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3"/>
  </p:notesMasterIdLst>
  <p:sldIdLst>
    <p:sldId id="256" r:id="rId2"/>
    <p:sldId id="503" r:id="rId3"/>
    <p:sldId id="269" r:id="rId4"/>
    <p:sldId id="504" r:id="rId5"/>
    <p:sldId id="270" r:id="rId6"/>
    <p:sldId id="278" r:id="rId7"/>
    <p:sldId id="279" r:id="rId8"/>
    <p:sldId id="280" r:id="rId9"/>
    <p:sldId id="281" r:id="rId10"/>
    <p:sldId id="282" r:id="rId11"/>
    <p:sldId id="283" r:id="rId12"/>
    <p:sldId id="488" r:id="rId13"/>
    <p:sldId id="284" r:id="rId14"/>
    <p:sldId id="316" r:id="rId15"/>
    <p:sldId id="317" r:id="rId16"/>
    <p:sldId id="287" r:id="rId17"/>
    <p:sldId id="28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4" r:id="rId44"/>
    <p:sldId id="315" r:id="rId45"/>
    <p:sldId id="275" r:id="rId46"/>
    <p:sldId id="276" r:id="rId47"/>
    <p:sldId id="277" r:id="rId48"/>
    <p:sldId id="318"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502" r:id="rId62"/>
    <p:sldId id="337" r:id="rId63"/>
    <p:sldId id="334" r:id="rId64"/>
    <p:sldId id="335" r:id="rId65"/>
    <p:sldId id="336" r:id="rId66"/>
    <p:sldId id="420" r:id="rId67"/>
    <p:sldId id="489" r:id="rId68"/>
    <p:sldId id="406" r:id="rId69"/>
    <p:sldId id="490" r:id="rId70"/>
    <p:sldId id="491" r:id="rId71"/>
    <p:sldId id="492" r:id="rId72"/>
    <p:sldId id="493" r:id="rId73"/>
    <p:sldId id="410" r:id="rId74"/>
    <p:sldId id="494" r:id="rId75"/>
    <p:sldId id="413" r:id="rId76"/>
    <p:sldId id="495" r:id="rId77"/>
    <p:sldId id="412" r:id="rId78"/>
    <p:sldId id="496" r:id="rId79"/>
    <p:sldId id="417" r:id="rId80"/>
    <p:sldId id="418" r:id="rId81"/>
    <p:sldId id="419" r:id="rId82"/>
    <p:sldId id="343" r:id="rId83"/>
    <p:sldId id="347" r:id="rId84"/>
    <p:sldId id="371" r:id="rId85"/>
    <p:sldId id="373" r:id="rId86"/>
    <p:sldId id="497" r:id="rId87"/>
    <p:sldId id="498" r:id="rId88"/>
    <p:sldId id="369" r:id="rId89"/>
    <p:sldId id="370" r:id="rId90"/>
    <p:sldId id="348" r:id="rId91"/>
    <p:sldId id="499" r:id="rId92"/>
    <p:sldId id="500" r:id="rId93"/>
    <p:sldId id="501" r:id="rId94"/>
    <p:sldId id="344" r:id="rId95"/>
    <p:sldId id="368" r:id="rId96"/>
    <p:sldId id="338" r:id="rId97"/>
    <p:sldId id="339" r:id="rId98"/>
    <p:sldId id="340" r:id="rId99"/>
    <p:sldId id="341" r:id="rId100"/>
    <p:sldId id="342" r:id="rId101"/>
    <p:sldId id="486" r:id="rId102"/>
    <p:sldId id="487" r:id="rId103"/>
    <p:sldId id="346" r:id="rId104"/>
    <p:sldId id="345" r:id="rId105"/>
    <p:sldId id="349" r:id="rId106"/>
    <p:sldId id="350" r:id="rId107"/>
    <p:sldId id="351" r:id="rId108"/>
    <p:sldId id="403" r:id="rId109"/>
    <p:sldId id="352" r:id="rId110"/>
    <p:sldId id="353" r:id="rId111"/>
    <p:sldId id="354" r:id="rId112"/>
    <p:sldId id="355" r:id="rId113"/>
    <p:sldId id="356" r:id="rId114"/>
    <p:sldId id="376" r:id="rId115"/>
    <p:sldId id="377" r:id="rId116"/>
    <p:sldId id="357" r:id="rId117"/>
    <p:sldId id="358" r:id="rId118"/>
    <p:sldId id="359" r:id="rId119"/>
    <p:sldId id="360" r:id="rId120"/>
    <p:sldId id="382" r:id="rId121"/>
    <p:sldId id="383" r:id="rId122"/>
    <p:sldId id="361" r:id="rId123"/>
    <p:sldId id="362" r:id="rId124"/>
    <p:sldId id="363" r:id="rId125"/>
    <p:sldId id="364" r:id="rId126"/>
    <p:sldId id="365" r:id="rId127"/>
    <p:sldId id="366" r:id="rId128"/>
    <p:sldId id="367" r:id="rId129"/>
    <p:sldId id="378" r:id="rId130"/>
    <p:sldId id="379" r:id="rId131"/>
    <p:sldId id="380" r:id="rId132"/>
    <p:sldId id="381"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321" r:id="rId152"/>
    <p:sldId id="320" r:id="rId153"/>
    <p:sldId id="421" r:id="rId154"/>
    <p:sldId id="422" r:id="rId155"/>
    <p:sldId id="423" r:id="rId156"/>
    <p:sldId id="424" r:id="rId157"/>
    <p:sldId id="425" r:id="rId158"/>
    <p:sldId id="426" r:id="rId159"/>
    <p:sldId id="427" r:id="rId160"/>
    <p:sldId id="428" r:id="rId161"/>
    <p:sldId id="429" r:id="rId162"/>
    <p:sldId id="430" r:id="rId163"/>
    <p:sldId id="431"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53" r:id="rId186"/>
    <p:sldId id="454" r:id="rId187"/>
    <p:sldId id="455" r:id="rId188"/>
    <p:sldId id="456" r:id="rId189"/>
    <p:sldId id="457" r:id="rId190"/>
    <p:sldId id="458" r:id="rId191"/>
    <p:sldId id="459" r:id="rId192"/>
    <p:sldId id="460"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5" r:id="rId218"/>
    <p:sldId id="271" r:id="rId219"/>
    <p:sldId id="384" r:id="rId220"/>
    <p:sldId id="262" r:id="rId221"/>
    <p:sldId id="263" r:id="rId222"/>
  </p:sldIdLst>
  <p:sldSz cx="18288000" cy="10287000"/>
  <p:notesSz cx="6858000" cy="9144000"/>
  <p:embeddedFontLst>
    <p:embeddedFont>
      <p:font typeface="Barlow" panose="00000500000000000000" pitchFamily="2" charset="0"/>
      <p:regular r:id="rId224"/>
      <p:bold r:id="rId225"/>
      <p:italic r:id="rId226"/>
      <p:boldItalic r:id="rId227"/>
    </p:embeddedFont>
    <p:embeddedFont>
      <p:font typeface="Calibri" panose="020F0502020204030204" pitchFamily="34" charset="0"/>
      <p:regular r:id="rId228"/>
      <p:bold r:id="rId229"/>
      <p:italic r:id="rId230"/>
      <p:boldItalic r:id="rId231"/>
    </p:embeddedFont>
    <p:embeddedFont>
      <p:font typeface="Fira Sans" panose="020B0503050000020004" pitchFamily="34" charset="0"/>
      <p:regular r:id="rId232"/>
      <p:bold r:id="rId233"/>
      <p:italic r:id="rId234"/>
      <p:boldItalic r:id="rId235"/>
    </p:embeddedFont>
    <p:embeddedFont>
      <p:font typeface="Gadugi" panose="020B0502040204020203" pitchFamily="34" charset="0"/>
      <p:regular r:id="rId236"/>
      <p:bold r:id="rId237"/>
    </p:embeddedFont>
    <p:embeddedFont>
      <p:font typeface="Inter" panose="020B0604020202020204" charset="0"/>
      <p:regular r:id="rId238"/>
    </p:embeddedFont>
    <p:embeddedFont>
      <p:font typeface="Lucida Console" panose="020B0609040504020204" pitchFamily="49" charset="0"/>
      <p:regular r:id="rId239"/>
    </p:embeddedFont>
    <p:embeddedFont>
      <p:font typeface="Open Sans" panose="020B0606030504020204" pitchFamily="34" charset="0"/>
      <p:regular r:id="rId240"/>
      <p:bold r:id="rId241"/>
      <p:italic r:id="rId242"/>
      <p:boldItalic r:id="rId243"/>
    </p:embeddedFont>
    <p:embeddedFont>
      <p:font typeface="Poppins" panose="00000500000000000000" pitchFamily="2" charset="0"/>
      <p:regular r:id="rId244"/>
      <p:bold r:id="rId245"/>
      <p:italic r:id="rId246"/>
      <p:boldItalic r:id="rId247"/>
    </p:embeddedFont>
    <p:embeddedFont>
      <p:font typeface="Segoe UI" panose="020B0502040204020203" pitchFamily="34" charset="0"/>
      <p:regular r:id="rId248"/>
      <p:bold r:id="rId249"/>
      <p:italic r:id="rId250"/>
      <p:boldItalic r:id="rId251"/>
    </p:embeddedFont>
    <p:embeddedFont>
      <p:font typeface="Segoe UI Semibold" panose="020B0702040204020203" pitchFamily="34" charset="0"/>
      <p:bold r:id="rId252"/>
      <p:boldItalic r:id="rId253"/>
    </p:embeddedFont>
    <p:embeddedFont>
      <p:font typeface="TAN Twinkle" panose="020B0604020202020204" charset="0"/>
      <p:regular r:id="rId254"/>
    </p:embeddedFont>
    <p:embeddedFont>
      <p:font typeface="Tw Cen MT" panose="020B0602020104020603" pitchFamily="34" charset="0"/>
      <p:regular r:id="rId255"/>
      <p:bold r:id="rId256"/>
      <p:italic r:id="rId257"/>
      <p:boldItalic r:id="rId258"/>
    </p:embeddedFont>
    <p:embeddedFont>
      <p:font typeface="Varela Round" panose="00000500000000000000" pitchFamily="2" charset="-79"/>
      <p:regular r:id="rId259"/>
    </p:embeddedFont>
    <p:embeddedFont>
      <p:font typeface="Wingdings 3" panose="05040102010807070707" pitchFamily="18" charset="2"/>
      <p:regular r:id="rId2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Usuário Convidado" initials="U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6A28D"/>
    <a:srgbClr val="868668"/>
    <a:srgbClr val="AD62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818"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4.fntdata"/><Relationship Id="rId258" Type="http://schemas.openxmlformats.org/officeDocument/2006/relationships/font" Target="fonts/font3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4.fntdata"/><Relationship Id="rId248" Type="http://schemas.openxmlformats.org/officeDocument/2006/relationships/font" Target="fonts/font2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15.fntdata"/><Relationship Id="rId259" Type="http://schemas.openxmlformats.org/officeDocument/2006/relationships/font" Target="fonts/font36.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5.fntdata"/><Relationship Id="rId249" Type="http://schemas.openxmlformats.org/officeDocument/2006/relationships/font" Target="fonts/font26.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font" Target="fonts/font37.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16.fntdata"/><Relationship Id="rId250" Type="http://schemas.openxmlformats.org/officeDocument/2006/relationships/font" Target="fonts/font27.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font" Target="fonts/font6.fntdata"/><Relationship Id="rId240" Type="http://schemas.openxmlformats.org/officeDocument/2006/relationships/font" Target="fonts/font17.fntdata"/><Relationship Id="rId261"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font" Target="fonts/font7.fntdata"/><Relationship Id="rId251" Type="http://schemas.openxmlformats.org/officeDocument/2006/relationships/font" Target="fonts/font28.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1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font" Target="fonts/font8.fntdata"/><Relationship Id="rId252" Type="http://schemas.openxmlformats.org/officeDocument/2006/relationships/font" Target="fonts/font29.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9.fntdata"/><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9.fntdata"/><Relationship Id="rId253" Type="http://schemas.openxmlformats.org/officeDocument/2006/relationships/font" Target="fonts/font3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20.fntdata"/><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font" Target="fonts/font10.fntdata"/><Relationship Id="rId254" Type="http://schemas.openxmlformats.org/officeDocument/2006/relationships/font" Target="fonts/font31.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notesMaster" Target="notesMasters/notesMaster1.xml"/><Relationship Id="rId244" Type="http://schemas.openxmlformats.org/officeDocument/2006/relationships/font" Target="fonts/font21.fntdata"/><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3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fntdata"/><Relationship Id="rId245" Type="http://schemas.openxmlformats.org/officeDocument/2006/relationships/font" Target="fonts/font22.fntdata"/><Relationship Id="rId266" Type="http://schemas.microsoft.com/office/2016/11/relationships/changesInfo" Target="changesInfos/changesInfo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2.fntdata"/><Relationship Id="rId256" Type="http://schemas.openxmlformats.org/officeDocument/2006/relationships/font" Target="fonts/font3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font" Target="fonts/font2.fntdata"/><Relationship Id="rId246" Type="http://schemas.openxmlformats.org/officeDocument/2006/relationships/font" Target="fonts/font23.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13.fntdata"/><Relationship Id="rId257" Type="http://schemas.openxmlformats.org/officeDocument/2006/relationships/font" Target="fonts/font34.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Crispim" userId="74668a9aaaaa8da7" providerId="LiveId" clId="{5E163B58-FA5E-428D-84EC-5D62023E04EC}"/>
    <pc:docChg chg="custSel addSld modSld sldOrd">
      <pc:chgData name="Ana Crispim" userId="74668a9aaaaa8da7" providerId="LiveId" clId="{5E163B58-FA5E-428D-84EC-5D62023E04EC}" dt="2023-06-25T16:47:12.034" v="30" actId="14100"/>
      <pc:docMkLst>
        <pc:docMk/>
      </pc:docMkLst>
      <pc:sldChg chg="modSp mod ord">
        <pc:chgData name="Ana Crispim" userId="74668a9aaaaa8da7" providerId="LiveId" clId="{5E163B58-FA5E-428D-84EC-5D62023E04EC}" dt="2023-06-25T16:47:12.034" v="30" actId="14100"/>
        <pc:sldMkLst>
          <pc:docMk/>
          <pc:sldMk cId="4047864784" sldId="269"/>
        </pc:sldMkLst>
        <pc:spChg chg="mod">
          <ac:chgData name="Ana Crispim" userId="74668a9aaaaa8da7" providerId="LiveId" clId="{5E163B58-FA5E-428D-84EC-5D62023E04EC}" dt="2023-06-25T16:47:12.034" v="30" actId="14100"/>
          <ac:spMkLst>
            <pc:docMk/>
            <pc:sldMk cId="4047864784" sldId="269"/>
            <ac:spMk id="10" creationId="{00000000-0000-0000-0000-000000000000}"/>
          </ac:spMkLst>
        </pc:spChg>
      </pc:sldChg>
      <pc:sldChg chg="modSp new mod">
        <pc:chgData name="Ana Crispim" userId="74668a9aaaaa8da7" providerId="LiveId" clId="{5E163B58-FA5E-428D-84EC-5D62023E04EC}" dt="2023-06-25T16:26:26.908" v="5" actId="20577"/>
        <pc:sldMkLst>
          <pc:docMk/>
          <pc:sldMk cId="2261648964" sldId="504"/>
        </pc:sldMkLst>
        <pc:spChg chg="mod">
          <ac:chgData name="Ana Crispim" userId="74668a9aaaaa8da7" providerId="LiveId" clId="{5E163B58-FA5E-428D-84EC-5D62023E04EC}" dt="2023-06-25T16:26:26.908" v="5" actId="20577"/>
          <ac:spMkLst>
            <pc:docMk/>
            <pc:sldMk cId="2261648964" sldId="504"/>
            <ac:spMk id="3" creationId="{201E0E36-119D-33C0-D696-06942B89B02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3C260B-88BC-45B1-856E-7EC91B966D21}" type="datetimeFigureOut">
              <a:rPr lang="pt-BR" smtClean="0"/>
              <a:t>25/06/2023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DB72CC-71C1-4557-B94B-0BC9A78C5629}" type="slidenum">
              <a:rPr lang="pt-BR" smtClean="0"/>
              <a:t>‹nº›</a:t>
            </a:fld>
            <a:endParaRPr lang="pt-BR"/>
          </a:p>
        </p:txBody>
      </p:sp>
    </p:spTree>
    <p:extLst>
      <p:ext uri="{BB962C8B-B14F-4D97-AF65-F5344CB8AC3E}">
        <p14:creationId xmlns:p14="http://schemas.microsoft.com/office/powerpoint/2010/main" val="353858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a:t>
            </a:fld>
            <a:endParaRPr lang="en-GB"/>
          </a:p>
        </p:txBody>
      </p:sp>
    </p:spTree>
    <p:extLst>
      <p:ext uri="{BB962C8B-B14F-4D97-AF65-F5344CB8AC3E}">
        <p14:creationId xmlns:p14="http://schemas.microsoft.com/office/powerpoint/2010/main" val="734392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a:t>
            </a:fld>
            <a:endParaRPr lang="en-GB"/>
          </a:p>
        </p:txBody>
      </p:sp>
    </p:spTree>
    <p:extLst>
      <p:ext uri="{BB962C8B-B14F-4D97-AF65-F5344CB8AC3E}">
        <p14:creationId xmlns:p14="http://schemas.microsoft.com/office/powerpoint/2010/main" val="49466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123</a:t>
            </a:fld>
            <a:endParaRPr lang="en-GB"/>
          </a:p>
        </p:txBody>
      </p:sp>
    </p:spTree>
    <p:extLst>
      <p:ext uri="{BB962C8B-B14F-4D97-AF65-F5344CB8AC3E}">
        <p14:creationId xmlns:p14="http://schemas.microsoft.com/office/powerpoint/2010/main" val="33705555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124</a:t>
            </a:fld>
            <a:endParaRPr lang="en-GB"/>
          </a:p>
        </p:txBody>
      </p:sp>
    </p:spTree>
    <p:extLst>
      <p:ext uri="{BB962C8B-B14F-4D97-AF65-F5344CB8AC3E}">
        <p14:creationId xmlns:p14="http://schemas.microsoft.com/office/powerpoint/2010/main" val="13227520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125</a:t>
            </a:fld>
            <a:endParaRPr lang="en-GB"/>
          </a:p>
        </p:txBody>
      </p:sp>
    </p:spTree>
    <p:extLst>
      <p:ext uri="{BB962C8B-B14F-4D97-AF65-F5344CB8AC3E}">
        <p14:creationId xmlns:p14="http://schemas.microsoft.com/office/powerpoint/2010/main" val="4297233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126</a:t>
            </a:fld>
            <a:endParaRPr lang="en-GB"/>
          </a:p>
        </p:txBody>
      </p:sp>
    </p:spTree>
    <p:extLst>
      <p:ext uri="{BB962C8B-B14F-4D97-AF65-F5344CB8AC3E}">
        <p14:creationId xmlns:p14="http://schemas.microsoft.com/office/powerpoint/2010/main" val="27383535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127</a:t>
            </a:fld>
            <a:endParaRPr lang="en-GB"/>
          </a:p>
        </p:txBody>
      </p:sp>
    </p:spTree>
    <p:extLst>
      <p:ext uri="{BB962C8B-B14F-4D97-AF65-F5344CB8AC3E}">
        <p14:creationId xmlns:p14="http://schemas.microsoft.com/office/powerpoint/2010/main" val="9632832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128</a:t>
            </a:fld>
            <a:endParaRPr lang="en-GB"/>
          </a:p>
        </p:txBody>
      </p:sp>
    </p:spTree>
    <p:extLst>
      <p:ext uri="{BB962C8B-B14F-4D97-AF65-F5344CB8AC3E}">
        <p14:creationId xmlns:p14="http://schemas.microsoft.com/office/powerpoint/2010/main" val="39641092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130</a:t>
            </a:fld>
            <a:endParaRPr lang="en-GB"/>
          </a:p>
        </p:txBody>
      </p:sp>
    </p:spTree>
    <p:extLst>
      <p:ext uri="{BB962C8B-B14F-4D97-AF65-F5344CB8AC3E}">
        <p14:creationId xmlns:p14="http://schemas.microsoft.com/office/powerpoint/2010/main" val="37726107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131</a:t>
            </a:fld>
            <a:endParaRPr lang="en-GB"/>
          </a:p>
        </p:txBody>
      </p:sp>
    </p:spTree>
    <p:extLst>
      <p:ext uri="{BB962C8B-B14F-4D97-AF65-F5344CB8AC3E}">
        <p14:creationId xmlns:p14="http://schemas.microsoft.com/office/powerpoint/2010/main" val="22284620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132</a:t>
            </a:fld>
            <a:endParaRPr lang="en-GB"/>
          </a:p>
        </p:txBody>
      </p:sp>
    </p:spTree>
    <p:extLst>
      <p:ext uri="{BB962C8B-B14F-4D97-AF65-F5344CB8AC3E}">
        <p14:creationId xmlns:p14="http://schemas.microsoft.com/office/powerpoint/2010/main" val="22225715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133</a:t>
            </a:fld>
            <a:endParaRPr lang="en-GB"/>
          </a:p>
        </p:txBody>
      </p:sp>
    </p:spTree>
    <p:extLst>
      <p:ext uri="{BB962C8B-B14F-4D97-AF65-F5344CB8AC3E}">
        <p14:creationId xmlns:p14="http://schemas.microsoft.com/office/powerpoint/2010/main" val="8043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a:t>
            </a:fld>
            <a:endParaRPr lang="en-GB"/>
          </a:p>
        </p:txBody>
      </p:sp>
    </p:spTree>
    <p:extLst>
      <p:ext uri="{BB962C8B-B14F-4D97-AF65-F5344CB8AC3E}">
        <p14:creationId xmlns:p14="http://schemas.microsoft.com/office/powerpoint/2010/main" val="306417457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135</a:t>
            </a:fld>
            <a:endParaRPr lang="en-GB"/>
          </a:p>
        </p:txBody>
      </p:sp>
    </p:spTree>
    <p:extLst>
      <p:ext uri="{BB962C8B-B14F-4D97-AF65-F5344CB8AC3E}">
        <p14:creationId xmlns:p14="http://schemas.microsoft.com/office/powerpoint/2010/main" val="13493715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136</a:t>
            </a:fld>
            <a:endParaRPr lang="en-GB"/>
          </a:p>
        </p:txBody>
      </p:sp>
    </p:spTree>
    <p:extLst>
      <p:ext uri="{BB962C8B-B14F-4D97-AF65-F5344CB8AC3E}">
        <p14:creationId xmlns:p14="http://schemas.microsoft.com/office/powerpoint/2010/main" val="39259972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138</a:t>
            </a:fld>
            <a:endParaRPr lang="en-GB"/>
          </a:p>
        </p:txBody>
      </p:sp>
    </p:spTree>
    <p:extLst>
      <p:ext uri="{BB962C8B-B14F-4D97-AF65-F5344CB8AC3E}">
        <p14:creationId xmlns:p14="http://schemas.microsoft.com/office/powerpoint/2010/main" val="37444097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139</a:t>
            </a:fld>
            <a:endParaRPr lang="en-GB"/>
          </a:p>
        </p:txBody>
      </p:sp>
    </p:spTree>
    <p:extLst>
      <p:ext uri="{BB962C8B-B14F-4D97-AF65-F5344CB8AC3E}">
        <p14:creationId xmlns:p14="http://schemas.microsoft.com/office/powerpoint/2010/main" val="14315838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140</a:t>
            </a:fld>
            <a:endParaRPr lang="en-GB"/>
          </a:p>
        </p:txBody>
      </p:sp>
    </p:spTree>
    <p:extLst>
      <p:ext uri="{BB962C8B-B14F-4D97-AF65-F5344CB8AC3E}">
        <p14:creationId xmlns:p14="http://schemas.microsoft.com/office/powerpoint/2010/main" val="70929345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141</a:t>
            </a:fld>
            <a:endParaRPr lang="en-GB"/>
          </a:p>
        </p:txBody>
      </p:sp>
    </p:spTree>
    <p:extLst>
      <p:ext uri="{BB962C8B-B14F-4D97-AF65-F5344CB8AC3E}">
        <p14:creationId xmlns:p14="http://schemas.microsoft.com/office/powerpoint/2010/main" val="1396048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143</a:t>
            </a:fld>
            <a:endParaRPr lang="en-GB"/>
          </a:p>
        </p:txBody>
      </p:sp>
    </p:spTree>
    <p:extLst>
      <p:ext uri="{BB962C8B-B14F-4D97-AF65-F5344CB8AC3E}">
        <p14:creationId xmlns:p14="http://schemas.microsoft.com/office/powerpoint/2010/main" val="339344625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144</a:t>
            </a:fld>
            <a:endParaRPr lang="en-GB"/>
          </a:p>
        </p:txBody>
      </p:sp>
    </p:spTree>
    <p:extLst>
      <p:ext uri="{BB962C8B-B14F-4D97-AF65-F5344CB8AC3E}">
        <p14:creationId xmlns:p14="http://schemas.microsoft.com/office/powerpoint/2010/main" val="233167970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146</a:t>
            </a:fld>
            <a:endParaRPr lang="en-GB"/>
          </a:p>
        </p:txBody>
      </p:sp>
    </p:spTree>
    <p:extLst>
      <p:ext uri="{BB962C8B-B14F-4D97-AF65-F5344CB8AC3E}">
        <p14:creationId xmlns:p14="http://schemas.microsoft.com/office/powerpoint/2010/main" val="2642033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147</a:t>
            </a:fld>
            <a:endParaRPr lang="en-GB"/>
          </a:p>
        </p:txBody>
      </p:sp>
    </p:spTree>
    <p:extLst>
      <p:ext uri="{BB962C8B-B14F-4D97-AF65-F5344CB8AC3E}">
        <p14:creationId xmlns:p14="http://schemas.microsoft.com/office/powerpoint/2010/main" val="2153305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a:t>
            </a:fld>
            <a:endParaRPr lang="en-GB"/>
          </a:p>
        </p:txBody>
      </p:sp>
    </p:spTree>
    <p:extLst>
      <p:ext uri="{BB962C8B-B14F-4D97-AF65-F5344CB8AC3E}">
        <p14:creationId xmlns:p14="http://schemas.microsoft.com/office/powerpoint/2010/main" val="6526932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148</a:t>
            </a:fld>
            <a:endParaRPr lang="en-GB"/>
          </a:p>
        </p:txBody>
      </p:sp>
    </p:spTree>
    <p:extLst>
      <p:ext uri="{BB962C8B-B14F-4D97-AF65-F5344CB8AC3E}">
        <p14:creationId xmlns:p14="http://schemas.microsoft.com/office/powerpoint/2010/main" val="12166134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149</a:t>
            </a:fld>
            <a:endParaRPr lang="en-GB"/>
          </a:p>
        </p:txBody>
      </p:sp>
    </p:spTree>
    <p:extLst>
      <p:ext uri="{BB962C8B-B14F-4D97-AF65-F5344CB8AC3E}">
        <p14:creationId xmlns:p14="http://schemas.microsoft.com/office/powerpoint/2010/main" val="6254471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150</a:t>
            </a:fld>
            <a:endParaRPr lang="en-GB"/>
          </a:p>
        </p:txBody>
      </p:sp>
    </p:spTree>
    <p:extLst>
      <p:ext uri="{BB962C8B-B14F-4D97-AF65-F5344CB8AC3E}">
        <p14:creationId xmlns:p14="http://schemas.microsoft.com/office/powerpoint/2010/main" val="23890765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153</a:t>
            </a:fld>
            <a:endParaRPr lang="en-GB"/>
          </a:p>
        </p:txBody>
      </p:sp>
    </p:spTree>
    <p:extLst>
      <p:ext uri="{BB962C8B-B14F-4D97-AF65-F5344CB8AC3E}">
        <p14:creationId xmlns:p14="http://schemas.microsoft.com/office/powerpoint/2010/main" val="40910595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154</a:t>
            </a:fld>
            <a:endParaRPr lang="en-GB"/>
          </a:p>
        </p:txBody>
      </p:sp>
    </p:spTree>
    <p:extLst>
      <p:ext uri="{BB962C8B-B14F-4D97-AF65-F5344CB8AC3E}">
        <p14:creationId xmlns:p14="http://schemas.microsoft.com/office/powerpoint/2010/main" val="6760982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156</a:t>
            </a:fld>
            <a:endParaRPr lang="en-GB"/>
          </a:p>
        </p:txBody>
      </p:sp>
    </p:spTree>
    <p:extLst>
      <p:ext uri="{BB962C8B-B14F-4D97-AF65-F5344CB8AC3E}">
        <p14:creationId xmlns:p14="http://schemas.microsoft.com/office/powerpoint/2010/main" val="33991569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157</a:t>
            </a:fld>
            <a:endParaRPr lang="en-GB"/>
          </a:p>
        </p:txBody>
      </p:sp>
    </p:spTree>
    <p:extLst>
      <p:ext uri="{BB962C8B-B14F-4D97-AF65-F5344CB8AC3E}">
        <p14:creationId xmlns:p14="http://schemas.microsoft.com/office/powerpoint/2010/main" val="27428180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158</a:t>
            </a:fld>
            <a:endParaRPr lang="en-GB"/>
          </a:p>
        </p:txBody>
      </p:sp>
    </p:spTree>
    <p:extLst>
      <p:ext uri="{BB962C8B-B14F-4D97-AF65-F5344CB8AC3E}">
        <p14:creationId xmlns:p14="http://schemas.microsoft.com/office/powerpoint/2010/main" val="12712471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159</a:t>
            </a:fld>
            <a:endParaRPr lang="en-GB"/>
          </a:p>
        </p:txBody>
      </p:sp>
    </p:spTree>
    <p:extLst>
      <p:ext uri="{BB962C8B-B14F-4D97-AF65-F5344CB8AC3E}">
        <p14:creationId xmlns:p14="http://schemas.microsoft.com/office/powerpoint/2010/main" val="15711843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160</a:t>
            </a:fld>
            <a:endParaRPr lang="en-GB"/>
          </a:p>
        </p:txBody>
      </p:sp>
    </p:spTree>
    <p:extLst>
      <p:ext uri="{BB962C8B-B14F-4D97-AF65-F5344CB8AC3E}">
        <p14:creationId xmlns:p14="http://schemas.microsoft.com/office/powerpoint/2010/main" val="255012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a:t>
            </a:fld>
            <a:endParaRPr lang="en-GB"/>
          </a:p>
        </p:txBody>
      </p:sp>
    </p:spTree>
    <p:extLst>
      <p:ext uri="{BB962C8B-B14F-4D97-AF65-F5344CB8AC3E}">
        <p14:creationId xmlns:p14="http://schemas.microsoft.com/office/powerpoint/2010/main" val="12880457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sz="1200" b="0" i="0" kern="1200" dirty="0">
                <a:solidFill>
                  <a:schemeClr val="tx1"/>
                </a:solidFill>
                <a:effectLst/>
                <a:latin typeface="+mn-lt"/>
                <a:ea typeface="+mn-ea"/>
                <a:cs typeface="+mn-cs"/>
              </a:rPr>
              <a:t>It is known that under the null hypothesis, we can calculate a t-statistic that will follow a t-distribution with n1 + n2 - 2 degrees of freedom. There is also a widely used modification of the t-test, known as Welch's t-test that adjusts the number of degrees of freedom when the variances are thought not to be equal to each other</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161</a:t>
            </a:fld>
            <a:endParaRPr lang="en-GB"/>
          </a:p>
        </p:txBody>
      </p:sp>
    </p:spTree>
    <p:extLst>
      <p:ext uri="{BB962C8B-B14F-4D97-AF65-F5344CB8AC3E}">
        <p14:creationId xmlns:p14="http://schemas.microsoft.com/office/powerpoint/2010/main" val="206766455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162</a:t>
            </a:fld>
            <a:endParaRPr lang="en-GB"/>
          </a:p>
        </p:txBody>
      </p:sp>
    </p:spTree>
    <p:extLst>
      <p:ext uri="{BB962C8B-B14F-4D97-AF65-F5344CB8AC3E}">
        <p14:creationId xmlns:p14="http://schemas.microsoft.com/office/powerpoint/2010/main" val="40407473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163</a:t>
            </a:fld>
            <a:endParaRPr lang="en-GB"/>
          </a:p>
        </p:txBody>
      </p:sp>
    </p:spTree>
    <p:extLst>
      <p:ext uri="{BB962C8B-B14F-4D97-AF65-F5344CB8AC3E}">
        <p14:creationId xmlns:p14="http://schemas.microsoft.com/office/powerpoint/2010/main" val="3218605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164</a:t>
            </a:fld>
            <a:endParaRPr lang="en-GB"/>
          </a:p>
        </p:txBody>
      </p:sp>
    </p:spTree>
    <p:extLst>
      <p:ext uri="{BB962C8B-B14F-4D97-AF65-F5344CB8AC3E}">
        <p14:creationId xmlns:p14="http://schemas.microsoft.com/office/powerpoint/2010/main" val="33766395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165</a:t>
            </a:fld>
            <a:endParaRPr lang="en-GB"/>
          </a:p>
        </p:txBody>
      </p:sp>
    </p:spTree>
    <p:extLst>
      <p:ext uri="{BB962C8B-B14F-4D97-AF65-F5344CB8AC3E}">
        <p14:creationId xmlns:p14="http://schemas.microsoft.com/office/powerpoint/2010/main" val="18924310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166</a:t>
            </a:fld>
            <a:endParaRPr lang="en-GB"/>
          </a:p>
        </p:txBody>
      </p:sp>
    </p:spTree>
    <p:extLst>
      <p:ext uri="{BB962C8B-B14F-4D97-AF65-F5344CB8AC3E}">
        <p14:creationId xmlns:p14="http://schemas.microsoft.com/office/powerpoint/2010/main" val="355361433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167</a:t>
            </a:fld>
            <a:endParaRPr lang="en-GB"/>
          </a:p>
        </p:txBody>
      </p:sp>
    </p:spTree>
    <p:extLst>
      <p:ext uri="{BB962C8B-B14F-4D97-AF65-F5344CB8AC3E}">
        <p14:creationId xmlns:p14="http://schemas.microsoft.com/office/powerpoint/2010/main" val="2027466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168</a:t>
            </a:fld>
            <a:endParaRPr lang="en-GB"/>
          </a:p>
        </p:txBody>
      </p:sp>
    </p:spTree>
    <p:extLst>
      <p:ext uri="{BB962C8B-B14F-4D97-AF65-F5344CB8AC3E}">
        <p14:creationId xmlns:p14="http://schemas.microsoft.com/office/powerpoint/2010/main" val="180777803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169</a:t>
            </a:fld>
            <a:endParaRPr lang="en-GB"/>
          </a:p>
        </p:txBody>
      </p:sp>
    </p:spTree>
    <p:extLst>
      <p:ext uri="{BB962C8B-B14F-4D97-AF65-F5344CB8AC3E}">
        <p14:creationId xmlns:p14="http://schemas.microsoft.com/office/powerpoint/2010/main" val="404934327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170</a:t>
            </a:fld>
            <a:endParaRPr lang="en-GB"/>
          </a:p>
        </p:txBody>
      </p:sp>
    </p:spTree>
    <p:extLst>
      <p:ext uri="{BB962C8B-B14F-4D97-AF65-F5344CB8AC3E}">
        <p14:creationId xmlns:p14="http://schemas.microsoft.com/office/powerpoint/2010/main" val="931165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19</a:t>
            </a:fld>
            <a:endParaRPr lang="en-GB"/>
          </a:p>
        </p:txBody>
      </p:sp>
    </p:spTree>
    <p:extLst>
      <p:ext uri="{BB962C8B-B14F-4D97-AF65-F5344CB8AC3E}">
        <p14:creationId xmlns:p14="http://schemas.microsoft.com/office/powerpoint/2010/main" val="28721674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171</a:t>
            </a:fld>
            <a:endParaRPr lang="en-GB"/>
          </a:p>
        </p:txBody>
      </p:sp>
    </p:spTree>
    <p:extLst>
      <p:ext uri="{BB962C8B-B14F-4D97-AF65-F5344CB8AC3E}">
        <p14:creationId xmlns:p14="http://schemas.microsoft.com/office/powerpoint/2010/main" val="331592024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172</a:t>
            </a:fld>
            <a:endParaRPr lang="en-GB"/>
          </a:p>
        </p:txBody>
      </p:sp>
    </p:spTree>
    <p:extLst>
      <p:ext uri="{BB962C8B-B14F-4D97-AF65-F5344CB8AC3E}">
        <p14:creationId xmlns:p14="http://schemas.microsoft.com/office/powerpoint/2010/main" val="292525097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173</a:t>
            </a:fld>
            <a:endParaRPr lang="en-GB"/>
          </a:p>
        </p:txBody>
      </p:sp>
    </p:spTree>
    <p:extLst>
      <p:ext uri="{BB962C8B-B14F-4D97-AF65-F5344CB8AC3E}">
        <p14:creationId xmlns:p14="http://schemas.microsoft.com/office/powerpoint/2010/main" val="72366359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175</a:t>
            </a:fld>
            <a:endParaRPr lang="en-GB"/>
          </a:p>
        </p:txBody>
      </p:sp>
    </p:spTree>
    <p:extLst>
      <p:ext uri="{BB962C8B-B14F-4D97-AF65-F5344CB8AC3E}">
        <p14:creationId xmlns:p14="http://schemas.microsoft.com/office/powerpoint/2010/main" val="38346357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176</a:t>
            </a:fld>
            <a:endParaRPr lang="en-GB"/>
          </a:p>
        </p:txBody>
      </p:sp>
    </p:spTree>
    <p:extLst>
      <p:ext uri="{BB962C8B-B14F-4D97-AF65-F5344CB8AC3E}">
        <p14:creationId xmlns:p14="http://schemas.microsoft.com/office/powerpoint/2010/main" val="17312193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177</a:t>
            </a:fld>
            <a:endParaRPr lang="en-GB"/>
          </a:p>
        </p:txBody>
      </p:sp>
    </p:spTree>
    <p:extLst>
      <p:ext uri="{BB962C8B-B14F-4D97-AF65-F5344CB8AC3E}">
        <p14:creationId xmlns:p14="http://schemas.microsoft.com/office/powerpoint/2010/main" val="192855271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178</a:t>
            </a:fld>
            <a:endParaRPr lang="en-GB"/>
          </a:p>
        </p:txBody>
      </p:sp>
    </p:spTree>
    <p:extLst>
      <p:ext uri="{BB962C8B-B14F-4D97-AF65-F5344CB8AC3E}">
        <p14:creationId xmlns:p14="http://schemas.microsoft.com/office/powerpoint/2010/main" val="33303477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179</a:t>
            </a:fld>
            <a:endParaRPr lang="en-GB"/>
          </a:p>
        </p:txBody>
      </p:sp>
    </p:spTree>
    <p:extLst>
      <p:ext uri="{BB962C8B-B14F-4D97-AF65-F5344CB8AC3E}">
        <p14:creationId xmlns:p14="http://schemas.microsoft.com/office/powerpoint/2010/main" val="32257799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180</a:t>
            </a:fld>
            <a:endParaRPr lang="en-GB"/>
          </a:p>
        </p:txBody>
      </p:sp>
    </p:spTree>
    <p:extLst>
      <p:ext uri="{BB962C8B-B14F-4D97-AF65-F5344CB8AC3E}">
        <p14:creationId xmlns:p14="http://schemas.microsoft.com/office/powerpoint/2010/main" val="184470228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181</a:t>
            </a:fld>
            <a:endParaRPr lang="en-GB"/>
          </a:p>
        </p:txBody>
      </p:sp>
    </p:spTree>
    <p:extLst>
      <p:ext uri="{BB962C8B-B14F-4D97-AF65-F5344CB8AC3E}">
        <p14:creationId xmlns:p14="http://schemas.microsoft.com/office/powerpoint/2010/main" val="2711637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a:t>
            </a:fld>
            <a:endParaRPr lang="en-GB"/>
          </a:p>
        </p:txBody>
      </p:sp>
    </p:spTree>
    <p:extLst>
      <p:ext uri="{BB962C8B-B14F-4D97-AF65-F5344CB8AC3E}">
        <p14:creationId xmlns:p14="http://schemas.microsoft.com/office/powerpoint/2010/main" val="291115933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182</a:t>
            </a:fld>
            <a:endParaRPr lang="en-GB"/>
          </a:p>
        </p:txBody>
      </p:sp>
    </p:spTree>
    <p:extLst>
      <p:ext uri="{BB962C8B-B14F-4D97-AF65-F5344CB8AC3E}">
        <p14:creationId xmlns:p14="http://schemas.microsoft.com/office/powerpoint/2010/main" val="5659304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183</a:t>
            </a:fld>
            <a:endParaRPr lang="en-GB"/>
          </a:p>
        </p:txBody>
      </p:sp>
    </p:spTree>
    <p:extLst>
      <p:ext uri="{BB962C8B-B14F-4D97-AF65-F5344CB8AC3E}">
        <p14:creationId xmlns:p14="http://schemas.microsoft.com/office/powerpoint/2010/main" val="119848708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185</a:t>
            </a:fld>
            <a:endParaRPr lang="en-GB"/>
          </a:p>
        </p:txBody>
      </p:sp>
    </p:spTree>
    <p:extLst>
      <p:ext uri="{BB962C8B-B14F-4D97-AF65-F5344CB8AC3E}">
        <p14:creationId xmlns:p14="http://schemas.microsoft.com/office/powerpoint/2010/main" val="37359000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É elevado ao quadrado porque se usar os valores brutos, os resíduos</a:t>
            </a:r>
            <a:r>
              <a:rPr lang="pt-BR" baseline="0" dirty="0"/>
              <a:t> positivos e negativos irão se cancelar</a:t>
            </a:r>
          </a:p>
          <a:p>
            <a:endParaRPr lang="pt-BR" baseline="0" dirty="0"/>
          </a:p>
          <a:p>
            <a:r>
              <a:rPr lang="pt-BR" baseline="0" dirty="0"/>
              <a:t>A soma dos resíduos brutos</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202</a:t>
            </a:fld>
            <a:endParaRPr lang="en-GB"/>
          </a:p>
        </p:txBody>
      </p:sp>
    </p:spTree>
    <p:extLst>
      <p:ext uri="{BB962C8B-B14F-4D97-AF65-F5344CB8AC3E}">
        <p14:creationId xmlns:p14="http://schemas.microsoft.com/office/powerpoint/2010/main" val="8318213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203</a:t>
            </a:fld>
            <a:endParaRPr lang="en-GB"/>
          </a:p>
        </p:txBody>
      </p:sp>
    </p:spTree>
    <p:extLst>
      <p:ext uri="{BB962C8B-B14F-4D97-AF65-F5344CB8AC3E}">
        <p14:creationId xmlns:p14="http://schemas.microsoft.com/office/powerpoint/2010/main" val="305083792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204</a:t>
            </a:fld>
            <a:endParaRPr lang="en-GB"/>
          </a:p>
        </p:txBody>
      </p:sp>
    </p:spTree>
    <p:extLst>
      <p:ext uri="{BB962C8B-B14F-4D97-AF65-F5344CB8AC3E}">
        <p14:creationId xmlns:p14="http://schemas.microsoft.com/office/powerpoint/2010/main" val="2091946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cy-GB" sz="1200" dirty="0"/>
              <a:t>Intercepto</a:t>
            </a:r>
            <a:r>
              <a:rPr lang="cy-GB" sz="1200" baseline="0" dirty="0"/>
              <a:t> é</a:t>
            </a:r>
            <a:r>
              <a:rPr lang="cy-GB" sz="1200" dirty="0"/>
              <a:t> o valor predito de y quando o x é igual a 0. É o valor predito de y onde a linha de regressão atravessa o axis y e x é igual a 0. Esse valor só</a:t>
            </a:r>
            <a:r>
              <a:rPr lang="cy-GB" sz="1200" baseline="0" dirty="0"/>
              <a:t> tem um significado matemático.</a:t>
            </a:r>
          </a:p>
          <a:p>
            <a:endParaRPr lang="cy-GB" sz="1200" baseline="0" dirty="0"/>
          </a:p>
          <a:p>
            <a:r>
              <a:rPr lang="cy-GB" sz="1200" baseline="0" dirty="0"/>
              <a:t>Slope é a mudança em y-predito quando x aumenta uma unidade. Ou seja, a cada um ponto de acréscimo de X, sobe o valor de y-predito em 3.9. E como temos uma regressão LINEAR, o slope é igual para todos os intervalos de X.</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205</a:t>
            </a:fld>
            <a:endParaRPr lang="en-GB"/>
          </a:p>
        </p:txBody>
      </p:sp>
    </p:spTree>
    <p:extLst>
      <p:ext uri="{BB962C8B-B14F-4D97-AF65-F5344CB8AC3E}">
        <p14:creationId xmlns:p14="http://schemas.microsoft.com/office/powerpoint/2010/main" val="365308745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206</a:t>
            </a:fld>
            <a:endParaRPr lang="en-GB"/>
          </a:p>
        </p:txBody>
      </p:sp>
    </p:spTree>
    <p:extLst>
      <p:ext uri="{BB962C8B-B14F-4D97-AF65-F5344CB8AC3E}">
        <p14:creationId xmlns:p14="http://schemas.microsoft.com/office/powerpoint/2010/main" val="32404061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207</a:t>
            </a:fld>
            <a:endParaRPr lang="en-GB"/>
          </a:p>
        </p:txBody>
      </p:sp>
    </p:spTree>
    <p:extLst>
      <p:ext uri="{BB962C8B-B14F-4D97-AF65-F5344CB8AC3E}">
        <p14:creationId xmlns:p14="http://schemas.microsoft.com/office/powerpoint/2010/main" val="259855461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208</a:t>
            </a:fld>
            <a:endParaRPr lang="en-GB"/>
          </a:p>
        </p:txBody>
      </p:sp>
    </p:spTree>
    <p:extLst>
      <p:ext uri="{BB962C8B-B14F-4D97-AF65-F5344CB8AC3E}">
        <p14:creationId xmlns:p14="http://schemas.microsoft.com/office/powerpoint/2010/main" val="73612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a:t>
            </a:fld>
            <a:endParaRPr lang="en-GB"/>
          </a:p>
        </p:txBody>
      </p:sp>
    </p:spTree>
    <p:extLst>
      <p:ext uri="{BB962C8B-B14F-4D97-AF65-F5344CB8AC3E}">
        <p14:creationId xmlns:p14="http://schemas.microsoft.com/office/powerpoint/2010/main" val="28684184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209</a:t>
            </a:fld>
            <a:endParaRPr lang="en-GB"/>
          </a:p>
        </p:txBody>
      </p:sp>
    </p:spTree>
    <p:extLst>
      <p:ext uri="{BB962C8B-B14F-4D97-AF65-F5344CB8AC3E}">
        <p14:creationId xmlns:p14="http://schemas.microsoft.com/office/powerpoint/2010/main" val="39668377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210</a:t>
            </a:fld>
            <a:endParaRPr lang="en-GB"/>
          </a:p>
        </p:txBody>
      </p:sp>
    </p:spTree>
    <p:extLst>
      <p:ext uri="{BB962C8B-B14F-4D97-AF65-F5344CB8AC3E}">
        <p14:creationId xmlns:p14="http://schemas.microsoft.com/office/powerpoint/2010/main" val="380966326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211</a:t>
            </a:fld>
            <a:endParaRPr lang="en-GB"/>
          </a:p>
        </p:txBody>
      </p:sp>
    </p:spTree>
    <p:extLst>
      <p:ext uri="{BB962C8B-B14F-4D97-AF65-F5344CB8AC3E}">
        <p14:creationId xmlns:p14="http://schemas.microsoft.com/office/powerpoint/2010/main" val="39112086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 é não-padronizado</a:t>
            </a:r>
            <a:r>
              <a:rPr lang="pt-BR" baseline="0" dirty="0"/>
              <a:t>. </a:t>
            </a:r>
            <a:r>
              <a:rPr lang="pt-BR" baseline="0" dirty="0" err="1"/>
              <a:t>Pq</a:t>
            </a:r>
            <a:r>
              <a:rPr lang="pt-BR" baseline="0" dirty="0"/>
              <a:t>?</a:t>
            </a:r>
          </a:p>
          <a:p>
            <a:endParaRPr lang="pt-BR" baseline="0" dirty="0"/>
          </a:p>
          <a:p>
            <a:r>
              <a:rPr lang="pt-BR" baseline="0" dirty="0"/>
              <a:t>Resultados levemente diferentes tem a ver com arredondamento.</a:t>
            </a:r>
          </a:p>
          <a:p>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212</a:t>
            </a:fld>
            <a:endParaRPr lang="en-GB"/>
          </a:p>
        </p:txBody>
      </p:sp>
    </p:spTree>
    <p:extLst>
      <p:ext uri="{BB962C8B-B14F-4D97-AF65-F5344CB8AC3E}">
        <p14:creationId xmlns:p14="http://schemas.microsoft.com/office/powerpoint/2010/main" val="16029109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 é não-padronizado</a:t>
            </a:r>
            <a:r>
              <a:rPr lang="pt-BR" baseline="0" dirty="0"/>
              <a:t>. </a:t>
            </a:r>
            <a:r>
              <a:rPr lang="pt-BR" baseline="0" dirty="0" err="1"/>
              <a:t>Pq</a:t>
            </a:r>
            <a:r>
              <a:rPr lang="pt-BR" baseline="0" dirty="0"/>
              <a:t>?</a:t>
            </a:r>
          </a:p>
          <a:p>
            <a:endParaRPr lang="pt-BR" baseline="0" dirty="0"/>
          </a:p>
          <a:p>
            <a:r>
              <a:rPr lang="pt-BR" baseline="0" dirty="0"/>
              <a:t>Resultados levemente diferentes tem a ver com arredondamento.</a:t>
            </a:r>
          </a:p>
          <a:p>
            <a:endParaRPr lang="pt-BR" baseline="0" dirty="0"/>
          </a:p>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213</a:t>
            </a:fld>
            <a:endParaRPr lang="en-GB"/>
          </a:p>
        </p:txBody>
      </p:sp>
    </p:spTree>
    <p:extLst>
      <p:ext uri="{BB962C8B-B14F-4D97-AF65-F5344CB8AC3E}">
        <p14:creationId xmlns:p14="http://schemas.microsoft.com/office/powerpoint/2010/main" val="32589684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Uma regressão pode</a:t>
            </a:r>
            <a:r>
              <a:rPr lang="pt-BR" baseline="0" dirty="0"/>
              <a:t> indicar causa-efeito?</a:t>
            </a:r>
          </a:p>
          <a:p>
            <a:r>
              <a:rPr lang="pt-BR" baseline="0" dirty="0"/>
              <a:t>Perspectiva 1: Causas só podem ser causas DESDE QUE as condições sejam manipuladas pelos cientistas. Logo, APENAS condições que seres humanos manipulam podem ser vistas como causas</a:t>
            </a:r>
          </a:p>
          <a:p>
            <a:r>
              <a:rPr lang="pt-BR" baseline="0" dirty="0"/>
              <a:t>Perspectiva 2: Outras estruturas conjecturais também podem indicar causas, DESDE QUE a causa seja definida e mensurada independentemente dos seus efeitos E a mudança na variável de causa (</a:t>
            </a:r>
            <a:r>
              <a:rPr lang="pt-BR" baseline="0" dirty="0" err="1"/>
              <a:t>outcome</a:t>
            </a:r>
            <a:r>
              <a:rPr lang="pt-BR" baseline="0" dirty="0"/>
              <a:t>) não pode ocorrer depois do seu efeito</a:t>
            </a:r>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216</a:t>
            </a:fld>
            <a:endParaRPr lang="en-GB"/>
          </a:p>
        </p:txBody>
      </p:sp>
    </p:spTree>
    <p:extLst>
      <p:ext uri="{BB962C8B-B14F-4D97-AF65-F5344CB8AC3E}">
        <p14:creationId xmlns:p14="http://schemas.microsoft.com/office/powerpoint/2010/main" val="128945165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217</a:t>
            </a:fld>
            <a:endParaRPr lang="en-GB"/>
          </a:p>
        </p:txBody>
      </p:sp>
    </p:spTree>
    <p:extLst>
      <p:ext uri="{BB962C8B-B14F-4D97-AF65-F5344CB8AC3E}">
        <p14:creationId xmlns:p14="http://schemas.microsoft.com/office/powerpoint/2010/main" val="154298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22</a:t>
            </a:fld>
            <a:endParaRPr lang="en-GB"/>
          </a:p>
        </p:txBody>
      </p:sp>
    </p:spTree>
    <p:extLst>
      <p:ext uri="{BB962C8B-B14F-4D97-AF65-F5344CB8AC3E}">
        <p14:creationId xmlns:p14="http://schemas.microsoft.com/office/powerpoint/2010/main" val="4178283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23</a:t>
            </a:fld>
            <a:endParaRPr lang="en-GB"/>
          </a:p>
        </p:txBody>
      </p:sp>
    </p:spTree>
    <p:extLst>
      <p:ext uri="{BB962C8B-B14F-4D97-AF65-F5344CB8AC3E}">
        <p14:creationId xmlns:p14="http://schemas.microsoft.com/office/powerpoint/2010/main" val="170962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24</a:t>
            </a:fld>
            <a:endParaRPr lang="en-GB"/>
          </a:p>
        </p:txBody>
      </p:sp>
    </p:spTree>
    <p:extLst>
      <p:ext uri="{BB962C8B-B14F-4D97-AF65-F5344CB8AC3E}">
        <p14:creationId xmlns:p14="http://schemas.microsoft.com/office/powerpoint/2010/main" val="62504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a:t>
            </a:fld>
            <a:endParaRPr lang="en-GB"/>
          </a:p>
        </p:txBody>
      </p:sp>
    </p:spTree>
    <p:extLst>
      <p:ext uri="{BB962C8B-B14F-4D97-AF65-F5344CB8AC3E}">
        <p14:creationId xmlns:p14="http://schemas.microsoft.com/office/powerpoint/2010/main" val="3543375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25</a:t>
            </a:fld>
            <a:endParaRPr lang="en-GB"/>
          </a:p>
        </p:txBody>
      </p:sp>
    </p:spTree>
    <p:extLst>
      <p:ext uri="{BB962C8B-B14F-4D97-AF65-F5344CB8AC3E}">
        <p14:creationId xmlns:p14="http://schemas.microsoft.com/office/powerpoint/2010/main" val="2349843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26</a:t>
            </a:fld>
            <a:endParaRPr lang="en-GB"/>
          </a:p>
        </p:txBody>
      </p:sp>
    </p:spTree>
    <p:extLst>
      <p:ext uri="{BB962C8B-B14F-4D97-AF65-F5344CB8AC3E}">
        <p14:creationId xmlns:p14="http://schemas.microsoft.com/office/powerpoint/2010/main" val="4235395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27</a:t>
            </a:fld>
            <a:endParaRPr lang="en-GB"/>
          </a:p>
        </p:txBody>
      </p:sp>
    </p:spTree>
    <p:extLst>
      <p:ext uri="{BB962C8B-B14F-4D97-AF65-F5344CB8AC3E}">
        <p14:creationId xmlns:p14="http://schemas.microsoft.com/office/powerpoint/2010/main" val="328525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28</a:t>
            </a:fld>
            <a:endParaRPr lang="en-GB"/>
          </a:p>
        </p:txBody>
      </p:sp>
    </p:spTree>
    <p:extLst>
      <p:ext uri="{BB962C8B-B14F-4D97-AF65-F5344CB8AC3E}">
        <p14:creationId xmlns:p14="http://schemas.microsoft.com/office/powerpoint/2010/main" val="273774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29</a:t>
            </a:fld>
            <a:endParaRPr lang="en-GB"/>
          </a:p>
        </p:txBody>
      </p:sp>
    </p:spTree>
    <p:extLst>
      <p:ext uri="{BB962C8B-B14F-4D97-AF65-F5344CB8AC3E}">
        <p14:creationId xmlns:p14="http://schemas.microsoft.com/office/powerpoint/2010/main" val="254079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30</a:t>
            </a:fld>
            <a:endParaRPr lang="en-GB"/>
          </a:p>
        </p:txBody>
      </p:sp>
    </p:spTree>
    <p:extLst>
      <p:ext uri="{BB962C8B-B14F-4D97-AF65-F5344CB8AC3E}">
        <p14:creationId xmlns:p14="http://schemas.microsoft.com/office/powerpoint/2010/main" val="220567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31</a:t>
            </a:fld>
            <a:endParaRPr lang="en-GB"/>
          </a:p>
        </p:txBody>
      </p:sp>
    </p:spTree>
    <p:extLst>
      <p:ext uri="{BB962C8B-B14F-4D97-AF65-F5344CB8AC3E}">
        <p14:creationId xmlns:p14="http://schemas.microsoft.com/office/powerpoint/2010/main" val="2167552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32</a:t>
            </a:fld>
            <a:endParaRPr lang="en-GB"/>
          </a:p>
        </p:txBody>
      </p:sp>
    </p:spTree>
    <p:extLst>
      <p:ext uri="{BB962C8B-B14F-4D97-AF65-F5344CB8AC3E}">
        <p14:creationId xmlns:p14="http://schemas.microsoft.com/office/powerpoint/2010/main" val="1884918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pt-B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Objetos são nossos</a:t>
            </a:r>
            <a:r>
              <a:rPr lang="pt-BR" baseline="0" dirty="0"/>
              <a:t> </a:t>
            </a:r>
            <a:r>
              <a:rPr lang="pt-BR" dirty="0"/>
              <a:t>dados, funções (criar um escore),</a:t>
            </a:r>
            <a:r>
              <a:rPr lang="pt-BR" baseline="0" dirty="0"/>
              <a:t> tudo. E fica tudo no “</a:t>
            </a:r>
            <a:r>
              <a:rPr lang="pt-BR" baseline="0" dirty="0" err="1"/>
              <a:t>Environment</a:t>
            </a:r>
            <a:r>
              <a:rPr lang="pt-BR" baseline="0" dirty="0"/>
              <a:t>”. Como fica tudo nesse ambiente aqui, objetos são chamados de componentes reutilizáveis. Se traduzirmos isso do R para o SPSS ou </a:t>
            </a:r>
            <a:r>
              <a:rPr lang="pt-BR" baseline="0" dirty="0" err="1"/>
              <a:t>Stata</a:t>
            </a:r>
            <a:r>
              <a:rPr lang="pt-BR" baseline="0" dirty="0"/>
              <a:t>, nossos objetos no R, em parte, correspondem ao nosso banco de dados nesses programas.</a:t>
            </a:r>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33</a:t>
            </a:fld>
            <a:endParaRPr lang="en-GB"/>
          </a:p>
        </p:txBody>
      </p:sp>
    </p:spTree>
    <p:extLst>
      <p:ext uri="{BB962C8B-B14F-4D97-AF65-F5344CB8AC3E}">
        <p14:creationId xmlns:p14="http://schemas.microsoft.com/office/powerpoint/2010/main" val="3963444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lvl="0" indent="-171450" algn="l" rtl="0">
              <a:spcBef>
                <a:spcPts val="0"/>
              </a:spcBef>
              <a:spcAft>
                <a:spcPts val="0"/>
              </a:spcAft>
              <a:buFontTx/>
              <a:buChar char="-"/>
            </a:pPr>
            <a:r>
              <a:rPr lang="pt-BR" dirty="0"/>
              <a:t>Esses</a:t>
            </a:r>
            <a:r>
              <a:rPr lang="pt-BR" baseline="0" dirty="0"/>
              <a:t> conceitos tem um pouco de origem na </a:t>
            </a:r>
            <a:r>
              <a:rPr lang="pt-BR" baseline="0" dirty="0" err="1"/>
              <a:t>Algebra</a:t>
            </a:r>
            <a:r>
              <a:rPr lang="pt-BR" baseline="0" dirty="0"/>
              <a:t>:</a:t>
            </a:r>
          </a:p>
          <a:p>
            <a:pPr marL="171450" lvl="0" indent="-171450" algn="l" rtl="0">
              <a:spcBef>
                <a:spcPts val="0"/>
              </a:spcBef>
              <a:spcAft>
                <a:spcPts val="0"/>
              </a:spcAft>
              <a:buFontTx/>
              <a:buChar char="-"/>
            </a:pPr>
            <a:endParaRPr lang="pt-BR" dirty="0"/>
          </a:p>
          <a:p>
            <a:pPr marL="171450" lvl="0" indent="-171450" algn="l" rtl="0">
              <a:spcBef>
                <a:spcPts val="0"/>
              </a:spcBef>
              <a:spcAft>
                <a:spcPts val="0"/>
              </a:spcAft>
              <a:buFontTx/>
              <a:buChar char="-"/>
            </a:pPr>
            <a:r>
              <a:rPr lang="pt-BR" dirty="0"/>
              <a:t>Um vetor</a:t>
            </a:r>
            <a:r>
              <a:rPr lang="pt-BR" baseline="0" dirty="0"/>
              <a:t> é como se fosse uma linha de dados nossa, ou uma coluna. Para o R, não importa o que é, desde que tenha o mesmo tipo de dado dentro (contínuo, discreto ou </a:t>
            </a:r>
            <a:r>
              <a:rPr lang="pt-BR" baseline="0" dirty="0" err="1"/>
              <a:t>string</a:t>
            </a:r>
            <a:r>
              <a:rPr lang="pt-BR" baseline="0" dirty="0"/>
              <a:t>). </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Já a matriz, é muito parecida com nosso banco de dados, só que todos os elementos tem que ter o mesmo MODO também, tal como no vetor. Então é como se fosse vários vetores juntos, sendo que eu aviso o que é linha e o que é coluna.</a:t>
            </a:r>
          </a:p>
          <a:p>
            <a:pPr marL="171450" lvl="0" indent="-171450" algn="l" rtl="0">
              <a:spcBef>
                <a:spcPts val="0"/>
              </a:spcBef>
              <a:spcAft>
                <a:spcPts val="0"/>
              </a:spcAft>
              <a:buFontTx/>
              <a:buChar char="-"/>
            </a:pPr>
            <a:endParaRPr lang="pt-BR" baseline="0" dirty="0"/>
          </a:p>
          <a:p>
            <a:pPr marL="171450" lvl="0" indent="-171450" algn="l" rtl="0">
              <a:spcBef>
                <a:spcPts val="0"/>
              </a:spcBef>
              <a:spcAft>
                <a:spcPts val="0"/>
              </a:spcAft>
              <a:buFontTx/>
              <a:buChar char="-"/>
            </a:pPr>
            <a:r>
              <a:rPr lang="pt-BR" baseline="0" dirty="0"/>
              <a:t>Um </a:t>
            </a:r>
            <a:r>
              <a:rPr lang="pt-BR" baseline="0" dirty="0" err="1"/>
              <a:t>array</a:t>
            </a:r>
            <a:r>
              <a:rPr lang="pt-BR" baseline="0" dirty="0"/>
              <a:t> é um conjunto de matrizes, </a:t>
            </a:r>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34</a:t>
            </a:fld>
            <a:endParaRPr lang="en-GB"/>
          </a:p>
        </p:txBody>
      </p:sp>
    </p:spTree>
    <p:extLst>
      <p:ext uri="{BB962C8B-B14F-4D97-AF65-F5344CB8AC3E}">
        <p14:creationId xmlns:p14="http://schemas.microsoft.com/office/powerpoint/2010/main" val="255609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a:t>
            </a:fld>
            <a:endParaRPr lang="en-GB"/>
          </a:p>
        </p:txBody>
      </p:sp>
    </p:spTree>
    <p:extLst>
      <p:ext uri="{BB962C8B-B14F-4D97-AF65-F5344CB8AC3E}">
        <p14:creationId xmlns:p14="http://schemas.microsoft.com/office/powerpoint/2010/main" val="1045098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35</a:t>
            </a:fld>
            <a:endParaRPr lang="en-GB"/>
          </a:p>
        </p:txBody>
      </p:sp>
    </p:spTree>
    <p:extLst>
      <p:ext uri="{BB962C8B-B14F-4D97-AF65-F5344CB8AC3E}">
        <p14:creationId xmlns:p14="http://schemas.microsoft.com/office/powerpoint/2010/main" val="51144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36</a:t>
            </a:fld>
            <a:endParaRPr lang="en-GB"/>
          </a:p>
        </p:txBody>
      </p:sp>
    </p:spTree>
    <p:extLst>
      <p:ext uri="{BB962C8B-B14F-4D97-AF65-F5344CB8AC3E}">
        <p14:creationId xmlns:p14="http://schemas.microsoft.com/office/powerpoint/2010/main" val="1675203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37</a:t>
            </a:fld>
            <a:endParaRPr lang="en-GB"/>
          </a:p>
        </p:txBody>
      </p:sp>
    </p:spTree>
    <p:extLst>
      <p:ext uri="{BB962C8B-B14F-4D97-AF65-F5344CB8AC3E}">
        <p14:creationId xmlns:p14="http://schemas.microsoft.com/office/powerpoint/2010/main" val="668737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Dataframe</a:t>
            </a:r>
            <a:r>
              <a:rPr lang="pt-BR" baseline="0" dirty="0"/>
              <a:t> é o nosso banco de dados. Ele é diferente de uma matriz PQ pode conter </a:t>
            </a:r>
            <a:r>
              <a:rPr lang="pt-BR" baseline="0" dirty="0" err="1"/>
              <a:t>character</a:t>
            </a:r>
            <a:r>
              <a:rPr lang="pt-BR" baseline="0" dirty="0"/>
              <a:t> (variáveis nominais ou ordinais), </a:t>
            </a:r>
            <a:r>
              <a:rPr lang="pt-BR" baseline="0" dirty="0" err="1"/>
              <a:t>numeric</a:t>
            </a:r>
            <a:r>
              <a:rPr lang="pt-BR" baseline="0" dirty="0"/>
              <a:t> (escores).</a:t>
            </a:r>
            <a:endParaRPr lang="pt-BR"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38</a:t>
            </a:fld>
            <a:endParaRPr lang="en-GB"/>
          </a:p>
        </p:txBody>
      </p:sp>
    </p:spTree>
    <p:extLst>
      <p:ext uri="{BB962C8B-B14F-4D97-AF65-F5344CB8AC3E}">
        <p14:creationId xmlns:p14="http://schemas.microsoft.com/office/powerpoint/2010/main" val="716210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39</a:t>
            </a:fld>
            <a:endParaRPr lang="en-GB"/>
          </a:p>
        </p:txBody>
      </p:sp>
    </p:spTree>
    <p:extLst>
      <p:ext uri="{BB962C8B-B14F-4D97-AF65-F5344CB8AC3E}">
        <p14:creationId xmlns:p14="http://schemas.microsoft.com/office/powerpoint/2010/main" val="202125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40</a:t>
            </a:fld>
            <a:endParaRPr lang="en-GB"/>
          </a:p>
        </p:txBody>
      </p:sp>
    </p:spTree>
    <p:extLst>
      <p:ext uri="{BB962C8B-B14F-4D97-AF65-F5344CB8AC3E}">
        <p14:creationId xmlns:p14="http://schemas.microsoft.com/office/powerpoint/2010/main" val="2012106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42</a:t>
            </a:fld>
            <a:endParaRPr lang="en-GB"/>
          </a:p>
        </p:txBody>
      </p:sp>
    </p:spTree>
    <p:extLst>
      <p:ext uri="{BB962C8B-B14F-4D97-AF65-F5344CB8AC3E}">
        <p14:creationId xmlns:p14="http://schemas.microsoft.com/office/powerpoint/2010/main" val="2484159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43</a:t>
            </a:fld>
            <a:endParaRPr lang="en-GB"/>
          </a:p>
        </p:txBody>
      </p:sp>
    </p:spTree>
    <p:extLst>
      <p:ext uri="{BB962C8B-B14F-4D97-AF65-F5344CB8AC3E}">
        <p14:creationId xmlns:p14="http://schemas.microsoft.com/office/powerpoint/2010/main" val="40355841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44</a:t>
            </a:fld>
            <a:endParaRPr lang="en-GB"/>
          </a:p>
        </p:txBody>
      </p:sp>
    </p:spTree>
    <p:extLst>
      <p:ext uri="{BB962C8B-B14F-4D97-AF65-F5344CB8AC3E}">
        <p14:creationId xmlns:p14="http://schemas.microsoft.com/office/powerpoint/2010/main" val="2558430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49</a:t>
            </a:fld>
            <a:endParaRPr lang="pt-BR"/>
          </a:p>
        </p:txBody>
      </p:sp>
    </p:spTree>
    <p:extLst>
      <p:ext uri="{BB962C8B-B14F-4D97-AF65-F5344CB8AC3E}">
        <p14:creationId xmlns:p14="http://schemas.microsoft.com/office/powerpoint/2010/main" val="1690585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a:t>
            </a:fld>
            <a:endParaRPr lang="en-GB"/>
          </a:p>
        </p:txBody>
      </p:sp>
    </p:spTree>
    <p:extLst>
      <p:ext uri="{BB962C8B-B14F-4D97-AF65-F5344CB8AC3E}">
        <p14:creationId xmlns:p14="http://schemas.microsoft.com/office/powerpoint/2010/main" val="42061436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Alfabetização</a:t>
            </a:r>
            <a:r>
              <a:rPr lang="pt-BR" baseline="0" dirty="0"/>
              <a:t> dos dados: a habilidade de realizar </a:t>
            </a:r>
            <a:r>
              <a:rPr lang="pt-BR" baseline="0" dirty="0" err="1"/>
              <a:t>análsies</a:t>
            </a:r>
            <a:r>
              <a:rPr lang="pt-BR" baseline="0" dirty="0"/>
              <a:t> estatísticas sobre problemas do mundo real e compreender e criticar quaisquer conclusões tiradas por outros com base em estatísticas.</a:t>
            </a:r>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50</a:t>
            </a:fld>
            <a:endParaRPr lang="pt-BR"/>
          </a:p>
        </p:txBody>
      </p:sp>
    </p:spTree>
    <p:extLst>
      <p:ext uri="{BB962C8B-B14F-4D97-AF65-F5344CB8AC3E}">
        <p14:creationId xmlns:p14="http://schemas.microsoft.com/office/powerpoint/2010/main" val="767020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51</a:t>
            </a:fld>
            <a:endParaRPr lang="pt-BR"/>
          </a:p>
        </p:txBody>
      </p:sp>
    </p:spTree>
    <p:extLst>
      <p:ext uri="{BB962C8B-B14F-4D97-AF65-F5344CB8AC3E}">
        <p14:creationId xmlns:p14="http://schemas.microsoft.com/office/powerpoint/2010/main" val="2513968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52</a:t>
            </a:fld>
            <a:endParaRPr lang="pt-BR"/>
          </a:p>
        </p:txBody>
      </p:sp>
    </p:spTree>
    <p:extLst>
      <p:ext uri="{BB962C8B-B14F-4D97-AF65-F5344CB8AC3E}">
        <p14:creationId xmlns:p14="http://schemas.microsoft.com/office/powerpoint/2010/main" val="269950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53</a:t>
            </a:fld>
            <a:endParaRPr lang="pt-BR"/>
          </a:p>
        </p:txBody>
      </p:sp>
    </p:spTree>
    <p:extLst>
      <p:ext uri="{BB962C8B-B14F-4D97-AF65-F5344CB8AC3E}">
        <p14:creationId xmlns:p14="http://schemas.microsoft.com/office/powerpoint/2010/main" val="3477540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54</a:t>
            </a:fld>
            <a:endParaRPr lang="pt-BR"/>
          </a:p>
        </p:txBody>
      </p:sp>
    </p:spTree>
    <p:extLst>
      <p:ext uri="{BB962C8B-B14F-4D97-AF65-F5344CB8AC3E}">
        <p14:creationId xmlns:p14="http://schemas.microsoft.com/office/powerpoint/2010/main" val="4034725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55</a:t>
            </a:fld>
            <a:endParaRPr lang="pt-BR"/>
          </a:p>
        </p:txBody>
      </p:sp>
    </p:spTree>
    <p:extLst>
      <p:ext uri="{BB962C8B-B14F-4D97-AF65-F5344CB8AC3E}">
        <p14:creationId xmlns:p14="http://schemas.microsoft.com/office/powerpoint/2010/main" val="2727181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56</a:t>
            </a:fld>
            <a:endParaRPr lang="pt-BR"/>
          </a:p>
        </p:txBody>
      </p:sp>
    </p:spTree>
    <p:extLst>
      <p:ext uri="{BB962C8B-B14F-4D97-AF65-F5344CB8AC3E}">
        <p14:creationId xmlns:p14="http://schemas.microsoft.com/office/powerpoint/2010/main" val="3789083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E579BC0-68A3-4E58-83C8-AD9EF53747D4}" type="slidenum">
              <a:rPr lang="pt-BR" smtClean="0"/>
              <a:t>57</a:t>
            </a:fld>
            <a:endParaRPr lang="pt-BR"/>
          </a:p>
        </p:txBody>
      </p:sp>
    </p:spTree>
    <p:extLst>
      <p:ext uri="{BB962C8B-B14F-4D97-AF65-F5344CB8AC3E}">
        <p14:creationId xmlns:p14="http://schemas.microsoft.com/office/powerpoint/2010/main" val="1195322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58</a:t>
            </a:fld>
            <a:endParaRPr lang="en-GB"/>
          </a:p>
        </p:txBody>
      </p:sp>
    </p:spTree>
    <p:extLst>
      <p:ext uri="{BB962C8B-B14F-4D97-AF65-F5344CB8AC3E}">
        <p14:creationId xmlns:p14="http://schemas.microsoft.com/office/powerpoint/2010/main" val="1613755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Nominal: Um grupo de categorias sem ordem</a:t>
            </a:r>
          </a:p>
          <a:p>
            <a:r>
              <a:rPr lang="pt-BR" dirty="0"/>
              <a:t>Ordinal: Categorias que podem ser ranqueadas por ordem</a:t>
            </a:r>
          </a:p>
          <a:p>
            <a:r>
              <a:rPr lang="pt-BR" dirty="0"/>
              <a:t>Intervalar:</a:t>
            </a:r>
            <a:r>
              <a:rPr lang="pt-BR" baseline="0" dirty="0"/>
              <a:t> Mede a diferença (tamanho relativo) entre dois atributos (o intervalo)</a:t>
            </a:r>
            <a:endParaRPr lang="pt-BR" dirty="0"/>
          </a:p>
          <a:p>
            <a:r>
              <a:rPr lang="pt-BR" dirty="0"/>
              <a:t>Razão:</a:t>
            </a:r>
            <a:r>
              <a:rPr lang="pt-BR" baseline="0" dirty="0"/>
              <a:t> É uma escala intervalar em que o zero tem sentido.</a:t>
            </a:r>
          </a:p>
          <a:p>
            <a:endParaRPr lang="pt-BR" baseline="0" dirty="0"/>
          </a:p>
          <a:p>
            <a:endParaRPr lang="pt-BR" baseline="0" dirty="0"/>
          </a:p>
          <a:p>
            <a:endParaRPr lang="pt-BR" baseline="0" dirty="0"/>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The Celsius measurement follows an interval system but not a ratio system; that it follows a relative scale not an absolute scale. That is, while 10 °C and 20 °C have the same interval difference as 20 °C and 30 °C, the temperature 20 °C is not twice the air heat energy as 10 °C.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59</a:t>
            </a:fld>
            <a:endParaRPr lang="en-GB"/>
          </a:p>
        </p:txBody>
      </p:sp>
    </p:spTree>
    <p:extLst>
      <p:ext uri="{BB962C8B-B14F-4D97-AF65-F5344CB8AC3E}">
        <p14:creationId xmlns:p14="http://schemas.microsoft.com/office/powerpoint/2010/main" val="3738409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a:t>
            </a:fld>
            <a:endParaRPr lang="en-GB"/>
          </a:p>
        </p:txBody>
      </p:sp>
    </p:spTree>
    <p:extLst>
      <p:ext uri="{BB962C8B-B14F-4D97-AF65-F5344CB8AC3E}">
        <p14:creationId xmlns:p14="http://schemas.microsoft.com/office/powerpoint/2010/main" val="3721879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1"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60</a:t>
            </a:fld>
            <a:endParaRPr lang="en-GB"/>
          </a:p>
        </p:txBody>
      </p:sp>
    </p:spTree>
    <p:extLst>
      <p:ext uri="{BB962C8B-B14F-4D97-AF65-F5344CB8AC3E}">
        <p14:creationId xmlns:p14="http://schemas.microsoft.com/office/powerpoint/2010/main" val="1802320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62</a:t>
            </a:fld>
            <a:endParaRPr lang="pt-BR"/>
          </a:p>
        </p:txBody>
      </p:sp>
    </p:spTree>
    <p:extLst>
      <p:ext uri="{BB962C8B-B14F-4D97-AF65-F5344CB8AC3E}">
        <p14:creationId xmlns:p14="http://schemas.microsoft.com/office/powerpoint/2010/main" val="1793129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63</a:t>
            </a:fld>
            <a:endParaRPr lang="pt-BR"/>
          </a:p>
        </p:txBody>
      </p:sp>
    </p:spTree>
    <p:extLst>
      <p:ext uri="{BB962C8B-B14F-4D97-AF65-F5344CB8AC3E}">
        <p14:creationId xmlns:p14="http://schemas.microsoft.com/office/powerpoint/2010/main" val="1504481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64</a:t>
            </a:fld>
            <a:endParaRPr lang="pt-BR"/>
          </a:p>
        </p:txBody>
      </p:sp>
    </p:spTree>
    <p:extLst>
      <p:ext uri="{BB962C8B-B14F-4D97-AF65-F5344CB8AC3E}">
        <p14:creationId xmlns:p14="http://schemas.microsoft.com/office/powerpoint/2010/main" val="2188416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65</a:t>
            </a:fld>
            <a:endParaRPr lang="pt-BR"/>
          </a:p>
        </p:txBody>
      </p:sp>
    </p:spTree>
    <p:extLst>
      <p:ext uri="{BB962C8B-B14F-4D97-AF65-F5344CB8AC3E}">
        <p14:creationId xmlns:p14="http://schemas.microsoft.com/office/powerpoint/2010/main" val="4283136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r"/>
            <a:endParaRPr lang="pt-BR" dirty="0"/>
          </a:p>
        </p:txBody>
      </p:sp>
      <p:sp>
        <p:nvSpPr>
          <p:cNvPr id="4" name="Espaço Reservado para Número de Slide 3"/>
          <p:cNvSpPr>
            <a:spLocks noGrp="1"/>
          </p:cNvSpPr>
          <p:nvPr>
            <p:ph type="sldNum" sz="quarter" idx="5"/>
          </p:nvPr>
        </p:nvSpPr>
        <p:spPr/>
        <p:txBody>
          <a:bodyPr/>
          <a:lstStyle/>
          <a:p>
            <a:fld id="{3E579BC0-68A3-4E58-83C8-AD9EF53747D4}" type="slidenum">
              <a:rPr lang="pt-BR" smtClean="0"/>
              <a:t>67</a:t>
            </a:fld>
            <a:endParaRPr lang="pt-BR"/>
          </a:p>
        </p:txBody>
      </p:sp>
    </p:spTree>
    <p:extLst>
      <p:ext uri="{BB962C8B-B14F-4D97-AF65-F5344CB8AC3E}">
        <p14:creationId xmlns:p14="http://schemas.microsoft.com/office/powerpoint/2010/main" val="4290214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68</a:t>
            </a:fld>
            <a:endParaRPr lang="en-GB"/>
          </a:p>
        </p:txBody>
      </p:sp>
    </p:spTree>
    <p:extLst>
      <p:ext uri="{BB962C8B-B14F-4D97-AF65-F5344CB8AC3E}">
        <p14:creationId xmlns:p14="http://schemas.microsoft.com/office/powerpoint/2010/main" val="3590274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69</a:t>
            </a:fld>
            <a:endParaRPr lang="en-GB"/>
          </a:p>
        </p:txBody>
      </p:sp>
    </p:spTree>
    <p:extLst>
      <p:ext uri="{BB962C8B-B14F-4D97-AF65-F5344CB8AC3E}">
        <p14:creationId xmlns:p14="http://schemas.microsoft.com/office/powerpoint/2010/main" val="3430408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70</a:t>
            </a:fld>
            <a:endParaRPr lang="en-GB"/>
          </a:p>
        </p:txBody>
      </p:sp>
    </p:spTree>
    <p:extLst>
      <p:ext uri="{BB962C8B-B14F-4D97-AF65-F5344CB8AC3E}">
        <p14:creationId xmlns:p14="http://schemas.microsoft.com/office/powerpoint/2010/main" val="290344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71</a:t>
            </a:fld>
            <a:endParaRPr lang="en-GB"/>
          </a:p>
        </p:txBody>
      </p:sp>
    </p:spTree>
    <p:extLst>
      <p:ext uri="{BB962C8B-B14F-4D97-AF65-F5344CB8AC3E}">
        <p14:creationId xmlns:p14="http://schemas.microsoft.com/office/powerpoint/2010/main" val="356527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a:t>
            </a:fld>
            <a:endParaRPr lang="en-GB"/>
          </a:p>
        </p:txBody>
      </p:sp>
    </p:spTree>
    <p:extLst>
      <p:ext uri="{BB962C8B-B14F-4D97-AF65-F5344CB8AC3E}">
        <p14:creationId xmlns:p14="http://schemas.microsoft.com/office/powerpoint/2010/main" val="38773009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72</a:t>
            </a:fld>
            <a:endParaRPr lang="en-GB"/>
          </a:p>
        </p:txBody>
      </p:sp>
    </p:spTree>
    <p:extLst>
      <p:ext uri="{BB962C8B-B14F-4D97-AF65-F5344CB8AC3E}">
        <p14:creationId xmlns:p14="http://schemas.microsoft.com/office/powerpoint/2010/main" val="26201826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73</a:t>
            </a:fld>
            <a:endParaRPr lang="en-GB"/>
          </a:p>
        </p:txBody>
      </p:sp>
    </p:spTree>
    <p:extLst>
      <p:ext uri="{BB962C8B-B14F-4D97-AF65-F5344CB8AC3E}">
        <p14:creationId xmlns:p14="http://schemas.microsoft.com/office/powerpoint/2010/main" val="379164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74</a:t>
            </a:fld>
            <a:endParaRPr lang="en-GB"/>
          </a:p>
        </p:txBody>
      </p:sp>
    </p:spTree>
    <p:extLst>
      <p:ext uri="{BB962C8B-B14F-4D97-AF65-F5344CB8AC3E}">
        <p14:creationId xmlns:p14="http://schemas.microsoft.com/office/powerpoint/2010/main" val="704588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GB" dirty="0" err="1"/>
              <a:t>Os</a:t>
            </a:r>
            <a:r>
              <a:rPr lang="en-GB" dirty="0"/>
              <a:t> </a:t>
            </a:r>
            <a:r>
              <a:rPr lang="en-GB" dirty="0" err="1"/>
              <a:t>valores</a:t>
            </a:r>
            <a:r>
              <a:rPr lang="en-GB" dirty="0"/>
              <a:t> </a:t>
            </a:r>
            <a:r>
              <a:rPr lang="en-GB" dirty="0" err="1"/>
              <a:t>podem</a:t>
            </a:r>
            <a:r>
              <a:rPr lang="en-GB" dirty="0"/>
              <a:t> ser </a:t>
            </a:r>
            <a:r>
              <a:rPr lang="en-GB" dirty="0" err="1"/>
              <a:t>quantitativos</a:t>
            </a:r>
            <a:r>
              <a:rPr lang="en-GB" dirty="0"/>
              <a:t> (</a:t>
            </a:r>
            <a:r>
              <a:rPr lang="en-GB" dirty="0" err="1"/>
              <a:t>numéricos</a:t>
            </a:r>
            <a:r>
              <a:rPr lang="en-GB" dirty="0"/>
              <a:t>, </a:t>
            </a:r>
            <a:r>
              <a:rPr lang="en-GB" dirty="0" err="1"/>
              <a:t>integrais</a:t>
            </a:r>
            <a:r>
              <a:rPr lang="en-GB" dirty="0"/>
              <a:t>) </a:t>
            </a:r>
            <a:r>
              <a:rPr lang="en-GB" dirty="0" err="1"/>
              <a:t>ou</a:t>
            </a:r>
            <a:r>
              <a:rPr lang="en-GB" dirty="0"/>
              <a:t> </a:t>
            </a:r>
            <a:r>
              <a:rPr lang="en-GB" dirty="0" err="1"/>
              <a:t>qualitativos</a:t>
            </a:r>
            <a:r>
              <a:rPr lang="en-GB" dirty="0"/>
              <a:t> (strings)</a:t>
            </a:r>
          </a:p>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75</a:t>
            </a:fld>
            <a:endParaRPr lang="en-GB"/>
          </a:p>
        </p:txBody>
      </p:sp>
    </p:spTree>
    <p:extLst>
      <p:ext uri="{BB962C8B-B14F-4D97-AF65-F5344CB8AC3E}">
        <p14:creationId xmlns:p14="http://schemas.microsoft.com/office/powerpoint/2010/main" val="3576108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76</a:t>
            </a:fld>
            <a:endParaRPr lang="en-GB"/>
          </a:p>
        </p:txBody>
      </p:sp>
    </p:spTree>
    <p:extLst>
      <p:ext uri="{BB962C8B-B14F-4D97-AF65-F5344CB8AC3E}">
        <p14:creationId xmlns:p14="http://schemas.microsoft.com/office/powerpoint/2010/main" val="335382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Open Sans" panose="020B0606030504020204" pitchFamily="34" charset="0"/>
              </a:rPr>
              <a:t>The data is the same, but the layout is different. Our vocabulary of rows and columns is simply not rich enough to describe why the two tables represent the same data. In addition to appearance, we need a way to describe the underlying semantics, or meaning, of the values displayed in the table.</a:t>
            </a:r>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77</a:t>
            </a:fld>
            <a:endParaRPr lang="en-GB"/>
          </a:p>
        </p:txBody>
      </p:sp>
    </p:spTree>
    <p:extLst>
      <p:ext uri="{BB962C8B-B14F-4D97-AF65-F5344CB8AC3E}">
        <p14:creationId xmlns:p14="http://schemas.microsoft.com/office/powerpoint/2010/main" val="358566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GB" dirty="0"/>
              <a:t>Wickham: </a:t>
            </a:r>
            <a:r>
              <a:rPr lang="en-US" b="0" i="0" dirty="0">
                <a:solidFill>
                  <a:srgbClr val="000000"/>
                </a:solidFill>
                <a:effectLst/>
                <a:latin typeface="Open Sans" panose="020B0606030504020204" pitchFamily="34" charset="0"/>
              </a:rPr>
              <a:t>Like families, tidy datasets are all alike but every messy dataset is messy in its own way.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78</a:t>
            </a:fld>
            <a:endParaRPr lang="en-GB"/>
          </a:p>
        </p:txBody>
      </p:sp>
    </p:spTree>
    <p:extLst>
      <p:ext uri="{BB962C8B-B14F-4D97-AF65-F5344CB8AC3E}">
        <p14:creationId xmlns:p14="http://schemas.microsoft.com/office/powerpoint/2010/main" val="15775111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79</a:t>
            </a:fld>
            <a:endParaRPr lang="en-GB"/>
          </a:p>
        </p:txBody>
      </p:sp>
    </p:spTree>
    <p:extLst>
      <p:ext uri="{BB962C8B-B14F-4D97-AF65-F5344CB8AC3E}">
        <p14:creationId xmlns:p14="http://schemas.microsoft.com/office/powerpoint/2010/main" val="31301673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80</a:t>
            </a:fld>
            <a:endParaRPr lang="en-GB"/>
          </a:p>
        </p:txBody>
      </p:sp>
    </p:spTree>
    <p:extLst>
      <p:ext uri="{BB962C8B-B14F-4D97-AF65-F5344CB8AC3E}">
        <p14:creationId xmlns:p14="http://schemas.microsoft.com/office/powerpoint/2010/main" val="394073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81</a:t>
            </a:fld>
            <a:endParaRPr lang="en-GB"/>
          </a:p>
        </p:txBody>
      </p:sp>
    </p:spTree>
    <p:extLst>
      <p:ext uri="{BB962C8B-B14F-4D97-AF65-F5344CB8AC3E}">
        <p14:creationId xmlns:p14="http://schemas.microsoft.com/office/powerpoint/2010/main" val="294274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a:t>
            </a:fld>
            <a:endParaRPr lang="en-GB"/>
          </a:p>
        </p:txBody>
      </p:sp>
    </p:spTree>
    <p:extLst>
      <p:ext uri="{BB962C8B-B14F-4D97-AF65-F5344CB8AC3E}">
        <p14:creationId xmlns:p14="http://schemas.microsoft.com/office/powerpoint/2010/main" val="3006324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83</a:t>
            </a:fld>
            <a:endParaRPr lang="en-GB"/>
          </a:p>
        </p:txBody>
      </p:sp>
    </p:spTree>
    <p:extLst>
      <p:ext uri="{BB962C8B-B14F-4D97-AF65-F5344CB8AC3E}">
        <p14:creationId xmlns:p14="http://schemas.microsoft.com/office/powerpoint/2010/main" val="8629212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84</a:t>
            </a:fld>
            <a:endParaRPr lang="en-GB"/>
          </a:p>
        </p:txBody>
      </p:sp>
    </p:spTree>
    <p:extLst>
      <p:ext uri="{BB962C8B-B14F-4D97-AF65-F5344CB8AC3E}">
        <p14:creationId xmlns:p14="http://schemas.microsoft.com/office/powerpoint/2010/main" val="11433003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85</a:t>
            </a:fld>
            <a:endParaRPr lang="en-GB"/>
          </a:p>
        </p:txBody>
      </p:sp>
    </p:spTree>
    <p:extLst>
      <p:ext uri="{BB962C8B-B14F-4D97-AF65-F5344CB8AC3E}">
        <p14:creationId xmlns:p14="http://schemas.microsoft.com/office/powerpoint/2010/main" val="1883918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86</a:t>
            </a:fld>
            <a:endParaRPr lang="en-GB"/>
          </a:p>
        </p:txBody>
      </p:sp>
    </p:spTree>
    <p:extLst>
      <p:ext uri="{BB962C8B-B14F-4D97-AF65-F5344CB8AC3E}">
        <p14:creationId xmlns:p14="http://schemas.microsoft.com/office/powerpoint/2010/main" val="38324547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87</a:t>
            </a:fld>
            <a:endParaRPr lang="en-GB"/>
          </a:p>
        </p:txBody>
      </p:sp>
    </p:spTree>
    <p:extLst>
      <p:ext uri="{BB962C8B-B14F-4D97-AF65-F5344CB8AC3E}">
        <p14:creationId xmlns:p14="http://schemas.microsoft.com/office/powerpoint/2010/main" val="8455011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relacionais trabalham como comparações, igualdades e desigualdades. Eles verificam os valores dos operandos, que ficam cada um de um lado da operação, retornando VERDADEIRO ou FALSO</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88</a:t>
            </a:fld>
            <a:endParaRPr lang="en-GB"/>
          </a:p>
        </p:txBody>
      </p:sp>
    </p:spTree>
    <p:extLst>
      <p:ext uri="{BB962C8B-B14F-4D97-AF65-F5344CB8AC3E}">
        <p14:creationId xmlns:p14="http://schemas.microsoft.com/office/powerpoint/2010/main" val="2159532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89</a:t>
            </a:fld>
            <a:endParaRPr lang="en-GB"/>
          </a:p>
        </p:txBody>
      </p:sp>
    </p:spTree>
    <p:extLst>
      <p:ext uri="{BB962C8B-B14F-4D97-AF65-F5344CB8AC3E}">
        <p14:creationId xmlns:p14="http://schemas.microsoft.com/office/powerpoint/2010/main" val="17624891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tidyverse</a:t>
            </a:r>
            <a:r>
              <a:rPr lang="en-US" sz="1200" b="0" i="0" kern="1200" dirty="0">
                <a:solidFill>
                  <a:schemeClr val="tx1"/>
                </a:solidFill>
                <a:effectLst/>
                <a:latin typeface="+mn-lt"/>
                <a:ea typeface="+mn-ea"/>
                <a:cs typeface="+mn-cs"/>
              </a:rPr>
              <a:t> is an opinionated </a:t>
            </a:r>
            <a:r>
              <a:rPr lang="en-US" sz="1200" b="0" i="0" u="none" strike="noStrike" kern="1200" dirty="0">
                <a:solidFill>
                  <a:schemeClr val="tx1"/>
                </a:solidFill>
                <a:effectLst/>
                <a:latin typeface="+mn-lt"/>
                <a:ea typeface="+mn-ea"/>
                <a:cs typeface="+mn-cs"/>
                <a:hlinkClick r:id="rId3"/>
              </a:rPr>
              <a:t>collection of R packages</a:t>
            </a:r>
            <a:r>
              <a:rPr lang="en-US" sz="1200" b="0" i="0" kern="1200" dirty="0">
                <a:solidFill>
                  <a:schemeClr val="tx1"/>
                </a:solidFill>
                <a:effectLst/>
                <a:latin typeface="+mn-lt"/>
                <a:ea typeface="+mn-ea"/>
                <a:cs typeface="+mn-cs"/>
              </a:rPr>
              <a:t> designed for data science. All packages share an underlying design philosophy, grammar, and data structures.: </a:t>
            </a:r>
            <a:r>
              <a:rPr lang="en-GB" dirty="0"/>
              <a:t>https://www.tidyverse.org/</a:t>
            </a:r>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90</a:t>
            </a:fld>
            <a:endParaRPr lang="en-GB"/>
          </a:p>
        </p:txBody>
      </p:sp>
    </p:spTree>
    <p:extLst>
      <p:ext uri="{BB962C8B-B14F-4D97-AF65-F5344CB8AC3E}">
        <p14:creationId xmlns:p14="http://schemas.microsoft.com/office/powerpoint/2010/main" val="2126908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91</a:t>
            </a:fld>
            <a:endParaRPr lang="en-GB"/>
          </a:p>
        </p:txBody>
      </p:sp>
    </p:spTree>
    <p:extLst>
      <p:ext uri="{BB962C8B-B14F-4D97-AF65-F5344CB8AC3E}">
        <p14:creationId xmlns:p14="http://schemas.microsoft.com/office/powerpoint/2010/main" val="42268952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92</a:t>
            </a:fld>
            <a:endParaRPr lang="en-GB"/>
          </a:p>
        </p:txBody>
      </p:sp>
    </p:spTree>
    <p:extLst>
      <p:ext uri="{BB962C8B-B14F-4D97-AF65-F5344CB8AC3E}">
        <p14:creationId xmlns:p14="http://schemas.microsoft.com/office/powerpoint/2010/main" val="4280841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a:t>
            </a:fld>
            <a:endParaRPr lang="en-GB"/>
          </a:p>
        </p:txBody>
      </p:sp>
    </p:spTree>
    <p:extLst>
      <p:ext uri="{BB962C8B-B14F-4D97-AF65-F5344CB8AC3E}">
        <p14:creationId xmlns:p14="http://schemas.microsoft.com/office/powerpoint/2010/main" val="26340492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r>
              <a:rPr lang="pt-BR" sz="1200" b="0" i="0" kern="1200" dirty="0">
                <a:solidFill>
                  <a:schemeClr val="tx1"/>
                </a:solidFill>
                <a:effectLst/>
                <a:latin typeface="+mn-lt"/>
                <a:ea typeface="+mn-ea"/>
                <a:cs typeface="+mn-cs"/>
              </a:rPr>
              <a:t>Os operadores lógicos são aqueles que analisam condições, são operadores que analisaram operandos com valores lógicos 1 ou 0, ou então, Verdadeiro ou Falso. Uma situação pode ou não ser verdadeira, ou falsa, dependendo da condição em que se encontra. </a:t>
            </a:r>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93</a:t>
            </a:fld>
            <a:endParaRPr lang="en-GB"/>
          </a:p>
        </p:txBody>
      </p:sp>
    </p:spTree>
    <p:extLst>
      <p:ext uri="{BB962C8B-B14F-4D97-AF65-F5344CB8AC3E}">
        <p14:creationId xmlns:p14="http://schemas.microsoft.com/office/powerpoint/2010/main" val="8785998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95</a:t>
            </a:fld>
            <a:endParaRPr lang="en-GB"/>
          </a:p>
        </p:txBody>
      </p:sp>
    </p:spTree>
    <p:extLst>
      <p:ext uri="{BB962C8B-B14F-4D97-AF65-F5344CB8AC3E}">
        <p14:creationId xmlns:p14="http://schemas.microsoft.com/office/powerpoint/2010/main" val="14680217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96</a:t>
            </a:fld>
            <a:endParaRPr lang="en-GB"/>
          </a:p>
        </p:txBody>
      </p:sp>
    </p:spTree>
    <p:extLst>
      <p:ext uri="{BB962C8B-B14F-4D97-AF65-F5344CB8AC3E}">
        <p14:creationId xmlns:p14="http://schemas.microsoft.com/office/powerpoint/2010/main" val="20215674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97</a:t>
            </a:fld>
            <a:endParaRPr lang="en-GB"/>
          </a:p>
        </p:txBody>
      </p:sp>
    </p:spTree>
    <p:extLst>
      <p:ext uri="{BB962C8B-B14F-4D97-AF65-F5344CB8AC3E}">
        <p14:creationId xmlns:p14="http://schemas.microsoft.com/office/powerpoint/2010/main" val="9130273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100</a:t>
            </a:fld>
            <a:endParaRPr lang="en-GB"/>
          </a:p>
        </p:txBody>
      </p:sp>
    </p:spTree>
    <p:extLst>
      <p:ext uri="{BB962C8B-B14F-4D97-AF65-F5344CB8AC3E}">
        <p14:creationId xmlns:p14="http://schemas.microsoft.com/office/powerpoint/2010/main" val="23762432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105</a:t>
            </a:fld>
            <a:endParaRPr lang="en-GB"/>
          </a:p>
        </p:txBody>
      </p:sp>
    </p:spTree>
    <p:extLst>
      <p:ext uri="{BB962C8B-B14F-4D97-AF65-F5344CB8AC3E}">
        <p14:creationId xmlns:p14="http://schemas.microsoft.com/office/powerpoint/2010/main" val="16020923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106</a:t>
            </a:fld>
            <a:endParaRPr lang="en-GB"/>
          </a:p>
        </p:txBody>
      </p:sp>
    </p:spTree>
    <p:extLst>
      <p:ext uri="{BB962C8B-B14F-4D97-AF65-F5344CB8AC3E}">
        <p14:creationId xmlns:p14="http://schemas.microsoft.com/office/powerpoint/2010/main" val="36783935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107</a:t>
            </a:fld>
            <a:endParaRPr lang="en-GB"/>
          </a:p>
        </p:txBody>
      </p:sp>
    </p:spTree>
    <p:extLst>
      <p:ext uri="{BB962C8B-B14F-4D97-AF65-F5344CB8AC3E}">
        <p14:creationId xmlns:p14="http://schemas.microsoft.com/office/powerpoint/2010/main" val="33211367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108</a:t>
            </a:fld>
            <a:endParaRPr lang="en-GB"/>
          </a:p>
        </p:txBody>
      </p:sp>
    </p:spTree>
    <p:extLst>
      <p:ext uri="{BB962C8B-B14F-4D97-AF65-F5344CB8AC3E}">
        <p14:creationId xmlns:p14="http://schemas.microsoft.com/office/powerpoint/2010/main" val="21364168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110</a:t>
            </a:fld>
            <a:endParaRPr lang="en-GB"/>
          </a:p>
        </p:txBody>
      </p:sp>
    </p:spTree>
    <p:extLst>
      <p:ext uri="{BB962C8B-B14F-4D97-AF65-F5344CB8AC3E}">
        <p14:creationId xmlns:p14="http://schemas.microsoft.com/office/powerpoint/2010/main" val="4201044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14</a:t>
            </a:fld>
            <a:endParaRPr lang="en-GB"/>
          </a:p>
        </p:txBody>
      </p:sp>
    </p:spTree>
    <p:extLst>
      <p:ext uri="{BB962C8B-B14F-4D97-AF65-F5344CB8AC3E}">
        <p14:creationId xmlns:p14="http://schemas.microsoft.com/office/powerpoint/2010/main" val="31222029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111</a:t>
            </a:fld>
            <a:endParaRPr lang="en-GB"/>
          </a:p>
        </p:txBody>
      </p:sp>
    </p:spTree>
    <p:extLst>
      <p:ext uri="{BB962C8B-B14F-4D97-AF65-F5344CB8AC3E}">
        <p14:creationId xmlns:p14="http://schemas.microsoft.com/office/powerpoint/2010/main" val="2131484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112</a:t>
            </a:fld>
            <a:endParaRPr lang="en-GB"/>
          </a:p>
        </p:txBody>
      </p:sp>
    </p:spTree>
    <p:extLst>
      <p:ext uri="{BB962C8B-B14F-4D97-AF65-F5344CB8AC3E}">
        <p14:creationId xmlns:p14="http://schemas.microsoft.com/office/powerpoint/2010/main" val="37508016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113</a:t>
            </a:fld>
            <a:endParaRPr lang="en-GB"/>
          </a:p>
        </p:txBody>
      </p:sp>
    </p:spTree>
    <p:extLst>
      <p:ext uri="{BB962C8B-B14F-4D97-AF65-F5344CB8AC3E}">
        <p14:creationId xmlns:p14="http://schemas.microsoft.com/office/powerpoint/2010/main" val="40249191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114</a:t>
            </a:fld>
            <a:endParaRPr lang="en-GB"/>
          </a:p>
        </p:txBody>
      </p:sp>
    </p:spTree>
    <p:extLst>
      <p:ext uri="{BB962C8B-B14F-4D97-AF65-F5344CB8AC3E}">
        <p14:creationId xmlns:p14="http://schemas.microsoft.com/office/powerpoint/2010/main" val="9156042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115</a:t>
            </a:fld>
            <a:endParaRPr lang="en-GB"/>
          </a:p>
        </p:txBody>
      </p:sp>
    </p:spTree>
    <p:extLst>
      <p:ext uri="{BB962C8B-B14F-4D97-AF65-F5344CB8AC3E}">
        <p14:creationId xmlns:p14="http://schemas.microsoft.com/office/powerpoint/2010/main" val="37497013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117</a:t>
            </a:fld>
            <a:endParaRPr lang="en-GB"/>
          </a:p>
        </p:txBody>
      </p:sp>
    </p:spTree>
    <p:extLst>
      <p:ext uri="{BB962C8B-B14F-4D97-AF65-F5344CB8AC3E}">
        <p14:creationId xmlns:p14="http://schemas.microsoft.com/office/powerpoint/2010/main" val="14854719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118</a:t>
            </a:fld>
            <a:endParaRPr lang="en-GB"/>
          </a:p>
        </p:txBody>
      </p:sp>
    </p:spTree>
    <p:extLst>
      <p:ext uri="{BB962C8B-B14F-4D97-AF65-F5344CB8AC3E}">
        <p14:creationId xmlns:p14="http://schemas.microsoft.com/office/powerpoint/2010/main" val="11058374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119</a:t>
            </a:fld>
            <a:endParaRPr lang="en-GB"/>
          </a:p>
        </p:txBody>
      </p:sp>
    </p:spTree>
    <p:extLst>
      <p:ext uri="{BB962C8B-B14F-4D97-AF65-F5344CB8AC3E}">
        <p14:creationId xmlns:p14="http://schemas.microsoft.com/office/powerpoint/2010/main" val="39811775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120</a:t>
            </a:fld>
            <a:endParaRPr lang="en-GB"/>
          </a:p>
        </p:txBody>
      </p:sp>
    </p:spTree>
    <p:extLst>
      <p:ext uri="{BB962C8B-B14F-4D97-AF65-F5344CB8AC3E}">
        <p14:creationId xmlns:p14="http://schemas.microsoft.com/office/powerpoint/2010/main" val="354750871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endParaRPr lang="pt-BR" baseline="0" dirty="0"/>
          </a:p>
          <a:p>
            <a:pPr algn="l"/>
            <a:endParaRPr lang="en-GB" dirty="0"/>
          </a:p>
        </p:txBody>
      </p:sp>
      <p:sp>
        <p:nvSpPr>
          <p:cNvPr id="4" name="Espaço Reservado para Número de Slide 3"/>
          <p:cNvSpPr>
            <a:spLocks noGrp="1"/>
          </p:cNvSpPr>
          <p:nvPr>
            <p:ph type="sldNum" sz="quarter" idx="10"/>
          </p:nvPr>
        </p:nvSpPr>
        <p:spPr/>
        <p:txBody>
          <a:bodyPr/>
          <a:lstStyle/>
          <a:p>
            <a:fld id="{8F8E5B7C-F997-47E7-A51F-3DE3E00DEC6C}" type="slidenum">
              <a:rPr lang="en-GB" smtClean="0"/>
              <a:t>121</a:t>
            </a:fld>
            <a:endParaRPr lang="en-GB"/>
          </a:p>
        </p:txBody>
      </p:sp>
    </p:spTree>
    <p:extLst>
      <p:ext uri="{BB962C8B-B14F-4D97-AF65-F5344CB8AC3E}">
        <p14:creationId xmlns:p14="http://schemas.microsoft.com/office/powerpoint/2010/main" val="369703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8459058"/>
            <a:ext cx="16230600" cy="0"/>
          </a:xfrm>
          <a:prstGeom prst="line">
            <a:avLst/>
          </a:prstGeom>
          <a:ln w="19050" cap="flat">
            <a:solidFill>
              <a:srgbClr val="000000"/>
            </a:solidFill>
            <a:prstDash val="solid"/>
            <a:headEnd type="none" w="sm" len="sm"/>
            <a:tailEnd type="none" w="sm" len="sm"/>
          </a:ln>
        </p:spPr>
      </p:sp>
      <p:sp>
        <p:nvSpPr>
          <p:cNvPr id="4" name="AutoShape 4"/>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5" name="Group 5"/>
          <p:cNvGrpSpPr/>
          <p:nvPr/>
        </p:nvGrpSpPr>
        <p:grpSpPr>
          <a:xfrm>
            <a:off x="1028700" y="2057400"/>
            <a:ext cx="3086100" cy="3086100"/>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2176665" y="3923217"/>
            <a:ext cx="10984568" cy="2641749"/>
          </a:xfrm>
          <a:prstGeom prst="rect">
            <a:avLst/>
          </a:prstGeom>
        </p:spPr>
        <p:txBody>
          <a:bodyPr wrap="square" lIns="0" tIns="0" rIns="0" bIns="0" rtlCol="0" anchor="t">
            <a:spAutoFit/>
          </a:bodyPr>
          <a:lstStyle/>
          <a:p>
            <a:pPr>
              <a:lnSpc>
                <a:spcPts val="10326"/>
              </a:lnSpc>
            </a:pPr>
            <a:r>
              <a:rPr lang="en-US" sz="7376" dirty="0" err="1">
                <a:solidFill>
                  <a:srgbClr val="000000"/>
                </a:solidFill>
                <a:latin typeface="TAN Twinkle"/>
              </a:rPr>
              <a:t>Análise</a:t>
            </a:r>
            <a:r>
              <a:rPr lang="en-US" sz="7376" dirty="0">
                <a:solidFill>
                  <a:srgbClr val="000000"/>
                </a:solidFill>
                <a:latin typeface="TAN Twinkle"/>
              </a:rPr>
              <a:t> de dados com R</a:t>
            </a:r>
          </a:p>
        </p:txBody>
      </p:sp>
      <p:sp>
        <p:nvSpPr>
          <p:cNvPr id="9" name="TextBox 9"/>
          <p:cNvSpPr txBox="1"/>
          <p:nvPr/>
        </p:nvSpPr>
        <p:spPr>
          <a:xfrm>
            <a:off x="2176665" y="6799163"/>
            <a:ext cx="6891135" cy="1077218"/>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Ana Carla Crispim</a:t>
            </a:r>
          </a:p>
          <a:p>
            <a:pPr>
              <a:lnSpc>
                <a:spcPts val="2800"/>
              </a:lnSpc>
              <a:spcBef>
                <a:spcPct val="0"/>
              </a:spcBef>
            </a:pPr>
            <a:r>
              <a:rPr lang="en-US" sz="2000" spc="600" dirty="0">
                <a:solidFill>
                  <a:srgbClr val="000000"/>
                </a:solidFill>
                <a:latin typeface="Inter"/>
              </a:rPr>
              <a:t>Bruna C. Lopes</a:t>
            </a:r>
          </a:p>
          <a:p>
            <a:pPr>
              <a:lnSpc>
                <a:spcPts val="2800"/>
              </a:lnSpc>
              <a:spcBef>
                <a:spcPct val="0"/>
              </a:spcBef>
            </a:pPr>
            <a:r>
              <a:rPr lang="en-US" sz="2000" spc="600" dirty="0" err="1">
                <a:solidFill>
                  <a:srgbClr val="000000"/>
                </a:solidFill>
                <a:latin typeface="Inter"/>
              </a:rPr>
              <a:t>Régias</a:t>
            </a:r>
            <a:r>
              <a:rPr lang="en-US" sz="2000" spc="600" dirty="0">
                <a:solidFill>
                  <a:srgbClr val="000000"/>
                </a:solidFill>
                <a:latin typeface="Inter"/>
              </a:rPr>
              <a:t> Mercês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98079" y="2997302"/>
            <a:ext cx="15294969" cy="6357176"/>
          </a:xfrm>
        </p:spPr>
        <p:txBody>
          <a:bodyPr>
            <a:normAutofit/>
          </a:bodyPr>
          <a:lstStyle/>
          <a:p>
            <a:pPr marL="0" indent="0">
              <a:lnSpc>
                <a:spcPct val="120000"/>
              </a:lnSpc>
              <a:buClr>
                <a:srgbClr val="04A07B"/>
              </a:buClr>
              <a:buNone/>
            </a:pPr>
            <a:r>
              <a:rPr lang="en-GB" sz="4800" b="1" dirty="0">
                <a:latin typeface="Inter" panose="020B0604020202020204" charset="0"/>
                <a:ea typeface="Inter" panose="020B0604020202020204" charset="0"/>
                <a:cs typeface="Segoe UI" panose="020B0502040204020203" pitchFamily="34" charset="0"/>
              </a:rPr>
              <a:t>O R </a:t>
            </a:r>
            <a:r>
              <a:rPr lang="en-GB" sz="4800" b="1" dirty="0" err="1">
                <a:latin typeface="Inter" panose="020B0604020202020204" charset="0"/>
                <a:ea typeface="Inter" panose="020B0604020202020204" charset="0"/>
                <a:cs typeface="Segoe UI" panose="020B0502040204020203" pitchFamily="34" charset="0"/>
              </a:rPr>
              <a:t>também</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canta</a:t>
            </a:r>
            <a:r>
              <a:rPr lang="en-GB" sz="4800" b="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i="1" dirty="0" err="1">
                <a:latin typeface="Inter" panose="020B0604020202020204" charset="0"/>
                <a:ea typeface="Inter" panose="020B0604020202020204" charset="0"/>
                <a:cs typeface="Segoe UI" panose="020B0502040204020203" pitchFamily="34" charset="0"/>
              </a:rPr>
              <a:t>install.packages</a:t>
            </a:r>
            <a:r>
              <a:rPr lang="en-GB" sz="4800" i="1" dirty="0">
                <a:latin typeface="Inter" panose="020B0604020202020204" charset="0"/>
                <a:ea typeface="Inter" panose="020B0604020202020204" charset="0"/>
                <a:cs typeface="Segoe UI" panose="020B0502040204020203" pitchFamily="34" charset="0"/>
              </a:rPr>
              <a:t>(“</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r>
              <a:rPr lang="en-GB" sz="4800" i="1" dirty="0">
                <a:latin typeface="Inter" panose="020B0604020202020204" charset="0"/>
                <a:ea typeface="Inter" panose="020B0604020202020204" charset="0"/>
                <a:cs typeface="Segoe UI" panose="020B0502040204020203" pitchFamily="34" charset="0"/>
              </a:rPr>
              <a:t> library(</a:t>
            </a:r>
            <a:r>
              <a:rPr lang="en-GB" sz="4800" i="1" dirty="0" err="1">
                <a:latin typeface="Inter" panose="020B0604020202020204" charset="0"/>
                <a:ea typeface="Inter" panose="020B0604020202020204" charset="0"/>
                <a:cs typeface="Segoe UI" panose="020B0502040204020203" pitchFamily="34" charset="0"/>
              </a:rPr>
              <a:t>beepr</a:t>
            </a:r>
            <a:r>
              <a:rPr lang="en-GB" sz="4800" i="1" dirty="0">
                <a:latin typeface="Inter" panose="020B0604020202020204" charset="0"/>
                <a:ea typeface="Inter" panose="020B0604020202020204" charset="0"/>
                <a:cs typeface="Segoe UI" panose="020B0502040204020203" pitchFamily="34" charset="0"/>
              </a:rPr>
              <a:t>)</a:t>
            </a:r>
          </a:p>
          <a:p>
            <a:pPr>
              <a:lnSpc>
                <a:spcPct val="120000"/>
              </a:lnSpc>
              <a:buClr>
                <a:srgbClr val="C6A28D"/>
              </a:buClr>
              <a:buFont typeface="Arial" panose="020B0604020202020204" pitchFamily="34" charset="0"/>
              <a:buChar char="•"/>
            </a:pPr>
            <a:endParaRPr lang="en-GB" sz="4800" i="1" dirty="0">
              <a:latin typeface="Inter" panose="020B0604020202020204" charset="0"/>
              <a:ea typeface="Inter" panose="020B0604020202020204" charset="0"/>
              <a:cs typeface="Segoe UI" panose="020B0502040204020203" pitchFamily="34" charset="0"/>
            </a:endParaRP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beep(sound = 8)</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372996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Descritiva no R</a:t>
            </a:r>
            <a:br>
              <a:rPr lang="pt-BR" dirty="0"/>
            </a:br>
            <a:r>
              <a:rPr lang="pt-BR" sz="5400" b="1" dirty="0">
                <a:solidFill>
                  <a:srgbClr val="04A07B"/>
                </a:solidFill>
              </a:rPr>
              <a:t>Relação entre média, </a:t>
            </a:r>
            <a:r>
              <a:rPr lang="pt-BR" sz="5400" b="1" dirty="0" err="1">
                <a:solidFill>
                  <a:srgbClr val="04A07B"/>
                </a:solidFill>
              </a:rPr>
              <a:t>dp</a:t>
            </a:r>
            <a:r>
              <a:rPr lang="pt-BR" sz="5400" b="1" dirty="0">
                <a:solidFill>
                  <a:srgbClr val="04A07B"/>
                </a:solidFill>
              </a:rPr>
              <a:t> e </a:t>
            </a:r>
            <a:r>
              <a:rPr lang="pt-BR" sz="5400" b="1" dirty="0" err="1">
                <a:solidFill>
                  <a:srgbClr val="04A07B"/>
                </a:solidFill>
              </a:rPr>
              <a:t>variÂNCIA</a:t>
            </a:r>
            <a:endParaRPr lang="pt-BR" sz="5400" b="1" dirty="0">
              <a:solidFill>
                <a:srgbClr val="04A07B"/>
              </a:solidFill>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pic>
        <p:nvPicPr>
          <p:cNvPr id="6" name="Espaço Reservado para Conteúdo 5" descr="Recorte de Tela"/>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381" y="3341450"/>
            <a:ext cx="14986298" cy="5116751"/>
          </a:xfrm>
        </p:spPr>
      </p:pic>
      <p:sp>
        <p:nvSpPr>
          <p:cNvPr id="7" name="CaixaDeTexto 6"/>
          <p:cNvSpPr txBox="1"/>
          <p:nvPr/>
        </p:nvSpPr>
        <p:spPr>
          <a:xfrm>
            <a:off x="16116301" y="5754449"/>
            <a:ext cx="2006600" cy="507831"/>
          </a:xfrm>
          <a:prstGeom prst="rect">
            <a:avLst/>
          </a:prstGeom>
          <a:noFill/>
        </p:spPr>
        <p:txBody>
          <a:bodyPr wrap="square" rtlCol="0">
            <a:spAutoFit/>
          </a:bodyPr>
          <a:lstStyle/>
          <a:p>
            <a:r>
              <a:rPr lang="pt-BR" sz="2700" b="1" dirty="0">
                <a:solidFill>
                  <a:srgbClr val="00FF00"/>
                </a:solidFill>
              </a:rPr>
              <a:t>MÉDIA</a:t>
            </a:r>
          </a:p>
        </p:txBody>
      </p:sp>
      <p:sp>
        <p:nvSpPr>
          <p:cNvPr id="8" name="CaixaDeTexto 7"/>
          <p:cNvSpPr txBox="1"/>
          <p:nvPr/>
        </p:nvSpPr>
        <p:spPr>
          <a:xfrm>
            <a:off x="6464301" y="4408250"/>
            <a:ext cx="6718299" cy="507831"/>
          </a:xfrm>
          <a:prstGeom prst="rect">
            <a:avLst/>
          </a:prstGeom>
          <a:noFill/>
        </p:spPr>
        <p:txBody>
          <a:bodyPr wrap="square" rtlCol="0">
            <a:spAutoFit/>
          </a:bodyPr>
          <a:lstStyle/>
          <a:p>
            <a:r>
              <a:rPr lang="pt-BR" sz="2700" b="1" dirty="0">
                <a:solidFill>
                  <a:srgbClr val="FF0000"/>
                </a:solidFill>
              </a:rPr>
              <a:t>Diferenças da média AO QUADRADO</a:t>
            </a:r>
          </a:p>
        </p:txBody>
      </p:sp>
      <p:sp>
        <p:nvSpPr>
          <p:cNvPr id="9" name="Chave Direita 8"/>
          <p:cNvSpPr/>
          <p:nvPr/>
        </p:nvSpPr>
        <p:spPr>
          <a:xfrm rot="5400000">
            <a:off x="9921012" y="3363802"/>
            <a:ext cx="1062177" cy="10617203"/>
          </a:xfrm>
          <a:prstGeom prst="rightBrace">
            <a:avLst>
              <a:gd name="adj1" fmla="val 8333"/>
              <a:gd name="adj2" fmla="val 5023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sz="2700"/>
          </a:p>
        </p:txBody>
      </p:sp>
      <p:sp>
        <p:nvSpPr>
          <p:cNvPr id="10" name="CaixaDeTexto 9"/>
          <p:cNvSpPr txBox="1"/>
          <p:nvPr/>
        </p:nvSpPr>
        <p:spPr>
          <a:xfrm>
            <a:off x="9823451" y="9248002"/>
            <a:ext cx="2006600" cy="507831"/>
          </a:xfrm>
          <a:prstGeom prst="rect">
            <a:avLst/>
          </a:prstGeom>
          <a:noFill/>
        </p:spPr>
        <p:txBody>
          <a:bodyPr wrap="square" rtlCol="0">
            <a:spAutoFit/>
          </a:bodyPr>
          <a:lstStyle/>
          <a:p>
            <a:r>
              <a:rPr lang="pt-BR" sz="2700" b="1" dirty="0"/>
              <a:t>N = 5</a:t>
            </a:r>
          </a:p>
        </p:txBody>
      </p:sp>
      <p:sp>
        <p:nvSpPr>
          <p:cNvPr id="11" name="Retângulo 10"/>
          <p:cNvSpPr/>
          <p:nvPr/>
        </p:nvSpPr>
        <p:spPr>
          <a:xfrm>
            <a:off x="15760703" y="9525001"/>
            <a:ext cx="3110213" cy="507831"/>
          </a:xfrm>
          <a:prstGeom prst="rect">
            <a:avLst/>
          </a:prstGeom>
        </p:spPr>
        <p:txBody>
          <a:bodyPr wrap="square">
            <a:spAutoFit/>
          </a:bodyPr>
          <a:lstStyle/>
          <a:p>
            <a:r>
              <a:rPr lang="el-GR" sz="2700" b="1" dirty="0"/>
              <a:t>σ</a:t>
            </a:r>
            <a:r>
              <a:rPr lang="pt-BR" sz="2700" b="1" baseline="30000" dirty="0"/>
              <a:t> </a:t>
            </a:r>
            <a:r>
              <a:rPr lang="pt-BR" sz="2700" b="1" dirty="0"/>
              <a:t>= SQRT(</a:t>
            </a:r>
            <a:r>
              <a:rPr lang="el-GR" sz="2700" b="1" dirty="0"/>
              <a:t>σ</a:t>
            </a:r>
            <a:r>
              <a:rPr lang="pt-BR" sz="2700" b="1" baseline="30000" dirty="0"/>
              <a:t>2 </a:t>
            </a:r>
            <a:r>
              <a:rPr lang="pt-BR" sz="2700" b="1" dirty="0"/>
              <a:t>) </a:t>
            </a:r>
            <a:r>
              <a:rPr lang="pt-BR" sz="2700" b="1" baseline="30000" dirty="0"/>
              <a:t> </a:t>
            </a:r>
          </a:p>
        </p:txBody>
      </p:sp>
      <p:sp>
        <p:nvSpPr>
          <p:cNvPr id="12" name="Retângulo 11"/>
          <p:cNvSpPr/>
          <p:nvPr/>
        </p:nvSpPr>
        <p:spPr>
          <a:xfrm>
            <a:off x="401198" y="9801425"/>
            <a:ext cx="8514831" cy="461665"/>
          </a:xfrm>
          <a:prstGeom prst="rect">
            <a:avLst/>
          </a:prstGeom>
        </p:spPr>
        <p:txBody>
          <a:bodyPr wrap="none">
            <a:spAutoFit/>
          </a:bodyPr>
          <a:lstStyle/>
          <a:p>
            <a:r>
              <a:rPr lang="pt-BR" sz="2400" dirty="0"/>
              <a:t>Fonte: https://www.mathsisfun.com/data/standard-deviation.html</a:t>
            </a:r>
          </a:p>
        </p:txBody>
      </p:sp>
    </p:spTree>
    <p:extLst>
      <p:ext uri="{BB962C8B-B14F-4D97-AF65-F5344CB8AC3E}">
        <p14:creationId xmlns:p14="http://schemas.microsoft.com/office/powerpoint/2010/main" val="1198457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Descritiva no R</a:t>
            </a:r>
          </a:p>
        </p:txBody>
      </p:sp>
      <p:sp>
        <p:nvSpPr>
          <p:cNvPr id="3" name="Espaço Reservado para Conteúdo 2"/>
          <p:cNvSpPr>
            <a:spLocks noGrp="1"/>
          </p:cNvSpPr>
          <p:nvPr>
            <p:ph idx="1"/>
          </p:nvPr>
        </p:nvSpPr>
        <p:spPr>
          <a:xfrm>
            <a:off x="1536192" y="3127248"/>
            <a:ext cx="16266033" cy="6629400"/>
          </a:xfrm>
        </p:spPr>
        <p:txBody>
          <a:bodyPr>
            <a:normAutofit/>
          </a:bodyPr>
          <a:lstStyle/>
          <a:p>
            <a:r>
              <a:rPr lang="pt-BR" b="1" dirty="0"/>
              <a:t>Percentil</a:t>
            </a:r>
          </a:p>
          <a:p>
            <a:r>
              <a:rPr lang="pt-BR" dirty="0"/>
              <a:t>A divisão dos conjunto de dados em percentuais é o que se denomina de </a:t>
            </a:r>
            <a:r>
              <a:rPr lang="pt-BR" i="1" dirty="0"/>
              <a:t>percentil</a:t>
            </a:r>
            <a:r>
              <a:rPr lang="pt-BR" dirty="0"/>
              <a:t>. Os percentis mais famosos são justamente o 1º quartil ( = percentil 25%), o 2º quartil ( = percentil 50% = mediana), e o 3º quartil (= percentil 75%).</a:t>
            </a:r>
          </a:p>
          <a:p>
            <a:r>
              <a:rPr lang="pt-BR" i="1" dirty="0"/>
              <a:t>*Em estatística é comum usar o termo </a:t>
            </a:r>
            <a:r>
              <a:rPr lang="pt-BR" i="1" dirty="0" err="1"/>
              <a:t>quantil</a:t>
            </a:r>
            <a:r>
              <a:rPr lang="pt-BR" i="1" dirty="0"/>
              <a:t> para se referir ao percentil. A única diferença é que o quando usamos percentil usamos o número em sua forma de porcentagem (percentil 50%) e quando usamos o termo </a:t>
            </a:r>
            <a:r>
              <a:rPr lang="pt-BR" i="1" dirty="0" err="1"/>
              <a:t>quantil</a:t>
            </a:r>
            <a:r>
              <a:rPr lang="pt-BR" i="1" dirty="0"/>
              <a:t> usamos o número em sua forma decimal (</a:t>
            </a:r>
            <a:r>
              <a:rPr lang="pt-BR" i="1" dirty="0" err="1"/>
              <a:t>quantil</a:t>
            </a:r>
            <a:r>
              <a:rPr lang="pt-BR" i="1" dirty="0"/>
              <a:t> 0.5).</a:t>
            </a:r>
          </a:p>
          <a:p>
            <a:endParaRPr lang="pt-BR" b="1" dirty="0"/>
          </a:p>
          <a:p>
            <a:r>
              <a:rPr lang="pt-BR" b="1" dirty="0"/>
              <a:t>Amplitude Interquartil (IQR)</a:t>
            </a:r>
          </a:p>
          <a:p>
            <a:r>
              <a:rPr lang="pt-BR" dirty="0"/>
              <a:t>Medida de dispersão estatística, sendo igual à diferença entre o quartil superior (Q3) e quartil inferior (Q1)</a:t>
            </a:r>
          </a:p>
        </p:txBody>
      </p:sp>
    </p:spTree>
    <p:extLst>
      <p:ext uri="{BB962C8B-B14F-4D97-AF65-F5344CB8AC3E}">
        <p14:creationId xmlns:p14="http://schemas.microsoft.com/office/powerpoint/2010/main" val="39781475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Descritiva no R</a:t>
            </a:r>
          </a:p>
        </p:txBody>
      </p:sp>
      <p:sp>
        <p:nvSpPr>
          <p:cNvPr id="3" name="Espaço Reservado para Conteúdo 2"/>
          <p:cNvSpPr>
            <a:spLocks noGrp="1"/>
          </p:cNvSpPr>
          <p:nvPr>
            <p:ph idx="1"/>
          </p:nvPr>
        </p:nvSpPr>
        <p:spPr>
          <a:xfrm>
            <a:off x="1536192" y="2690622"/>
            <a:ext cx="5750433" cy="873252"/>
          </a:xfrm>
        </p:spPr>
        <p:txBody>
          <a:bodyPr>
            <a:normAutofit/>
          </a:bodyPr>
          <a:lstStyle/>
          <a:p>
            <a:r>
              <a:rPr lang="pt-BR" b="1" dirty="0"/>
              <a:t>Amplitude Interquartil (IQR)</a:t>
            </a:r>
          </a:p>
        </p:txBody>
      </p:sp>
      <p:pic>
        <p:nvPicPr>
          <p:cNvPr id="5" name="Imagem 4"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967" y="3563875"/>
            <a:ext cx="12179808" cy="6098822"/>
          </a:xfrm>
          <a:prstGeom prst="rect">
            <a:avLst/>
          </a:prstGeom>
        </p:spPr>
      </p:pic>
    </p:spTree>
    <p:extLst>
      <p:ext uri="{BB962C8B-B14F-4D97-AF65-F5344CB8AC3E}">
        <p14:creationId xmlns:p14="http://schemas.microsoft.com/office/powerpoint/2010/main" val="14729187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700025"/>
            <a:ext cx="14580108" cy="2249424"/>
          </a:xfrm>
        </p:spPr>
        <p:txBody>
          <a:bodyPr/>
          <a:lstStyle/>
          <a:p>
            <a:r>
              <a:rPr lang="pt-BR" dirty="0">
                <a:latin typeface="Segoe UI" panose="020B0502040204020203" pitchFamily="34" charset="0"/>
                <a:cs typeface="Segoe UI" panose="020B0502040204020203" pitchFamily="34" charset="0"/>
              </a:rPr>
              <a:t>Descritiva no R</a:t>
            </a:r>
          </a:p>
        </p:txBody>
      </p:sp>
      <p:sp>
        <p:nvSpPr>
          <p:cNvPr id="3" name="Espaço Reservado para Conteúdo 2"/>
          <p:cNvSpPr>
            <a:spLocks noGrp="1"/>
          </p:cNvSpPr>
          <p:nvPr>
            <p:ph idx="1"/>
          </p:nvPr>
        </p:nvSpPr>
        <p:spPr>
          <a:xfrm>
            <a:off x="1307592" y="2949449"/>
            <a:ext cx="16751808" cy="6629400"/>
          </a:xfrm>
        </p:spPr>
        <p:txBody>
          <a:bodyPr>
            <a:noAutofit/>
          </a:bodyPr>
          <a:lstStyle/>
          <a:p>
            <a:r>
              <a:rPr lang="pt-BR" sz="2700" b="1" dirty="0">
                <a:latin typeface="Segoe UI" panose="020B0502040204020203" pitchFamily="34" charset="0"/>
                <a:cs typeface="Segoe UI" panose="020B0502040204020203" pitchFamily="34" charset="0"/>
              </a:rPr>
              <a:t>Desvio padrão (DP) </a:t>
            </a:r>
            <a:r>
              <a:rPr lang="el-GR" sz="2700" b="1" dirty="0">
                <a:latin typeface="Segoe UI" panose="020B0502040204020203" pitchFamily="34" charset="0"/>
                <a:cs typeface="Segoe UI" panose="020B0502040204020203" pitchFamily="34" charset="0"/>
              </a:rPr>
              <a:t>σ</a:t>
            </a:r>
            <a:endParaRPr lang="pt-BR" sz="2700" b="1" dirty="0">
              <a:latin typeface="Segoe UI" panose="020B0502040204020203" pitchFamily="34" charset="0"/>
              <a:cs typeface="Segoe UI" panose="020B0502040204020203" pitchFamily="34" charset="0"/>
            </a:endParaRPr>
          </a:p>
          <a:p>
            <a:r>
              <a:rPr lang="en-US" sz="2700" dirty="0" err="1">
                <a:latin typeface="Segoe UI" panose="020B0502040204020203" pitchFamily="34" charset="0"/>
                <a:cs typeface="Segoe UI" panose="020B0502040204020203" pitchFamily="34" charset="0"/>
              </a:rPr>
              <a:t>Expressa</a:t>
            </a:r>
            <a:r>
              <a:rPr lang="en-US" sz="2700" dirty="0">
                <a:latin typeface="Segoe UI" panose="020B0502040204020203" pitchFamily="34" charset="0"/>
                <a:cs typeface="Segoe UI" panose="020B0502040204020203" pitchFamily="34" charset="0"/>
              </a:rPr>
              <a:t> o </a:t>
            </a:r>
            <a:r>
              <a:rPr lang="en-US" sz="2700" dirty="0" err="1">
                <a:latin typeface="Segoe UI" panose="020B0502040204020203" pitchFamily="34" charset="0"/>
                <a:cs typeface="Segoe UI" panose="020B0502040204020203" pitchFamily="34" charset="0"/>
              </a:rPr>
              <a:t>grau</a:t>
            </a:r>
            <a:r>
              <a:rPr lang="en-US" sz="2700" dirty="0">
                <a:latin typeface="Segoe UI" panose="020B0502040204020203" pitchFamily="34" charset="0"/>
                <a:cs typeface="Segoe UI" panose="020B0502040204020203" pitchFamily="34" charset="0"/>
              </a:rPr>
              <a:t> de </a:t>
            </a:r>
            <a:r>
              <a:rPr lang="en-US" sz="2700" dirty="0" err="1">
                <a:latin typeface="Segoe UI" panose="020B0502040204020203" pitchFamily="34" charset="0"/>
                <a:cs typeface="Segoe UI" panose="020B0502040204020203" pitchFamily="34" charset="0"/>
              </a:rPr>
              <a:t>dispersão</a:t>
            </a:r>
            <a:r>
              <a:rPr lang="en-US" sz="2700" dirty="0">
                <a:latin typeface="Segoe UI" panose="020B0502040204020203" pitchFamily="34" charset="0"/>
                <a:cs typeface="Segoe UI" panose="020B0502040204020203" pitchFamily="34" charset="0"/>
              </a:rPr>
              <a:t> de um </a:t>
            </a:r>
            <a:r>
              <a:rPr lang="en-US" sz="2700" dirty="0" err="1">
                <a:latin typeface="Segoe UI" panose="020B0502040204020203" pitchFamily="34" charset="0"/>
                <a:cs typeface="Segoe UI" panose="020B0502040204020203" pitchFamily="34" charset="0"/>
              </a:rPr>
              <a:t>conjunto</a:t>
            </a:r>
            <a:r>
              <a:rPr lang="en-US" sz="2700" dirty="0">
                <a:latin typeface="Segoe UI" panose="020B0502040204020203" pitchFamily="34" charset="0"/>
                <a:cs typeface="Segoe UI" panose="020B0502040204020203" pitchFamily="34" charset="0"/>
              </a:rPr>
              <a:t> de dados. É o equivalence à </a:t>
            </a:r>
            <a:r>
              <a:rPr lang="en-US" sz="2700" dirty="0" err="1">
                <a:latin typeface="Segoe UI" panose="020B0502040204020203" pitchFamily="34" charset="0"/>
                <a:cs typeface="Segoe UI" panose="020B0502040204020203" pitchFamily="34" charset="0"/>
              </a:rPr>
              <a:t>raiz</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quadrada</a:t>
            </a:r>
            <a:r>
              <a:rPr lang="en-US" sz="2700" dirty="0">
                <a:latin typeface="Segoe UI" panose="020B0502040204020203" pitchFamily="34" charset="0"/>
                <a:cs typeface="Segoe UI" panose="020B0502040204020203" pitchFamily="34" charset="0"/>
              </a:rPr>
              <a:t> da </a:t>
            </a:r>
            <a:r>
              <a:rPr lang="en-US" sz="2700" dirty="0" err="1">
                <a:latin typeface="Segoe UI" panose="020B0502040204020203" pitchFamily="34" charset="0"/>
                <a:cs typeface="Segoe UI" panose="020B0502040204020203" pitchFamily="34" charset="0"/>
              </a:rPr>
              <a:t>variância</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err="1">
                <a:solidFill>
                  <a:srgbClr val="04A07B"/>
                </a:solidFill>
                <a:latin typeface="Segoe UI" panose="020B0502040204020203" pitchFamily="34" charset="0"/>
                <a:cs typeface="Segoe UI" panose="020B0502040204020203" pitchFamily="34" charset="0"/>
              </a:rPr>
              <a:t>sd</a:t>
            </a:r>
            <a:r>
              <a:rPr lang="en-US" sz="2700" b="1" dirty="0">
                <a:solidFill>
                  <a:srgbClr val="04A07B"/>
                </a:solidFill>
                <a:latin typeface="Segoe UI" panose="020B0502040204020203" pitchFamily="34" charset="0"/>
                <a:cs typeface="Segoe UI" panose="020B0502040204020203" pitchFamily="34" charset="0"/>
              </a:rPr>
              <a:t>()</a:t>
            </a:r>
            <a:endParaRPr lang="en-US" sz="2700" dirty="0">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Variância </a:t>
            </a:r>
            <a:r>
              <a:rPr lang="el-GR" sz="2700" b="1" dirty="0">
                <a:latin typeface="Segoe UI" panose="020B0502040204020203" pitchFamily="34" charset="0"/>
                <a:cs typeface="Segoe UI" panose="020B0502040204020203" pitchFamily="34" charset="0"/>
              </a:rPr>
              <a:t>σ</a:t>
            </a:r>
            <a:r>
              <a:rPr lang="pt-BR" sz="2700" b="1" baseline="30000" dirty="0">
                <a:latin typeface="Segoe UI" panose="020B0502040204020203" pitchFamily="34" charset="0"/>
                <a:cs typeface="Segoe UI" panose="020B0502040204020203" pitchFamily="34" charset="0"/>
              </a:rPr>
              <a:t>2</a:t>
            </a:r>
          </a:p>
          <a:p>
            <a:r>
              <a:rPr lang="pt-BR" sz="2700" dirty="0">
                <a:latin typeface="Segoe UI" panose="020B0502040204020203" pitchFamily="34" charset="0"/>
                <a:cs typeface="Segoe UI" panose="020B0502040204020203" pitchFamily="34" charset="0"/>
              </a:rPr>
              <a:t>É uma medida de dispersão que mostra o quão distante cada valor desse conjunto está do valor central (médio). Ou seja, variância é o DP ao quadrado.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err="1">
                <a:solidFill>
                  <a:srgbClr val="04A07B"/>
                </a:solidFill>
                <a:latin typeface="Segoe UI" panose="020B0502040204020203" pitchFamily="34" charset="0"/>
                <a:cs typeface="Segoe UI" panose="020B0502040204020203" pitchFamily="34" charset="0"/>
              </a:rPr>
              <a:t>var</a:t>
            </a:r>
            <a:r>
              <a:rPr lang="en-US" sz="2700" b="1" dirty="0">
                <a:solidFill>
                  <a:srgbClr val="04A07B"/>
                </a:solidFill>
                <a:latin typeface="Segoe UI" panose="020B0502040204020203" pitchFamily="34" charset="0"/>
                <a:cs typeface="Segoe UI" panose="020B0502040204020203" pitchFamily="34" charset="0"/>
              </a:rPr>
              <a:t>()</a:t>
            </a:r>
            <a:endParaRPr lang="en-US" sz="2700" dirty="0">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Quartis</a:t>
            </a:r>
          </a:p>
          <a:p>
            <a:r>
              <a:rPr lang="pt-BR" sz="2700" dirty="0">
                <a:latin typeface="Segoe UI" panose="020B0502040204020203" pitchFamily="34" charset="0"/>
                <a:cs typeface="Segoe UI" panose="020B0502040204020203" pitchFamily="34" charset="0"/>
              </a:rPr>
              <a:t>Os quartis dividem um conjunto de dados ordenados em quatro partes iguais. Os valores que separam partes são chamados de primeiro, segundo e terceiro quartis, e são denotados por Q1, Q2 e Q3, respectivamente. O primeiro quartil (Q1) é o valor abaixo do qual estão 25% dos dados, o segundo quartil (Q2) é o valor abaixo do qual estão 50% do dados e o terceiro quartil (Q3) é o valor abaixo do qual estão 75% dos dados.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04A07B"/>
                </a:solidFill>
                <a:latin typeface="Segoe UI" panose="020B0502040204020203" pitchFamily="34" charset="0"/>
                <a:cs typeface="Segoe UI" panose="020B0502040204020203" pitchFamily="34" charset="0"/>
              </a:rPr>
              <a:t>quantile()</a:t>
            </a:r>
            <a:endParaRPr lang="en-US" sz="2700" dirty="0">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2209800" y="2095500"/>
            <a:ext cx="15544800" cy="640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Distância interquartílica</a:t>
            </a:r>
          </a:p>
          <a:p>
            <a:pPr algn="ctr"/>
            <a:r>
              <a:rPr lang="pt-BR" dirty="0" err="1"/>
              <a:t>Plot</a:t>
            </a:r>
            <a:r>
              <a:rPr lang="pt-BR" dirty="0"/>
              <a:t>()</a:t>
            </a:r>
          </a:p>
          <a:p>
            <a:pPr algn="ctr"/>
            <a:r>
              <a:rPr lang="pt-BR" dirty="0" err="1"/>
              <a:t>Histogram</a:t>
            </a:r>
            <a:r>
              <a:rPr lang="pt-BR" dirty="0"/>
              <a:t>()</a:t>
            </a:r>
          </a:p>
          <a:p>
            <a:pPr algn="ctr"/>
            <a:r>
              <a:rPr lang="pt-BR" dirty="0" err="1"/>
              <a:t>Boxplot</a:t>
            </a:r>
            <a:r>
              <a:rPr lang="pt-BR" dirty="0"/>
              <a:t>()</a:t>
            </a:r>
          </a:p>
        </p:txBody>
      </p:sp>
    </p:spTree>
    <p:extLst>
      <p:ext uri="{BB962C8B-B14F-4D97-AF65-F5344CB8AC3E}">
        <p14:creationId xmlns:p14="http://schemas.microsoft.com/office/powerpoint/2010/main" val="16044244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Manipulação</a:t>
            </a:r>
            <a:r>
              <a:rPr lang="en-US" sz="3600" i="1" dirty="0">
                <a:solidFill>
                  <a:srgbClr val="000000"/>
                </a:solidFill>
                <a:latin typeface="Inter"/>
              </a:rPr>
              <a:t> de dados</a:t>
            </a:r>
          </a:p>
        </p:txBody>
      </p:sp>
    </p:spTree>
    <p:extLst>
      <p:ext uri="{BB962C8B-B14F-4D97-AF65-F5344CB8AC3E}">
        <p14:creationId xmlns:p14="http://schemas.microsoft.com/office/powerpoint/2010/main" val="28578640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TIDYVERSE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0"/>
            <a:ext cx="16273691" cy="6545670"/>
          </a:xfrm>
        </p:spPr>
        <p:txBody>
          <a:bodyPr>
            <a:noAutofit/>
          </a:bodyPr>
          <a:lstStyle/>
          <a:p>
            <a:r>
              <a:rPr lang="pt-BR" b="1" dirty="0"/>
              <a:t>ggplot2</a:t>
            </a:r>
            <a:r>
              <a:rPr lang="pt-BR" dirty="0"/>
              <a:t>: cria gráficos</a:t>
            </a:r>
          </a:p>
          <a:p>
            <a:r>
              <a:rPr lang="pt-BR" b="1" dirty="0" err="1">
                <a:solidFill>
                  <a:srgbClr val="04A07B"/>
                </a:solidFill>
              </a:rPr>
              <a:t>dplyr</a:t>
            </a:r>
            <a:r>
              <a:rPr lang="pt-BR" dirty="0">
                <a:solidFill>
                  <a:srgbClr val="04A07B"/>
                </a:solidFill>
              </a:rPr>
              <a:t>: manipulação de dados</a:t>
            </a:r>
          </a:p>
          <a:p>
            <a:r>
              <a:rPr lang="pt-BR" b="1" dirty="0" err="1"/>
              <a:t>tidyr</a:t>
            </a:r>
            <a:r>
              <a:rPr lang="pt-BR" dirty="0"/>
              <a:t>: arruma os dados</a:t>
            </a:r>
          </a:p>
          <a:p>
            <a:r>
              <a:rPr lang="pt-BR" b="1" dirty="0" err="1"/>
              <a:t>readr</a:t>
            </a:r>
            <a:r>
              <a:rPr lang="pt-BR" dirty="0"/>
              <a:t>: leitura dos dados</a:t>
            </a:r>
          </a:p>
          <a:p>
            <a:r>
              <a:rPr lang="pt-BR" b="1" dirty="0" err="1"/>
              <a:t>purrr</a:t>
            </a:r>
            <a:r>
              <a:rPr lang="pt-BR" dirty="0"/>
              <a:t>: ferramentas para programação funcional, trabalha com funções e vetores</a:t>
            </a:r>
          </a:p>
          <a:p>
            <a:r>
              <a:rPr lang="pt-BR" b="1" dirty="0" err="1"/>
              <a:t>tibble</a:t>
            </a:r>
            <a:r>
              <a:rPr lang="pt-BR" dirty="0"/>
              <a:t>: </a:t>
            </a:r>
            <a:r>
              <a:rPr lang="pt-BR" dirty="0" err="1"/>
              <a:t>dataframes</a:t>
            </a:r>
            <a:r>
              <a:rPr lang="pt-BR" dirty="0"/>
              <a:t> moderno, mais simples de manipular</a:t>
            </a:r>
          </a:p>
          <a:p>
            <a:r>
              <a:rPr lang="pt-BR" b="1" dirty="0" err="1"/>
              <a:t>magrittr</a:t>
            </a:r>
            <a:r>
              <a:rPr lang="pt-BR" dirty="0"/>
              <a:t>: facilita a escrita e leitura do código</a:t>
            </a:r>
          </a:p>
          <a:p>
            <a:r>
              <a:rPr lang="pt-BR" b="1" dirty="0" err="1"/>
              <a:t>stringr</a:t>
            </a:r>
            <a:r>
              <a:rPr lang="pt-BR" dirty="0"/>
              <a:t>: trabalha com </a:t>
            </a:r>
            <a:r>
              <a:rPr lang="pt-BR" dirty="0" err="1"/>
              <a:t>strings</a:t>
            </a:r>
            <a:endParaRPr lang="pt-BR" dirty="0"/>
          </a:p>
          <a:p>
            <a:r>
              <a:rPr lang="pt-BR" b="1" dirty="0" err="1"/>
              <a:t>forcats</a:t>
            </a:r>
            <a:r>
              <a:rPr lang="pt-BR" dirty="0"/>
              <a:t>: trabalha com fatores</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401198" y="9801425"/>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3" name="Retângulo 2"/>
          <p:cNvSpPr/>
          <p:nvPr/>
        </p:nvSpPr>
        <p:spPr>
          <a:xfrm>
            <a:off x="1587830" y="1168818"/>
            <a:ext cx="40386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Conjunto de pacotes para ciência de dados</a:t>
            </a:r>
          </a:p>
        </p:txBody>
      </p:sp>
      <p:sp>
        <p:nvSpPr>
          <p:cNvPr id="9" name="Retângulo 8"/>
          <p:cNvSpPr/>
          <p:nvPr/>
        </p:nvSpPr>
        <p:spPr>
          <a:xfrm>
            <a:off x="13335000" y="1302930"/>
            <a:ext cx="4038600" cy="190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Distribuição de dados, R base</a:t>
            </a:r>
          </a:p>
        </p:txBody>
      </p:sp>
    </p:spTree>
    <p:extLst>
      <p:ext uri="{BB962C8B-B14F-4D97-AF65-F5344CB8AC3E}">
        <p14:creationId xmlns:p14="http://schemas.microsoft.com/office/powerpoint/2010/main" val="16694435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0"/>
            <a:ext cx="16273691" cy="6545670"/>
          </a:xfrm>
        </p:spPr>
        <p:txBody>
          <a:bodyPr>
            <a:noAutofit/>
          </a:bodyPr>
          <a:lstStyle/>
          <a:p>
            <a:pPr>
              <a:buClr>
                <a:srgbClr val="04A07B"/>
              </a:buClr>
              <a:buFont typeface="Arial" panose="020B0604020202020204" pitchFamily="34" charset="0"/>
              <a:buChar char="•"/>
            </a:pPr>
            <a:r>
              <a:rPr lang="pt-BR" sz="4200" dirty="0">
                <a:solidFill>
                  <a:srgbClr val="04A07B"/>
                </a:solidFill>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Faz parte do pacote </a:t>
            </a:r>
            <a:r>
              <a:rPr lang="pt-BR" sz="4200" dirty="0" err="1">
                <a:latin typeface="Segoe UI" panose="020B0502040204020203" pitchFamily="34" charset="0"/>
                <a:cs typeface="Segoe UI" panose="020B0502040204020203" pitchFamily="34" charset="0"/>
              </a:rPr>
              <a:t>tidyverse</a:t>
            </a:r>
            <a:endParaRPr lang="pt-BR" sz="4200" dirty="0">
              <a:latin typeface="Segoe UI" panose="020B0502040204020203" pitchFamily="34" charset="0"/>
              <a:cs typeface="Segoe UI" panose="020B0502040204020203" pitchFamily="34" charset="0"/>
            </a:endParaRP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um operador chamado </a:t>
            </a:r>
            <a:r>
              <a:rPr lang="pt-BR" sz="4200" dirty="0" err="1">
                <a:latin typeface="Segoe UI" panose="020B0502040204020203" pitchFamily="34" charset="0"/>
                <a:cs typeface="Segoe UI" panose="020B0502040204020203" pitchFamily="34" charset="0"/>
              </a:rPr>
              <a:t>Pipe</a:t>
            </a:r>
            <a:r>
              <a:rPr lang="pt-BR" sz="4200" dirty="0">
                <a:latin typeface="Segoe UI" panose="020B0502040204020203" pitchFamily="34" charset="0"/>
                <a:cs typeface="Segoe UI" panose="020B0502040204020203" pitchFamily="34" charset="0"/>
              </a:rPr>
              <a:t> </a:t>
            </a:r>
            <a:r>
              <a:rPr lang="pt-BR" sz="4200" b="1" dirty="0">
                <a:solidFill>
                  <a:srgbClr val="04A07B"/>
                </a:solidFill>
                <a:latin typeface="Segoe UI" panose="020B0502040204020203" pitchFamily="34" charset="0"/>
                <a:cs typeface="Segoe UI" panose="020B0502040204020203" pitchFamily="34" charset="0"/>
              </a:rPr>
              <a:t>%&gt;% (</a:t>
            </a:r>
            <a:r>
              <a:rPr lang="pt-BR" sz="4200" b="1" dirty="0" err="1">
                <a:solidFill>
                  <a:srgbClr val="04A07B"/>
                </a:solidFill>
                <a:latin typeface="Segoe UI" panose="020B0502040204020203" pitchFamily="34" charset="0"/>
                <a:cs typeface="Segoe UI" panose="020B0502040204020203" pitchFamily="34" charset="0"/>
              </a:rPr>
              <a:t>ctrl+shift+M</a:t>
            </a:r>
            <a:r>
              <a:rPr lang="pt-BR" sz="4200" b="1" dirty="0">
                <a:solidFill>
                  <a:srgbClr val="04A07B"/>
                </a:solidFill>
                <a:latin typeface="Segoe UI" panose="020B0502040204020203" pitchFamily="34" charset="0"/>
                <a:cs typeface="Segoe UI" panose="020B0502040204020203" pitchFamily="34" charset="0"/>
              </a:rPr>
              <a:t>)</a:t>
            </a:r>
          </a:p>
          <a:p>
            <a:pPr lvl="1">
              <a:buClr>
                <a:srgbClr val="04A07B"/>
              </a:buClr>
              <a:buFont typeface="Arial" panose="020B0604020202020204" pitchFamily="34" charset="0"/>
              <a:buChar char="•"/>
            </a:pPr>
            <a:r>
              <a:rPr lang="pt-BR" sz="4200" b="1" dirty="0">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É uma forma de “encanar” o código</a:t>
            </a:r>
          </a:p>
          <a:p>
            <a:pPr lvl="1">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O </a:t>
            </a:r>
            <a:r>
              <a:rPr lang="pt-BR" sz="4200" dirty="0" err="1">
                <a:latin typeface="Segoe UI" panose="020B0502040204020203" pitchFamily="34" charset="0"/>
                <a:cs typeface="Segoe UI" panose="020B0502040204020203" pitchFamily="34" charset="0"/>
              </a:rPr>
              <a:t>dplyr</a:t>
            </a:r>
            <a:r>
              <a:rPr lang="pt-BR" sz="4200" dirty="0">
                <a:latin typeface="Segoe UI" panose="020B0502040204020203" pitchFamily="34" charset="0"/>
                <a:cs typeface="Segoe UI" panose="020B0502040204020203" pitchFamily="34" charset="0"/>
              </a:rPr>
              <a:t> foi desenhado para trabalhar com o </a:t>
            </a:r>
            <a:r>
              <a:rPr lang="pt-BR" sz="4200" dirty="0" err="1">
                <a:latin typeface="Segoe UI" panose="020B0502040204020203" pitchFamily="34" charset="0"/>
                <a:cs typeface="Segoe UI" panose="020B0502040204020203" pitchFamily="34" charset="0"/>
              </a:rPr>
              <a:t>operator</a:t>
            </a:r>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pipe</a:t>
            </a:r>
            <a:r>
              <a:rPr lang="pt-BR" sz="4200" dirty="0">
                <a:latin typeface="Segoe UI" panose="020B0502040204020203" pitchFamily="34" charset="0"/>
                <a:cs typeface="Segoe UI" panose="020B0502040204020203" pitchFamily="34" charset="0"/>
              </a:rPr>
              <a:t> </a:t>
            </a:r>
            <a:r>
              <a:rPr lang="pt-BR" sz="4200" b="1" dirty="0">
                <a:latin typeface="Segoe UI" panose="020B0502040204020203" pitchFamily="34" charset="0"/>
                <a:cs typeface="Segoe UI" panose="020B0502040204020203" pitchFamily="34" charset="0"/>
              </a:rPr>
              <a:t>%&gt;%</a:t>
            </a:r>
            <a:r>
              <a:rPr lang="pt-BR" sz="4200" dirty="0">
                <a:latin typeface="Segoe UI" panose="020B0502040204020203" pitchFamily="34" charset="0"/>
                <a:cs typeface="Segoe UI" panose="020B0502040204020203" pitchFamily="34" charset="0"/>
              </a:rPr>
              <a:t> do pacote </a:t>
            </a:r>
            <a:r>
              <a:rPr lang="pt-BR" sz="4200" dirty="0" err="1">
                <a:latin typeface="Segoe UI" panose="020B0502040204020203" pitchFamily="34" charset="0"/>
                <a:cs typeface="Segoe UI" panose="020B0502040204020203" pitchFamily="34" charset="0"/>
              </a:rPr>
              <a:t>magritrr</a:t>
            </a:r>
            <a:endParaRPr lang="pt-BR" sz="4200" dirty="0">
              <a:latin typeface="Segoe UI" panose="020B0502040204020203" pitchFamily="34" charset="0"/>
              <a:cs typeface="Segoe UI" panose="020B0502040204020203" pitchFamily="34" charset="0"/>
            </a:endParaRPr>
          </a:p>
          <a:p>
            <a:pPr lvl="1">
              <a:buClr>
                <a:srgbClr val="04A07B"/>
              </a:buClr>
              <a:buFont typeface="Arial" panose="020B0604020202020204" pitchFamily="34" charset="0"/>
              <a:buChar char="•"/>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3" name="Retângulo 2"/>
          <p:cNvSpPr/>
          <p:nvPr/>
        </p:nvSpPr>
        <p:spPr>
          <a:xfrm>
            <a:off x="2487408" y="7311578"/>
            <a:ext cx="13802211" cy="1892826"/>
          </a:xfrm>
          <a:prstGeom prst="rect">
            <a:avLst/>
          </a:prstGeom>
          <a:ln w="28575">
            <a:solidFill>
              <a:srgbClr val="04A07B"/>
            </a:solidFill>
          </a:ln>
        </p:spPr>
        <p:txBody>
          <a:bodyPr wrap="square">
            <a:spAutoFit/>
          </a:bodyPr>
          <a:lstStyle/>
          <a:p>
            <a:pPr marL="126207" lvl="1" algn="ctr">
              <a:buClr>
                <a:srgbClr val="04A07B"/>
              </a:buClr>
            </a:pPr>
            <a:r>
              <a:rPr lang="pt-BR" sz="3600" b="1" dirty="0">
                <a:latin typeface="Segoe UI" panose="020B0502040204020203" pitchFamily="34" charset="0"/>
                <a:cs typeface="Segoe UI" panose="020B0502040204020203" pitchFamily="34" charset="0"/>
              </a:rPr>
              <a:t>O </a:t>
            </a:r>
            <a:r>
              <a:rPr lang="pt-BR" sz="3600" b="1" dirty="0" err="1">
                <a:latin typeface="Segoe UI" panose="020B0502040204020203" pitchFamily="34" charset="0"/>
                <a:cs typeface="Segoe UI" panose="020B0502040204020203" pitchFamily="34" charset="0"/>
              </a:rPr>
              <a:t>pipe</a:t>
            </a:r>
            <a:r>
              <a:rPr lang="pt-BR" sz="3600" b="1" dirty="0">
                <a:latin typeface="Segoe UI" panose="020B0502040204020203" pitchFamily="34" charset="0"/>
                <a:cs typeface="Segoe UI" panose="020B0502040204020203" pitchFamily="34" charset="0"/>
              </a:rPr>
              <a:t> em uma receita de bolo</a:t>
            </a:r>
          </a:p>
          <a:p>
            <a:pPr marL="126207" lvl="1" algn="ctr">
              <a:buClr>
                <a:srgbClr val="04A07B"/>
              </a:buClr>
            </a:pPr>
            <a:endParaRPr lang="pt-BR" sz="2700" dirty="0">
              <a:latin typeface="Segoe UI" panose="020B0502040204020203" pitchFamily="34" charset="0"/>
              <a:cs typeface="Segoe UI" panose="020B0502040204020203" pitchFamily="34" charset="0"/>
            </a:endParaRPr>
          </a:p>
          <a:p>
            <a:pPr marL="126207" lvl="2">
              <a:buClr>
                <a:srgbClr val="04A07B"/>
              </a:buClr>
            </a:pPr>
            <a:r>
              <a:rPr lang="pt-BR" sz="2700" b="1" dirty="0">
                <a:solidFill>
                  <a:srgbClr val="04A07B"/>
                </a:solidFill>
                <a:latin typeface="Segoe UI" panose="020B0502040204020203" pitchFamily="34" charset="0"/>
                <a:cs typeface="Segoe UI" panose="020B0502040204020203" pitchFamily="34" charset="0"/>
              </a:rPr>
              <a:t>SEM: </a:t>
            </a:r>
            <a:r>
              <a:rPr lang="pt-BR" sz="2700" dirty="0">
                <a:latin typeface="Segoe UI" panose="020B0502040204020203" pitchFamily="34" charset="0"/>
                <a:cs typeface="Segoe UI" panose="020B0502040204020203" pitchFamily="34" charset="0"/>
              </a:rPr>
              <a:t>forno(misture(junte(ingredientes)))</a:t>
            </a:r>
          </a:p>
          <a:p>
            <a:pPr marL="126207" lvl="2">
              <a:buClr>
                <a:srgbClr val="04A07B"/>
              </a:buClr>
            </a:pPr>
            <a:r>
              <a:rPr lang="pt-BR" sz="2700" b="1" dirty="0">
                <a:solidFill>
                  <a:srgbClr val="04A07B"/>
                </a:solidFill>
                <a:latin typeface="Segoe UI" panose="020B0502040204020203" pitchFamily="34" charset="0"/>
                <a:cs typeface="Segoe UI" panose="020B0502040204020203" pitchFamily="34" charset="0"/>
              </a:rPr>
              <a:t>COM: </a:t>
            </a:r>
            <a:r>
              <a:rPr lang="pt-BR" sz="2700" dirty="0">
                <a:latin typeface="Segoe UI" panose="020B0502040204020203" pitchFamily="34" charset="0"/>
                <a:cs typeface="Segoe UI" panose="020B0502040204020203" pitchFamily="34" charset="0"/>
              </a:rPr>
              <a:t>ingredientes %&gt;% junte %&gt;% misture %&gt;% forno</a:t>
            </a:r>
          </a:p>
        </p:txBody>
      </p:sp>
    </p:spTree>
    <p:extLst>
      <p:ext uri="{BB962C8B-B14F-4D97-AF65-F5344CB8AC3E}">
        <p14:creationId xmlns:p14="http://schemas.microsoft.com/office/powerpoint/2010/main" val="23657734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boas ferramentas para manusear variáveis e bancos de dados</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seis </a:t>
            </a:r>
            <a:r>
              <a:rPr lang="pt-BR" sz="4200" b="1" dirty="0">
                <a:solidFill>
                  <a:srgbClr val="04A07B"/>
                </a:solidFill>
                <a:latin typeface="Segoe UI" panose="020B0502040204020203" pitchFamily="34" charset="0"/>
                <a:cs typeface="Segoe UI" panose="020B0502040204020203" pitchFamily="34" charset="0"/>
              </a:rPr>
              <a:t>“verbos”</a:t>
            </a:r>
            <a:r>
              <a:rPr lang="pt-BR" sz="4200" dirty="0">
                <a:latin typeface="Segoe UI" panose="020B0502040204020203" pitchFamily="34" charset="0"/>
                <a:cs typeface="Segoe UI" panose="020B0502040204020203" pitchFamily="34" charset="0"/>
              </a:rPr>
              <a:t>: </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455511" y="5457354"/>
            <a:ext cx="6494690" cy="3416320"/>
          </a:xfrm>
          <a:prstGeom prst="rect">
            <a:avLst/>
          </a:prstGeom>
        </p:spPr>
        <p:txBody>
          <a:bodyPr wrap="square">
            <a:spAutoFit/>
          </a:bodyPr>
          <a:lstStyle/>
          <a:p>
            <a:pPr>
              <a:lnSpc>
                <a:spcPct val="150000"/>
              </a:lnSpc>
            </a:pPr>
            <a:r>
              <a:rPr lang="pt-BR" sz="3600" b="1"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 seleciona linhas</a:t>
            </a:r>
          </a:p>
          <a:p>
            <a:pPr>
              <a:lnSpc>
                <a:spcPct val="150000"/>
              </a:lnSpc>
            </a:pPr>
            <a:r>
              <a:rPr lang="pt-BR" sz="3600" b="1" dirty="0" err="1">
                <a:latin typeface="Segoe UI" panose="020B0502040204020203" pitchFamily="34" charset="0"/>
                <a:cs typeface="Segoe UI" panose="020B0502040204020203" pitchFamily="34" charset="0"/>
              </a:rPr>
              <a:t>arrange</a:t>
            </a:r>
            <a:r>
              <a:rPr lang="pt-BR" sz="3600" dirty="0">
                <a:latin typeface="Segoe UI" panose="020B0502040204020203" pitchFamily="34" charset="0"/>
                <a:cs typeface="Segoe UI" panose="020B0502040204020203" pitchFamily="34" charset="0"/>
              </a:rPr>
              <a:t>(): ordena de acordo com uma ou mais colunas</a:t>
            </a:r>
          </a:p>
          <a:p>
            <a:pPr>
              <a:lnSpc>
                <a:spcPct val="150000"/>
              </a:lnSpc>
            </a:pPr>
            <a:r>
              <a:rPr lang="pt-BR" sz="3600" b="1" dirty="0" err="1">
                <a:latin typeface="Segoe UI" panose="020B0502040204020203" pitchFamily="34" charset="0"/>
                <a:cs typeface="Segoe UI" panose="020B0502040204020203" pitchFamily="34" charset="0"/>
              </a:rPr>
              <a:t>select</a:t>
            </a:r>
            <a:r>
              <a:rPr lang="pt-BR" sz="3600" dirty="0">
                <a:latin typeface="Segoe UI" panose="020B0502040204020203" pitchFamily="34" charset="0"/>
                <a:cs typeface="Segoe UI" panose="020B0502040204020203" pitchFamily="34" charset="0"/>
              </a:rPr>
              <a:t>(): seleciona colunas</a:t>
            </a:r>
          </a:p>
        </p:txBody>
      </p:sp>
      <p:sp>
        <p:nvSpPr>
          <p:cNvPr id="6" name="Retângulo 5"/>
          <p:cNvSpPr/>
          <p:nvPr/>
        </p:nvSpPr>
        <p:spPr>
          <a:xfrm>
            <a:off x="9324148" y="5457355"/>
            <a:ext cx="8039846" cy="2585323"/>
          </a:xfrm>
          <a:prstGeom prst="rect">
            <a:avLst/>
          </a:prstGeom>
        </p:spPr>
        <p:txBody>
          <a:bodyPr wrap="square">
            <a:spAutoFit/>
          </a:bodyPr>
          <a:lstStyle/>
          <a:p>
            <a:pPr>
              <a:lnSpc>
                <a:spcPct val="150000"/>
              </a:lnSpc>
            </a:pPr>
            <a:r>
              <a:rPr lang="pt-BR" sz="3600" b="1" dirty="0" err="1">
                <a:latin typeface="Segoe UI" panose="020B0502040204020203" pitchFamily="34" charset="0"/>
                <a:cs typeface="Segoe UI" panose="020B0502040204020203" pitchFamily="34" charset="0"/>
              </a:rPr>
              <a:t>mutate</a:t>
            </a:r>
            <a:r>
              <a:rPr lang="pt-BR" sz="3600" dirty="0">
                <a:latin typeface="Segoe UI" panose="020B0502040204020203" pitchFamily="34" charset="0"/>
                <a:cs typeface="Segoe UI" panose="020B0502040204020203" pitchFamily="34" charset="0"/>
              </a:rPr>
              <a:t>(): cria/modifica colunas</a:t>
            </a:r>
          </a:p>
          <a:p>
            <a:pPr>
              <a:lnSpc>
                <a:spcPct val="150000"/>
              </a:lnSpc>
            </a:pPr>
            <a:r>
              <a:rPr lang="pt-BR" sz="3600" b="1" dirty="0" err="1">
                <a:latin typeface="Segoe UI" panose="020B0502040204020203" pitchFamily="34" charset="0"/>
                <a:cs typeface="Segoe UI" panose="020B0502040204020203" pitchFamily="34" charset="0"/>
              </a:rPr>
              <a:t>summarise</a:t>
            </a:r>
            <a:r>
              <a:rPr lang="pt-BR" sz="3600" dirty="0">
                <a:latin typeface="Segoe UI" panose="020B0502040204020203" pitchFamily="34" charset="0"/>
                <a:cs typeface="Segoe UI" panose="020B0502040204020203" pitchFamily="34" charset="0"/>
              </a:rPr>
              <a:t>(): sumariza/agrega colunas</a:t>
            </a:r>
            <a:br>
              <a:rPr lang="pt-BR" sz="3600" dirty="0">
                <a:latin typeface="Segoe UI" panose="020B0502040204020203" pitchFamily="34" charset="0"/>
                <a:cs typeface="Segoe UI" panose="020B0502040204020203" pitchFamily="34" charset="0"/>
              </a:rPr>
            </a:br>
            <a:r>
              <a:rPr lang="pt-BR" sz="3600" b="1" dirty="0" err="1">
                <a:latin typeface="Segoe UI" panose="020B0502040204020203" pitchFamily="34" charset="0"/>
                <a:cs typeface="Segoe UI" panose="020B0502040204020203" pitchFamily="34" charset="0"/>
              </a:rPr>
              <a:t>group_by</a:t>
            </a:r>
            <a:r>
              <a:rPr lang="pt-BR" sz="3600" dirty="0">
                <a:latin typeface="Segoe UI" panose="020B0502040204020203" pitchFamily="34" charset="0"/>
                <a:cs typeface="Segoe UI" panose="020B0502040204020203" pitchFamily="34" charset="0"/>
              </a:rPr>
              <a:t>(): agrupa colunas</a:t>
            </a:r>
          </a:p>
        </p:txBody>
      </p:sp>
    </p:spTree>
    <p:extLst>
      <p:ext uri="{BB962C8B-B14F-4D97-AF65-F5344CB8AC3E}">
        <p14:creationId xmlns:p14="http://schemas.microsoft.com/office/powerpoint/2010/main" val="7082908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boas ferramentas para manusear variáveis e bancos de dados</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seis </a:t>
            </a:r>
            <a:r>
              <a:rPr lang="pt-BR" sz="4200" b="1" dirty="0">
                <a:solidFill>
                  <a:srgbClr val="04A07B"/>
                </a:solidFill>
                <a:latin typeface="Segoe UI" panose="020B0502040204020203" pitchFamily="34" charset="0"/>
                <a:cs typeface="Segoe UI" panose="020B0502040204020203" pitchFamily="34" charset="0"/>
              </a:rPr>
              <a:t>“verbos”</a:t>
            </a:r>
            <a:r>
              <a:rPr lang="pt-BR" sz="4200" dirty="0">
                <a:latin typeface="Segoe UI" panose="020B0502040204020203" pitchFamily="34" charset="0"/>
                <a:cs typeface="Segoe UI" panose="020B0502040204020203" pitchFamily="34" charset="0"/>
              </a:rPr>
              <a:t>: </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455511" y="5457354"/>
            <a:ext cx="6494690" cy="3416320"/>
          </a:xfrm>
          <a:prstGeom prst="rect">
            <a:avLst/>
          </a:prstGeom>
        </p:spPr>
        <p:txBody>
          <a:bodyPr wrap="square">
            <a:spAutoFit/>
          </a:bodyPr>
          <a:lstStyle/>
          <a:p>
            <a:pPr>
              <a:lnSpc>
                <a:spcPct val="150000"/>
              </a:lnSpc>
            </a:pPr>
            <a:r>
              <a:rPr lang="pt-BR" sz="3600" b="1"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 seleciona linhas</a:t>
            </a:r>
          </a:p>
          <a:p>
            <a:pPr>
              <a:lnSpc>
                <a:spcPct val="150000"/>
              </a:lnSpc>
            </a:pPr>
            <a:r>
              <a:rPr lang="pt-BR" sz="3600" b="1" dirty="0" err="1">
                <a:latin typeface="Segoe UI" panose="020B0502040204020203" pitchFamily="34" charset="0"/>
                <a:cs typeface="Segoe UI" panose="020B0502040204020203" pitchFamily="34" charset="0"/>
              </a:rPr>
              <a:t>arrange</a:t>
            </a:r>
            <a:r>
              <a:rPr lang="pt-BR" sz="3600" dirty="0">
                <a:latin typeface="Segoe UI" panose="020B0502040204020203" pitchFamily="34" charset="0"/>
                <a:cs typeface="Segoe UI" panose="020B0502040204020203" pitchFamily="34" charset="0"/>
              </a:rPr>
              <a:t>(): ordena de acordo com uma ou mais colunas</a:t>
            </a:r>
          </a:p>
          <a:p>
            <a:pPr>
              <a:lnSpc>
                <a:spcPct val="150000"/>
              </a:lnSpc>
            </a:pPr>
            <a:r>
              <a:rPr lang="pt-BR" sz="3600" b="1" dirty="0" err="1">
                <a:latin typeface="Segoe UI" panose="020B0502040204020203" pitchFamily="34" charset="0"/>
                <a:cs typeface="Segoe UI" panose="020B0502040204020203" pitchFamily="34" charset="0"/>
              </a:rPr>
              <a:t>select</a:t>
            </a:r>
            <a:r>
              <a:rPr lang="pt-BR" sz="3600" dirty="0">
                <a:latin typeface="Segoe UI" panose="020B0502040204020203" pitchFamily="34" charset="0"/>
                <a:cs typeface="Segoe UI" panose="020B0502040204020203" pitchFamily="34" charset="0"/>
              </a:rPr>
              <a:t>(): seleciona colunas</a:t>
            </a:r>
          </a:p>
        </p:txBody>
      </p:sp>
      <p:sp>
        <p:nvSpPr>
          <p:cNvPr id="6" name="Retângulo 5"/>
          <p:cNvSpPr/>
          <p:nvPr/>
        </p:nvSpPr>
        <p:spPr>
          <a:xfrm>
            <a:off x="9324148" y="5457355"/>
            <a:ext cx="8039846" cy="2585323"/>
          </a:xfrm>
          <a:prstGeom prst="rect">
            <a:avLst/>
          </a:prstGeom>
        </p:spPr>
        <p:txBody>
          <a:bodyPr wrap="square">
            <a:spAutoFit/>
          </a:bodyPr>
          <a:lstStyle/>
          <a:p>
            <a:pPr>
              <a:lnSpc>
                <a:spcPct val="150000"/>
              </a:lnSpc>
            </a:pPr>
            <a:r>
              <a:rPr lang="pt-BR" sz="3600" b="1" dirty="0" err="1">
                <a:latin typeface="Segoe UI" panose="020B0502040204020203" pitchFamily="34" charset="0"/>
                <a:cs typeface="Segoe UI" panose="020B0502040204020203" pitchFamily="34" charset="0"/>
              </a:rPr>
              <a:t>mutate</a:t>
            </a:r>
            <a:r>
              <a:rPr lang="pt-BR" sz="3600" dirty="0">
                <a:latin typeface="Segoe UI" panose="020B0502040204020203" pitchFamily="34" charset="0"/>
                <a:cs typeface="Segoe UI" panose="020B0502040204020203" pitchFamily="34" charset="0"/>
              </a:rPr>
              <a:t>(): cria/modifica colunas</a:t>
            </a:r>
          </a:p>
          <a:p>
            <a:pPr>
              <a:lnSpc>
                <a:spcPct val="150000"/>
              </a:lnSpc>
            </a:pPr>
            <a:r>
              <a:rPr lang="pt-BR" sz="3600" b="1" dirty="0" err="1">
                <a:latin typeface="Segoe UI" panose="020B0502040204020203" pitchFamily="34" charset="0"/>
                <a:cs typeface="Segoe UI" panose="020B0502040204020203" pitchFamily="34" charset="0"/>
              </a:rPr>
              <a:t>summarise</a:t>
            </a:r>
            <a:r>
              <a:rPr lang="pt-BR" sz="3600" dirty="0">
                <a:latin typeface="Segoe UI" panose="020B0502040204020203" pitchFamily="34" charset="0"/>
                <a:cs typeface="Segoe UI" panose="020B0502040204020203" pitchFamily="34" charset="0"/>
              </a:rPr>
              <a:t>(): sumariza/agrega colunas</a:t>
            </a:r>
            <a:br>
              <a:rPr lang="pt-BR" sz="3600" dirty="0">
                <a:latin typeface="Segoe UI" panose="020B0502040204020203" pitchFamily="34" charset="0"/>
                <a:cs typeface="Segoe UI" panose="020B0502040204020203" pitchFamily="34" charset="0"/>
              </a:rPr>
            </a:br>
            <a:r>
              <a:rPr lang="pt-BR" sz="3600" b="1" dirty="0" err="1">
                <a:latin typeface="Segoe UI" panose="020B0502040204020203" pitchFamily="34" charset="0"/>
                <a:cs typeface="Segoe UI" panose="020B0502040204020203" pitchFamily="34" charset="0"/>
              </a:rPr>
              <a:t>group_by</a:t>
            </a:r>
            <a:r>
              <a:rPr lang="pt-BR" sz="3600" dirty="0">
                <a:latin typeface="Segoe UI" panose="020B0502040204020203" pitchFamily="34" charset="0"/>
                <a:cs typeface="Segoe UI" panose="020B0502040204020203" pitchFamily="34" charset="0"/>
              </a:rPr>
              <a:t>(): agrupa colunas</a:t>
            </a:r>
          </a:p>
        </p:txBody>
      </p:sp>
      <p:sp>
        <p:nvSpPr>
          <p:cNvPr id="3" name="Retângulo 2"/>
          <p:cNvSpPr/>
          <p:nvPr/>
        </p:nvSpPr>
        <p:spPr>
          <a:xfrm>
            <a:off x="2667000" y="1409700"/>
            <a:ext cx="13368618" cy="7463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Dplyr</a:t>
            </a:r>
            <a:r>
              <a:rPr lang="pt-BR" dirty="0"/>
              <a:t> </a:t>
            </a:r>
            <a:r>
              <a:rPr lang="pt-BR" dirty="0" err="1"/>
              <a:t>helpers</a:t>
            </a:r>
            <a:r>
              <a:rPr lang="pt-BR" dirty="0"/>
              <a:t> is.na et c</a:t>
            </a:r>
          </a:p>
        </p:txBody>
      </p:sp>
    </p:spTree>
    <p:extLst>
      <p:ext uri="{BB962C8B-B14F-4D97-AF65-F5344CB8AC3E}">
        <p14:creationId xmlns:p14="http://schemas.microsoft.com/office/powerpoint/2010/main" val="1100049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filter</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85836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a:t>
            </a:r>
          </a:p>
          <a:p>
            <a:pPr algn="ctr"/>
            <a:r>
              <a:rPr lang="pt-BR" sz="4200" dirty="0">
                <a:solidFill>
                  <a:sysClr val="windowText" lastClr="000000"/>
                </a:solidFill>
                <a:latin typeface="Inter" panose="020B0604020202020204" charset="0"/>
                <a:ea typeface="Inter" panose="020B0604020202020204" charset="0"/>
              </a:rPr>
              <a:t>.R</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pic>
        <p:nvPicPr>
          <p:cNvPr id="2" name="Imagem 1"/>
          <p:cNvPicPr>
            <a:picLocks noChangeAspect="1"/>
          </p:cNvPicPr>
          <p:nvPr/>
        </p:nvPicPr>
        <p:blipFill>
          <a:blip r:embed="rId3"/>
          <a:stretch>
            <a:fillRect/>
          </a:stretch>
        </p:blipFill>
        <p:spPr>
          <a:xfrm>
            <a:off x="1524000" y="1582768"/>
            <a:ext cx="10058400" cy="7140515"/>
          </a:xfrm>
          <a:prstGeom prst="rect">
            <a:avLst/>
          </a:prstGeom>
        </p:spPr>
      </p:pic>
      <p:sp>
        <p:nvSpPr>
          <p:cNvPr id="3" name="Retângulo 2"/>
          <p:cNvSpPr/>
          <p:nvPr/>
        </p:nvSpPr>
        <p:spPr>
          <a:xfrm>
            <a:off x="8382000" y="8773741"/>
            <a:ext cx="3359061" cy="369332"/>
          </a:xfrm>
          <a:prstGeom prst="rect">
            <a:avLst/>
          </a:prstGeom>
        </p:spPr>
        <p:txBody>
          <a:bodyPr wrap="none">
            <a:spAutoFit/>
          </a:bodyPr>
          <a:lstStyle/>
          <a:p>
            <a:r>
              <a:rPr lang="pt-BR" dirty="0"/>
              <a:t>https://art-from-code.netlify.app/</a:t>
            </a:r>
          </a:p>
        </p:txBody>
      </p:sp>
    </p:spTree>
    <p:extLst>
      <p:ext uri="{BB962C8B-B14F-4D97-AF65-F5344CB8AC3E}">
        <p14:creationId xmlns:p14="http://schemas.microsoft.com/office/powerpoint/2010/main" val="8980476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filtrar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a:p>
            <a:pPr>
              <a:buClr>
                <a:srgbClr val="04A07B"/>
              </a:buClr>
              <a:buFont typeface="Arial" panose="020B0604020202020204" pitchFamily="34" charset="0"/>
              <a:buChar char="•"/>
            </a:pPr>
            <a:r>
              <a:rPr lang="pt-BR" sz="3600" b="1" dirty="0">
                <a:solidFill>
                  <a:srgbClr val="04A07B"/>
                </a:solidFill>
                <a:latin typeface="Segoe UI" panose="020B0502040204020203" pitchFamily="34" charset="0"/>
                <a:cs typeface="Segoe UI" panose="020B0502040204020203" pitchFamily="34" charset="0"/>
              </a:rPr>
              <a:t> </a:t>
            </a:r>
            <a:r>
              <a:rPr lang="pt-BR" sz="3600" dirty="0">
                <a:latin typeface="Segoe UI" panose="020B0502040204020203" pitchFamily="34" charset="0"/>
                <a:cs typeface="Segoe UI" panose="020B0502040204020203" pitchFamily="34" charset="0"/>
              </a:rPr>
              <a:t>Por exemplo, filtrar uma amostra por idade ou gênero</a:t>
            </a:r>
          </a:p>
          <a:p>
            <a:pPr>
              <a:buClr>
                <a:srgbClr val="04A07B"/>
              </a:buClr>
              <a:buFont typeface="Arial" panose="020B0604020202020204" pitchFamily="34" charset="0"/>
              <a:buChar char="•"/>
            </a:pPr>
            <a:endParaRPr lang="pt-BR" sz="3600" dirty="0">
              <a:latin typeface="Segoe UI" panose="020B0502040204020203" pitchFamily="34" charset="0"/>
              <a:cs typeface="Segoe UI" panose="020B0502040204020203" pitchFamily="34" charset="0"/>
            </a:endParaRPr>
          </a:p>
          <a:p>
            <a:pPr marL="0" indent="0">
              <a:buClr>
                <a:srgbClr val="04A07B"/>
              </a:buClr>
              <a:buNone/>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11" y="5056781"/>
            <a:ext cx="16273691" cy="450632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COMO? </a:t>
            </a:r>
          </a:p>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#Carregue um banco de dados</a:t>
            </a:r>
            <a:endParaRPr lang="pt-BR" sz="3600" b="1" dirty="0">
              <a:solidFill>
                <a:srgbClr val="04A07B"/>
              </a:solidFill>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mtcars</a:t>
            </a:r>
            <a:endParaRPr lang="pt-BR" sz="3600" dirty="0">
              <a:latin typeface="Segoe UI" panose="020B0502040204020203" pitchFamily="34" charset="0"/>
              <a:cs typeface="Segoe UI" panose="020B0502040204020203" pitchFamily="34" charset="0"/>
            </a:endParaRPr>
          </a:p>
          <a:p>
            <a:pPr marL="0" indent="0">
              <a:buClr>
                <a:srgbClr val="04A07B"/>
              </a:buClr>
              <a:buNone/>
            </a:pPr>
            <a:endParaRPr lang="pt-BR" sz="3600" dirty="0">
              <a:latin typeface="Segoe UI" panose="020B0502040204020203" pitchFamily="34" charset="0"/>
              <a:cs typeface="Segoe UI" panose="020B0502040204020203" pitchFamily="34" charset="0"/>
            </a:endParaRPr>
          </a:p>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 Identifique o nome das variáveis</a:t>
            </a:r>
          </a:p>
          <a:p>
            <a:pPr marL="0" indent="0">
              <a:buClr>
                <a:srgbClr val="04A07B"/>
              </a:buClr>
              <a:buNone/>
            </a:pPr>
            <a:r>
              <a:rPr lang="pt-BR" sz="3600" dirty="0" err="1">
                <a:latin typeface="Segoe UI" panose="020B0502040204020203" pitchFamily="34" charset="0"/>
                <a:cs typeface="Segoe UI" panose="020B0502040204020203" pitchFamily="34" charset="0"/>
              </a:rPr>
              <a:t>names</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OU </a:t>
            </a:r>
            <a:r>
              <a:rPr lang="pt-BR" sz="3600" dirty="0" err="1">
                <a:latin typeface="Segoe UI" panose="020B0502040204020203" pitchFamily="34" charset="0"/>
                <a:cs typeface="Segoe UI" panose="020B0502040204020203" pitchFamily="34" charset="0"/>
              </a:rPr>
              <a:t>head</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OU </a:t>
            </a:r>
            <a:r>
              <a:rPr lang="pt-BR" sz="3600" dirty="0" err="1">
                <a:latin typeface="Segoe UI" panose="020B0502040204020203" pitchFamily="34" charset="0"/>
                <a:cs typeface="Segoe UI" panose="020B0502040204020203" pitchFamily="34" charset="0"/>
              </a:rPr>
              <a:t>glimpse</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4433557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11" y="3514733"/>
            <a:ext cx="16273691" cy="5730867"/>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 Vamos selecionar carros que tenham 6 cilindros ou mais?</a:t>
            </a:r>
            <a:endParaRPr lang="pt-BR" sz="3600" b="1" dirty="0">
              <a:solidFill>
                <a:srgbClr val="04A07B"/>
              </a:solidFill>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3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a:p>
            <a:pPr marL="0" indent="0">
              <a:buClr>
                <a:srgbClr val="04A07B"/>
              </a:buClr>
              <a:buNone/>
            </a:pPr>
            <a:endParaRPr lang="pt-BR" sz="3600" dirty="0">
              <a:latin typeface="Segoe UI" panose="020B0502040204020203" pitchFamily="34" charset="0"/>
              <a:cs typeface="Segoe UI" panose="020B0502040204020203" pitchFamily="34" charset="0"/>
            </a:endParaRPr>
          </a:p>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 Atribua esses dados para um novo objeto</a:t>
            </a:r>
          </a:p>
          <a:p>
            <a:pPr marL="0" indent="0">
              <a:buClr>
                <a:srgbClr val="04A07B"/>
              </a:buClr>
              <a:buNone/>
            </a:pPr>
            <a:r>
              <a:rPr lang="pt-BR" sz="3600" dirty="0">
                <a:latin typeface="Segoe UI" panose="020B0502040204020203" pitchFamily="34" charset="0"/>
                <a:cs typeface="Segoe UI" panose="020B0502040204020203" pitchFamily="34" charset="0"/>
              </a:rPr>
              <a:t>carros_cyl_6oumais &lt;- </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a:t>
            </a:r>
            <a:r>
              <a:rPr lang="pt-BR" sz="3600" dirty="0"/>
              <a:t>%&gt;%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&gt;= 6)</a:t>
            </a:r>
          </a:p>
        </p:txBody>
      </p:sp>
    </p:spTree>
    <p:extLst>
      <p:ext uri="{BB962C8B-B14F-4D97-AF65-F5344CB8AC3E}">
        <p14:creationId xmlns:p14="http://schemas.microsoft.com/office/powerpoint/2010/main" val="2149028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351037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Agora é a sua vez!</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Selecione carros que tenham transmissão automática e crie um novo banco de dados</a:t>
            </a:r>
          </a:p>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#dica: </a:t>
            </a:r>
            <a:r>
              <a:rPr lang="pt-BR" sz="4200" dirty="0">
                <a:latin typeface="Segoe UI" panose="020B0502040204020203" pitchFamily="34" charset="0"/>
                <a:cs typeface="Segoe UI" panose="020B0502040204020203" pitchFamily="34" charset="0"/>
              </a:rPr>
              <a:t>use ?</a:t>
            </a:r>
            <a:r>
              <a:rPr lang="pt-BR" sz="4200" dirty="0" err="1">
                <a:latin typeface="Segoe UI" panose="020B0502040204020203" pitchFamily="34" charset="0"/>
                <a:cs typeface="Segoe UI" panose="020B0502040204020203" pitchFamily="34" charset="0"/>
              </a:rPr>
              <a:t>mtcars</a:t>
            </a:r>
            <a:r>
              <a:rPr lang="pt-BR" sz="4200" dirty="0">
                <a:latin typeface="Segoe UI" panose="020B0502040204020203" pitchFamily="34" charset="0"/>
                <a:cs typeface="Segoe UI" panose="020B0502040204020203" pitchFamily="34" charset="0"/>
              </a:rPr>
              <a:t> para saber qual variável contém esses dados</a:t>
            </a:r>
          </a:p>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#dica2: </a:t>
            </a:r>
            <a:r>
              <a:rPr lang="pt-BR" sz="4200" dirty="0">
                <a:latin typeface="Segoe UI" panose="020B0502040204020203" pitchFamily="34" charset="0"/>
                <a:cs typeface="Segoe UI" panose="020B0502040204020203" pitchFamily="34" charset="0"/>
              </a:rPr>
              <a:t>No R, o sinal de IGUAL A é ==</a:t>
            </a:r>
            <a:endParaRPr lang="pt-BR" sz="3600" dirty="0">
              <a:latin typeface="Segoe UI" panose="020B0502040204020203" pitchFamily="34" charset="0"/>
              <a:cs typeface="Segoe UI" panose="020B0502040204020203" pitchFamily="34" charset="0"/>
            </a:endParaRPr>
          </a:p>
          <a:p>
            <a:pPr>
              <a:buClr>
                <a:srgbClr val="04A07B"/>
              </a:buClr>
              <a:buFont typeface="Arial" panose="020B0604020202020204" pitchFamily="34" charset="0"/>
              <a:buChar char="•"/>
            </a:pPr>
            <a:endParaRPr lang="pt-BR" sz="3600" dirty="0">
              <a:latin typeface="Segoe UI" panose="020B0502040204020203" pitchFamily="34" charset="0"/>
              <a:cs typeface="Segoe UI" panose="020B0502040204020203" pitchFamily="34" charset="0"/>
            </a:endParaRPr>
          </a:p>
          <a:p>
            <a:pPr marL="0" indent="0">
              <a:buClr>
                <a:srgbClr val="04A07B"/>
              </a:buClr>
              <a:buNone/>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1019589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341970"/>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Agora é a sua vez!</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Selecione carros que tenham transmissão automática e crie um novo banco de dados</a:t>
            </a:r>
            <a:endParaRPr lang="pt-BR" sz="3600" dirty="0">
              <a:latin typeface="Segoe UI" panose="020B0502040204020203" pitchFamily="34" charset="0"/>
              <a:cs typeface="Segoe UI" panose="020B0502040204020203" pitchFamily="34" charset="0"/>
            </a:endParaRPr>
          </a:p>
          <a:p>
            <a:pPr marL="0" indent="0">
              <a:buClr>
                <a:srgbClr val="04A07B"/>
              </a:buClr>
              <a:buNone/>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Retângulo 2"/>
          <p:cNvSpPr/>
          <p:nvPr/>
        </p:nvSpPr>
        <p:spPr>
          <a:xfrm>
            <a:off x="1455510" y="5640830"/>
            <a:ext cx="14580108" cy="3970318"/>
          </a:xfrm>
          <a:prstGeom prst="rect">
            <a:avLst/>
          </a:prstGeom>
        </p:spPr>
        <p:txBody>
          <a:bodyPr wrap="square">
            <a:spAutoFit/>
          </a:bodyPr>
          <a:lstStyle/>
          <a:p>
            <a:r>
              <a:rPr lang="pt-BR" sz="3600" b="1" dirty="0">
                <a:solidFill>
                  <a:srgbClr val="04A07B"/>
                </a:solidFill>
                <a:latin typeface="Segoe UI" panose="020B0502040204020203" pitchFamily="34" charset="0"/>
                <a:cs typeface="Segoe UI" panose="020B0502040204020203" pitchFamily="34" charset="0"/>
              </a:rPr>
              <a:t>## Selecione carros com transmissão automática</a:t>
            </a:r>
          </a:p>
          <a:p>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am</a:t>
            </a:r>
            <a:r>
              <a:rPr lang="pt-BR" sz="3600" dirty="0">
                <a:latin typeface="Segoe UI" panose="020B0502040204020203" pitchFamily="34" charset="0"/>
                <a:cs typeface="Segoe UI" panose="020B0502040204020203" pitchFamily="34" charset="0"/>
              </a:rPr>
              <a:t> == 0)</a:t>
            </a:r>
          </a:p>
          <a:p>
            <a:endParaRPr lang="pt-BR" sz="3600" dirty="0">
              <a:latin typeface="Segoe UI" panose="020B0502040204020203" pitchFamily="34" charset="0"/>
              <a:cs typeface="Segoe UI" panose="020B0502040204020203" pitchFamily="34" charset="0"/>
            </a:endParaRPr>
          </a:p>
          <a:p>
            <a:r>
              <a:rPr lang="pt-BR" sz="3600" b="1" dirty="0">
                <a:solidFill>
                  <a:srgbClr val="04A07B"/>
                </a:solidFill>
                <a:latin typeface="Segoe UI" panose="020B0502040204020203" pitchFamily="34" charset="0"/>
                <a:cs typeface="Segoe UI" panose="020B0502040204020203" pitchFamily="34" charset="0"/>
              </a:rPr>
              <a:t>## Novo banco de dados</a:t>
            </a:r>
          </a:p>
          <a:p>
            <a:r>
              <a:rPr lang="pt-BR" sz="3600" dirty="0" err="1">
                <a:latin typeface="Segoe UI" panose="020B0502040204020203" pitchFamily="34" charset="0"/>
                <a:cs typeface="Segoe UI" panose="020B0502040204020203" pitchFamily="34" charset="0"/>
              </a:rPr>
              <a:t>carros_am_aut</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filter</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am</a:t>
            </a:r>
            <a:r>
              <a:rPr lang="pt-BR" sz="3600" dirty="0">
                <a:latin typeface="Segoe UI" panose="020B0502040204020203" pitchFamily="34" charset="0"/>
                <a:cs typeface="Segoe UI" panose="020B0502040204020203" pitchFamily="34" charset="0"/>
              </a:rPr>
              <a:t> == 0)</a:t>
            </a:r>
          </a:p>
        </p:txBody>
      </p:sp>
    </p:spTree>
    <p:extLst>
      <p:ext uri="{BB962C8B-B14F-4D97-AF65-F5344CB8AC3E}">
        <p14:creationId xmlns:p14="http://schemas.microsoft.com/office/powerpoint/2010/main" val="2914691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808613"/>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filtrar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a:extLst>
              <a:ext uri="{FF2B5EF4-FFF2-40B4-BE49-F238E27FC236}">
                <a16:creationId xmlns:a16="http://schemas.microsoft.com/office/drawing/2014/main" id="{ABB314C5-6F2E-4A57-AD39-803B13287CA6}"/>
              </a:ext>
            </a:extLst>
          </p:cNvPr>
          <p:cNvSpPr txBox="1"/>
          <p:nvPr/>
        </p:nvSpPr>
        <p:spPr>
          <a:xfrm>
            <a:off x="1455512" y="4175719"/>
            <a:ext cx="16273689" cy="4524315"/>
          </a:xfrm>
          <a:prstGeom prst="rect">
            <a:avLst/>
          </a:prstGeom>
          <a:noFill/>
        </p:spPr>
        <p:txBody>
          <a:bodyPr wrap="square">
            <a:spAutoFit/>
          </a:bodyPr>
          <a:lstStyle/>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Cria um objeto e atribui a ele as linhas com mulheres.</a:t>
            </a:r>
            <a:endParaRPr lang="pt-BR" sz="36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dirty="0">
                <a:solidFill>
                  <a:schemeClr val="tx1">
                    <a:lumMod val="95000"/>
                    <a:lumOff val="5000"/>
                  </a:schemeClr>
                </a:solidFill>
                <a:latin typeface="Segoe UI" panose="020B0502040204020203" pitchFamily="34" charset="0"/>
                <a:cs typeface="Segoe UI" panose="020B0502040204020203" pitchFamily="34" charset="0"/>
              </a:rPr>
              <a:t>mulheres &lt;-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bfi</a:t>
            </a:r>
            <a:r>
              <a:rPr lang="pt-BR" sz="3600" dirty="0">
                <a:solidFill>
                  <a:schemeClr val="tx1">
                    <a:lumMod val="95000"/>
                    <a:lumOff val="5000"/>
                  </a:schemeClr>
                </a:solidFill>
                <a:latin typeface="Segoe UI" panose="020B0502040204020203" pitchFamily="34" charset="0"/>
                <a:cs typeface="Segoe UI" panose="020B0502040204020203" pitchFamily="34" charset="0"/>
              </a:rPr>
              <a:t> %&gt;%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600" dirty="0">
                <a:solidFill>
                  <a:schemeClr val="tx1">
                    <a:lumMod val="95000"/>
                    <a:lumOff val="5000"/>
                  </a:schemeClr>
                </a:solidFill>
                <a:latin typeface="Segoe UI" panose="020B0502040204020203" pitchFamily="34" charset="0"/>
                <a:cs typeface="Segoe UI" panose="020B0502040204020203" pitchFamily="34" charset="0"/>
              </a:rPr>
              <a:t>(</a:t>
            </a:r>
            <a:r>
              <a:rPr lang="pt-BR" sz="3600" dirty="0" err="1">
                <a:solidFill>
                  <a:schemeClr val="tx1">
                    <a:lumMod val="95000"/>
                    <a:lumOff val="5000"/>
                  </a:schemeClr>
                </a:solidFill>
                <a:latin typeface="Segoe UI" panose="020B0502040204020203" pitchFamily="34" charset="0"/>
                <a:cs typeface="Segoe UI" panose="020B0502040204020203" pitchFamily="34" charset="0"/>
              </a:rPr>
              <a:t>gender</a:t>
            </a:r>
            <a:r>
              <a:rPr lang="pt-BR" sz="3600" dirty="0">
                <a:solidFill>
                  <a:schemeClr val="tx1">
                    <a:lumMod val="95000"/>
                    <a:lumOff val="5000"/>
                  </a:schemeClr>
                </a:solidFill>
                <a:latin typeface="Segoe UI" panose="020B0502040204020203" pitchFamily="34" charset="0"/>
                <a:cs typeface="Segoe UI" panose="020B0502040204020203" pitchFamily="34" charset="0"/>
              </a:rPr>
              <a:t> == 2)</a:t>
            </a:r>
          </a:p>
          <a:p>
            <a:pPr algn="l"/>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Mulheres com menos de 30 anos</a:t>
            </a:r>
            <a:endParaRPr lang="pt-BR" sz="36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dirty="0">
                <a:solidFill>
                  <a:schemeClr val="tx1">
                    <a:lumMod val="95000"/>
                    <a:lumOff val="5000"/>
                  </a:schemeClr>
                </a:solidFill>
                <a:latin typeface="Segoe UI" panose="020B0502040204020203" pitchFamily="34" charset="0"/>
                <a:cs typeface="Segoe UI" panose="020B0502040204020203" pitchFamily="34" charset="0"/>
              </a:rPr>
              <a:t>mulheres_menor30 &lt;-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bfi</a:t>
            </a:r>
            <a:r>
              <a:rPr lang="pt-BR" sz="3600" dirty="0">
                <a:solidFill>
                  <a:schemeClr val="tx1">
                    <a:lumMod val="95000"/>
                    <a:lumOff val="5000"/>
                  </a:schemeClr>
                </a:solidFill>
                <a:latin typeface="Segoe UI" panose="020B0502040204020203" pitchFamily="34" charset="0"/>
                <a:cs typeface="Segoe UI" panose="020B0502040204020203" pitchFamily="34" charset="0"/>
              </a:rPr>
              <a:t> %&gt;%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600" dirty="0">
                <a:solidFill>
                  <a:schemeClr val="tx1">
                    <a:lumMod val="95000"/>
                    <a:lumOff val="5000"/>
                  </a:schemeClr>
                </a:solidFill>
                <a:latin typeface="Segoe UI" panose="020B0502040204020203" pitchFamily="34" charset="0"/>
                <a:cs typeface="Segoe UI" panose="020B0502040204020203" pitchFamily="34" charset="0"/>
              </a:rPr>
              <a:t>(</a:t>
            </a:r>
            <a:r>
              <a:rPr lang="pt-BR" sz="3600" dirty="0" err="1">
                <a:solidFill>
                  <a:schemeClr val="tx1">
                    <a:lumMod val="95000"/>
                    <a:lumOff val="5000"/>
                  </a:schemeClr>
                </a:solidFill>
                <a:latin typeface="Segoe UI" panose="020B0502040204020203" pitchFamily="34" charset="0"/>
                <a:cs typeface="Segoe UI" panose="020B0502040204020203" pitchFamily="34" charset="0"/>
              </a:rPr>
              <a:t>gender</a:t>
            </a:r>
            <a:r>
              <a:rPr lang="pt-BR" sz="3600" dirty="0">
                <a:solidFill>
                  <a:schemeClr val="tx1">
                    <a:lumMod val="95000"/>
                    <a:lumOff val="5000"/>
                  </a:schemeClr>
                </a:solidFill>
                <a:latin typeface="Segoe UI" panose="020B0502040204020203" pitchFamily="34" charset="0"/>
                <a:cs typeface="Segoe UI" panose="020B0502040204020203" pitchFamily="34" charset="0"/>
              </a:rPr>
              <a:t> == 2 &amp; age &lt; 30)</a:t>
            </a:r>
          </a:p>
          <a:p>
            <a:pPr algn="l"/>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Filtre pessoas que estão na graduação OU finalizando-a.</a:t>
            </a:r>
            <a:endParaRPr lang="pt-BR" sz="36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dirty="0" err="1">
                <a:solidFill>
                  <a:schemeClr val="tx1">
                    <a:lumMod val="95000"/>
                    <a:lumOff val="5000"/>
                  </a:schemeClr>
                </a:solidFill>
                <a:latin typeface="Segoe UI" panose="020B0502040204020203" pitchFamily="34" charset="0"/>
                <a:cs typeface="Segoe UI" panose="020B0502040204020203" pitchFamily="34" charset="0"/>
              </a:rPr>
              <a:t>grads</a:t>
            </a:r>
            <a:r>
              <a:rPr lang="pt-BR" sz="3600" dirty="0">
                <a:solidFill>
                  <a:schemeClr val="tx1">
                    <a:lumMod val="95000"/>
                    <a:lumOff val="5000"/>
                  </a:schemeClr>
                </a:solidFill>
                <a:latin typeface="Segoe UI" panose="020B0502040204020203" pitchFamily="34" charset="0"/>
                <a:cs typeface="Segoe UI" panose="020B0502040204020203" pitchFamily="34" charset="0"/>
              </a:rPr>
              <a:t> &lt;-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bfi</a:t>
            </a:r>
            <a:r>
              <a:rPr lang="pt-BR" sz="3600" dirty="0">
                <a:solidFill>
                  <a:schemeClr val="tx1">
                    <a:lumMod val="95000"/>
                    <a:lumOff val="5000"/>
                  </a:schemeClr>
                </a:solidFill>
                <a:latin typeface="Segoe UI" panose="020B0502040204020203" pitchFamily="34" charset="0"/>
                <a:cs typeface="Segoe UI" panose="020B0502040204020203" pitchFamily="34" charset="0"/>
              </a:rPr>
              <a:t> %&gt;% </a:t>
            </a:r>
            <a:r>
              <a:rPr lang="pt-BR" sz="36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600" dirty="0">
                <a:solidFill>
                  <a:schemeClr val="tx1">
                    <a:lumMod val="95000"/>
                    <a:lumOff val="5000"/>
                  </a:schemeClr>
                </a:solidFill>
                <a:latin typeface="Segoe UI" panose="020B0502040204020203" pitchFamily="34" charset="0"/>
                <a:cs typeface="Segoe UI" panose="020B0502040204020203" pitchFamily="34" charset="0"/>
              </a:rPr>
              <a:t>(</a:t>
            </a:r>
            <a:r>
              <a:rPr lang="pt-BR" sz="3600" dirty="0" err="1">
                <a:solidFill>
                  <a:schemeClr val="tx1">
                    <a:lumMod val="95000"/>
                    <a:lumOff val="5000"/>
                  </a:schemeClr>
                </a:solidFill>
                <a:latin typeface="Segoe UI" panose="020B0502040204020203" pitchFamily="34" charset="0"/>
                <a:cs typeface="Segoe UI" panose="020B0502040204020203" pitchFamily="34" charset="0"/>
              </a:rPr>
              <a:t>education</a:t>
            </a:r>
            <a:r>
              <a:rPr lang="pt-BR" sz="3600" dirty="0">
                <a:solidFill>
                  <a:schemeClr val="tx1">
                    <a:lumMod val="95000"/>
                    <a:lumOff val="5000"/>
                  </a:schemeClr>
                </a:solidFill>
                <a:latin typeface="Segoe UI" panose="020B0502040204020203" pitchFamily="34" charset="0"/>
                <a:cs typeface="Segoe UI" panose="020B0502040204020203" pitchFamily="34" charset="0"/>
              </a:rPr>
              <a:t> == 3 | </a:t>
            </a:r>
            <a:r>
              <a:rPr lang="pt-BR" sz="3600" dirty="0" err="1">
                <a:solidFill>
                  <a:schemeClr val="tx1">
                    <a:lumMod val="95000"/>
                    <a:lumOff val="5000"/>
                  </a:schemeClr>
                </a:solidFill>
                <a:latin typeface="Segoe UI" panose="020B0502040204020203" pitchFamily="34" charset="0"/>
                <a:cs typeface="Segoe UI" panose="020B0502040204020203" pitchFamily="34" charset="0"/>
              </a:rPr>
              <a:t>education</a:t>
            </a:r>
            <a:r>
              <a:rPr lang="pt-BR" sz="3600" dirty="0">
                <a:solidFill>
                  <a:schemeClr val="tx1">
                    <a:lumMod val="95000"/>
                    <a:lumOff val="5000"/>
                  </a:schemeClr>
                </a:solidFill>
                <a:latin typeface="Segoe UI" panose="020B0502040204020203" pitchFamily="34" charset="0"/>
                <a:cs typeface="Segoe UI" panose="020B0502040204020203" pitchFamily="34" charset="0"/>
              </a:rPr>
              <a:t> == 4)</a:t>
            </a:r>
          </a:p>
        </p:txBody>
      </p:sp>
    </p:spTree>
    <p:extLst>
      <p:ext uri="{BB962C8B-B14F-4D97-AF65-F5344CB8AC3E}">
        <p14:creationId xmlns:p14="http://schemas.microsoft.com/office/powerpoint/2010/main" val="1075021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808613"/>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filtrar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CaixaDeTexto 10">
            <a:extLst>
              <a:ext uri="{FF2B5EF4-FFF2-40B4-BE49-F238E27FC236}">
                <a16:creationId xmlns:a16="http://schemas.microsoft.com/office/drawing/2014/main" id="{5A5045DF-D385-4F9F-9CD2-464C9265FC70}"/>
              </a:ext>
            </a:extLst>
          </p:cNvPr>
          <p:cNvSpPr txBox="1"/>
          <p:nvPr/>
        </p:nvSpPr>
        <p:spPr>
          <a:xfrm>
            <a:off x="1455510" y="3849802"/>
            <a:ext cx="16514187" cy="6093976"/>
          </a:xfrm>
          <a:prstGeom prst="rect">
            <a:avLst/>
          </a:prstGeom>
          <a:noFill/>
        </p:spPr>
        <p:txBody>
          <a:bodyPr wrap="square">
            <a:spAutoFit/>
          </a:bodyPr>
          <a:lstStyle/>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ALTERNATIVA: Filtre pessoas que estão na graduação OU finalizando-a.</a:t>
            </a:r>
            <a:endParaRPr lang="pt-BR" sz="30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dirty="0" err="1">
                <a:solidFill>
                  <a:schemeClr val="tx1">
                    <a:lumMod val="95000"/>
                    <a:lumOff val="5000"/>
                  </a:schemeClr>
                </a:solidFill>
                <a:latin typeface="Segoe UI" panose="020B0502040204020203" pitchFamily="34" charset="0"/>
                <a:cs typeface="Segoe UI" panose="020B0502040204020203" pitchFamily="34" charset="0"/>
              </a:rPr>
              <a:t>grads</a:t>
            </a:r>
            <a:r>
              <a:rPr lang="pt-BR" sz="3000" dirty="0">
                <a:solidFill>
                  <a:schemeClr val="tx1">
                    <a:lumMod val="95000"/>
                    <a:lumOff val="5000"/>
                  </a:schemeClr>
                </a:solidFill>
                <a:latin typeface="Segoe UI" panose="020B0502040204020203" pitchFamily="34" charset="0"/>
                <a:cs typeface="Segoe UI" panose="020B0502040204020203" pitchFamily="34" charset="0"/>
              </a:rPr>
              <a:t> &lt;-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bfi</a:t>
            </a:r>
            <a:r>
              <a:rPr lang="pt-BR" sz="3000" dirty="0">
                <a:solidFill>
                  <a:schemeClr val="tx1">
                    <a:lumMod val="95000"/>
                    <a:lumOff val="5000"/>
                  </a:schemeClr>
                </a:solidFill>
                <a:latin typeface="Segoe UI" panose="020B0502040204020203" pitchFamily="34" charset="0"/>
                <a:cs typeface="Segoe UI" panose="020B0502040204020203" pitchFamily="34" charset="0"/>
              </a:rPr>
              <a:t> %&gt;%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000" dirty="0">
                <a:solidFill>
                  <a:schemeClr val="tx1">
                    <a:lumMod val="95000"/>
                    <a:lumOff val="5000"/>
                  </a:schemeClr>
                </a:solidFill>
                <a:latin typeface="Segoe UI" panose="020B0502040204020203" pitchFamily="34" charset="0"/>
                <a:cs typeface="Segoe UI" panose="020B0502040204020203" pitchFamily="34" charset="0"/>
              </a:rPr>
              <a:t>(</a:t>
            </a:r>
            <a:r>
              <a:rPr lang="pt-BR" sz="3000" dirty="0" err="1">
                <a:solidFill>
                  <a:schemeClr val="tx1">
                    <a:lumMod val="95000"/>
                    <a:lumOff val="5000"/>
                  </a:schemeClr>
                </a:solidFill>
                <a:latin typeface="Segoe UI" panose="020B0502040204020203" pitchFamily="34" charset="0"/>
                <a:cs typeface="Segoe UI" panose="020B0502040204020203" pitchFamily="34" charset="0"/>
              </a:rPr>
              <a:t>education</a:t>
            </a:r>
            <a:r>
              <a:rPr lang="pt-BR" sz="3000" dirty="0">
                <a:solidFill>
                  <a:schemeClr val="tx1">
                    <a:lumMod val="95000"/>
                    <a:lumOff val="5000"/>
                  </a:schemeClr>
                </a:solidFill>
                <a:latin typeface="Segoe UI" panose="020B0502040204020203" pitchFamily="34" charset="0"/>
                <a:cs typeface="Segoe UI" panose="020B0502040204020203" pitchFamily="34" charset="0"/>
              </a:rPr>
              <a:t> %</a:t>
            </a:r>
            <a:r>
              <a:rPr lang="pt-BR" sz="3000" b="1" dirty="0">
                <a:solidFill>
                  <a:schemeClr val="tx1">
                    <a:lumMod val="95000"/>
                    <a:lumOff val="5000"/>
                  </a:schemeClr>
                </a:solidFill>
                <a:latin typeface="Segoe UI" panose="020B0502040204020203" pitchFamily="34" charset="0"/>
                <a:cs typeface="Segoe UI" panose="020B0502040204020203" pitchFamily="34" charset="0"/>
              </a:rPr>
              <a:t>in</a:t>
            </a:r>
            <a:r>
              <a:rPr lang="pt-BR" sz="3000" dirty="0">
                <a:solidFill>
                  <a:schemeClr val="tx1">
                    <a:lumMod val="95000"/>
                    <a:lumOff val="5000"/>
                  </a:schemeClr>
                </a:solidFill>
                <a:latin typeface="Segoe UI" panose="020B0502040204020203" pitchFamily="34" charset="0"/>
                <a:cs typeface="Segoe UI" panose="020B0502040204020203" pitchFamily="34" charset="0"/>
              </a:rPr>
              <a:t>% c(3, 4))</a:t>
            </a:r>
          </a:p>
          <a:p>
            <a:pPr algn="l"/>
            <a:endParaRPr lang="pt-BR" sz="3000"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Existe alguém sem informação de escolaridade? </a:t>
            </a:r>
            <a:endParaRPr lang="pt-BR" sz="30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is.na() - função que retorna TRUE se o valor for NA e FALSE se não for.</a:t>
            </a:r>
            <a:endParaRPr lang="pt-BR" sz="30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dirty="0" err="1">
                <a:solidFill>
                  <a:schemeClr val="tx1">
                    <a:lumMod val="95000"/>
                    <a:lumOff val="5000"/>
                  </a:schemeClr>
                </a:solidFill>
                <a:latin typeface="Segoe UI" panose="020B0502040204020203" pitchFamily="34" charset="0"/>
                <a:cs typeface="Segoe UI" panose="020B0502040204020203" pitchFamily="34" charset="0"/>
              </a:rPr>
              <a:t>edu_na</a:t>
            </a:r>
            <a:r>
              <a:rPr lang="pt-BR" sz="3000" dirty="0">
                <a:solidFill>
                  <a:schemeClr val="tx1">
                    <a:lumMod val="95000"/>
                    <a:lumOff val="5000"/>
                  </a:schemeClr>
                </a:solidFill>
                <a:latin typeface="Segoe UI" panose="020B0502040204020203" pitchFamily="34" charset="0"/>
                <a:cs typeface="Segoe UI" panose="020B0502040204020203" pitchFamily="34" charset="0"/>
              </a:rPr>
              <a:t>&lt;-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bfi</a:t>
            </a:r>
            <a:r>
              <a:rPr lang="pt-BR" sz="3000" dirty="0">
                <a:solidFill>
                  <a:schemeClr val="tx1">
                    <a:lumMod val="95000"/>
                    <a:lumOff val="5000"/>
                  </a:schemeClr>
                </a:solidFill>
                <a:latin typeface="Segoe UI" panose="020B0502040204020203" pitchFamily="34" charset="0"/>
                <a:cs typeface="Segoe UI" panose="020B0502040204020203" pitchFamily="34" charset="0"/>
              </a:rPr>
              <a:t> %&gt;%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000" dirty="0">
                <a:solidFill>
                  <a:schemeClr val="tx1">
                    <a:lumMod val="95000"/>
                    <a:lumOff val="5000"/>
                  </a:schemeClr>
                </a:solidFill>
                <a:latin typeface="Segoe UI" panose="020B0502040204020203" pitchFamily="34" charset="0"/>
                <a:cs typeface="Segoe UI" panose="020B0502040204020203" pitchFamily="34" charset="0"/>
              </a:rPr>
              <a:t>(!is.na(</a:t>
            </a:r>
            <a:r>
              <a:rPr lang="pt-BR" sz="3000" dirty="0" err="1">
                <a:solidFill>
                  <a:schemeClr val="tx1">
                    <a:lumMod val="95000"/>
                    <a:lumOff val="5000"/>
                  </a:schemeClr>
                </a:solidFill>
                <a:latin typeface="Segoe UI" panose="020B0502040204020203" pitchFamily="34" charset="0"/>
                <a:cs typeface="Segoe UI" panose="020B0502040204020203" pitchFamily="34" charset="0"/>
              </a:rPr>
              <a:t>Education</a:t>
            </a:r>
            <a:r>
              <a:rPr lang="pt-BR" sz="3000" dirty="0">
                <a:solidFill>
                  <a:schemeClr val="tx1">
                    <a:lumMod val="95000"/>
                    <a:lumOff val="5000"/>
                  </a:schemeClr>
                </a:solidFill>
                <a:latin typeface="Segoe UI" panose="020B0502040204020203" pitchFamily="34" charset="0"/>
                <a:cs typeface="Segoe UI" panose="020B0502040204020203" pitchFamily="34" charset="0"/>
              </a:rPr>
              <a:t>))</a:t>
            </a:r>
          </a:p>
          <a:p>
            <a:pPr algn="l"/>
            <a:endParaRPr lang="pt-BR" sz="30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Carros que são da marca Mercedes (</a:t>
            </a:r>
            <a:r>
              <a:rPr lang="pt-BR" sz="3000" b="1" i="1" dirty="0" err="1">
                <a:solidFill>
                  <a:schemeClr val="tx1">
                    <a:lumMod val="95000"/>
                    <a:lumOff val="5000"/>
                  </a:schemeClr>
                </a:solidFill>
                <a:latin typeface="Segoe UI" panose="020B0502040204020203" pitchFamily="34" charset="0"/>
                <a:cs typeface="Segoe UI" panose="020B0502040204020203" pitchFamily="34" charset="0"/>
              </a:rPr>
              <a:t>Merc</a:t>
            </a:r>
            <a:r>
              <a:rPr lang="pt-BR" sz="3000" b="1" i="1" dirty="0">
                <a:solidFill>
                  <a:schemeClr val="tx1">
                    <a:lumMod val="95000"/>
                    <a:lumOff val="5000"/>
                  </a:schemeClr>
                </a:solidFill>
                <a:latin typeface="Segoe UI" panose="020B0502040204020203" pitchFamily="34" charset="0"/>
                <a:cs typeface="Segoe UI" panose="020B0502040204020203" pitchFamily="34" charset="0"/>
              </a:rPr>
              <a:t>) em alguma posição da variável </a:t>
            </a:r>
            <a:r>
              <a:rPr lang="pt-BR" sz="3000" b="1" i="1" dirty="0" err="1">
                <a:solidFill>
                  <a:schemeClr val="tx1">
                    <a:lumMod val="95000"/>
                    <a:lumOff val="5000"/>
                  </a:schemeClr>
                </a:solidFill>
                <a:latin typeface="Segoe UI" panose="020B0502040204020203" pitchFamily="34" charset="0"/>
                <a:cs typeface="Segoe UI" panose="020B0502040204020203" pitchFamily="34" charset="0"/>
              </a:rPr>
              <a:t>cars</a:t>
            </a:r>
            <a:r>
              <a:rPr lang="pt-BR" sz="3000" b="1" i="1" dirty="0">
                <a:solidFill>
                  <a:schemeClr val="tx1">
                    <a:lumMod val="95000"/>
                    <a:lumOff val="5000"/>
                  </a:schemeClr>
                </a:solidFill>
                <a:latin typeface="Segoe UI" panose="020B0502040204020203" pitchFamily="34" charset="0"/>
                <a:cs typeface="Segoe UI" panose="020B0502040204020203" pitchFamily="34" charset="0"/>
              </a:rPr>
              <a:t>.</a:t>
            </a:r>
          </a:p>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a:t>
            </a:r>
            <a:r>
              <a:rPr lang="pt-BR" sz="3000" b="1" i="1" dirty="0" err="1">
                <a:solidFill>
                  <a:schemeClr val="tx1">
                    <a:lumMod val="95000"/>
                    <a:lumOff val="5000"/>
                  </a:schemeClr>
                </a:solidFill>
                <a:latin typeface="Segoe UI" panose="020B0502040204020203" pitchFamily="34" charset="0"/>
                <a:cs typeface="Segoe UI" panose="020B0502040204020203" pitchFamily="34" charset="0"/>
              </a:rPr>
              <a:t>str_detect</a:t>
            </a:r>
            <a:r>
              <a:rPr lang="pt-BR" sz="3000" b="1" i="1" dirty="0">
                <a:solidFill>
                  <a:schemeClr val="tx1">
                    <a:lumMod val="95000"/>
                    <a:lumOff val="5000"/>
                  </a:schemeClr>
                </a:solidFill>
                <a:latin typeface="Segoe UI" panose="020B0502040204020203" pitchFamily="34" charset="0"/>
                <a:cs typeface="Segoe UI" panose="020B0502040204020203" pitchFamily="34" charset="0"/>
              </a:rPr>
              <a:t> - função que retorna TRUE se detectou o valor dado e </a:t>
            </a:r>
            <a:endParaRPr lang="pt-BR" sz="3000" b="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000" b="1" i="1" dirty="0">
                <a:solidFill>
                  <a:schemeClr val="tx1">
                    <a:lumMod val="95000"/>
                    <a:lumOff val="5000"/>
                  </a:schemeClr>
                </a:solidFill>
                <a:latin typeface="Segoe UI" panose="020B0502040204020203" pitchFamily="34" charset="0"/>
                <a:cs typeface="Segoe UI" panose="020B0502040204020203" pitchFamily="34" charset="0"/>
              </a:rPr>
              <a:t># FALSE, caso não tenha encontrado.</a:t>
            </a:r>
          </a:p>
          <a:p>
            <a:pPr algn="l"/>
            <a:r>
              <a:rPr lang="en-US" sz="3000" dirty="0">
                <a:solidFill>
                  <a:schemeClr val="tx1">
                    <a:lumMod val="95000"/>
                    <a:lumOff val="5000"/>
                  </a:schemeClr>
                </a:solidFill>
                <a:latin typeface="Segoe UI" panose="020B0502040204020203" pitchFamily="34" charset="0"/>
                <a:cs typeface="Segoe UI" panose="020B0502040204020203" pitchFamily="34" charset="0"/>
              </a:rPr>
              <a:t>data(</a:t>
            </a:r>
            <a:r>
              <a:rPr lang="en-US" sz="3000" dirty="0" err="1">
                <a:solidFill>
                  <a:schemeClr val="tx1">
                    <a:lumMod val="95000"/>
                    <a:lumOff val="5000"/>
                  </a:schemeClr>
                </a:solidFill>
                <a:latin typeface="Segoe UI" panose="020B0502040204020203" pitchFamily="34" charset="0"/>
                <a:cs typeface="Segoe UI" panose="020B0502040204020203" pitchFamily="34" charset="0"/>
              </a:rPr>
              <a:t>mtcars</a:t>
            </a:r>
            <a:r>
              <a:rPr lang="en-US" sz="3000" dirty="0">
                <a:solidFill>
                  <a:schemeClr val="tx1">
                    <a:lumMod val="95000"/>
                    <a:lumOff val="5000"/>
                  </a:schemeClr>
                </a:solidFill>
                <a:latin typeface="Segoe UI" panose="020B0502040204020203" pitchFamily="34" charset="0"/>
                <a:cs typeface="Segoe UI" panose="020B0502040204020203" pitchFamily="34" charset="0"/>
              </a:rPr>
              <a:t>)</a:t>
            </a:r>
          </a:p>
          <a:p>
            <a:pPr algn="l"/>
            <a:r>
              <a:rPr lang="en-US" sz="3000" dirty="0" err="1">
                <a:solidFill>
                  <a:schemeClr val="tx1">
                    <a:lumMod val="95000"/>
                    <a:lumOff val="5000"/>
                  </a:schemeClr>
                </a:solidFill>
                <a:latin typeface="Segoe UI" panose="020B0502040204020203" pitchFamily="34" charset="0"/>
                <a:cs typeface="Segoe UI" panose="020B0502040204020203" pitchFamily="34" charset="0"/>
              </a:rPr>
              <a:t>mtcars</a:t>
            </a:r>
            <a:r>
              <a:rPr lang="en-US" sz="3000" dirty="0">
                <a:solidFill>
                  <a:schemeClr val="tx1">
                    <a:lumMod val="95000"/>
                    <a:lumOff val="5000"/>
                  </a:schemeClr>
                </a:solidFill>
                <a:latin typeface="Segoe UI" panose="020B0502040204020203" pitchFamily="34" charset="0"/>
                <a:cs typeface="Segoe UI" panose="020B0502040204020203" pitchFamily="34" charset="0"/>
              </a:rPr>
              <a:t> &lt;- </a:t>
            </a:r>
            <a:r>
              <a:rPr lang="en-US" sz="3000" dirty="0" err="1">
                <a:solidFill>
                  <a:schemeClr val="tx1">
                    <a:lumMod val="95000"/>
                    <a:lumOff val="5000"/>
                  </a:schemeClr>
                </a:solidFill>
                <a:latin typeface="Segoe UI" panose="020B0502040204020203" pitchFamily="34" charset="0"/>
                <a:cs typeface="Segoe UI" panose="020B0502040204020203" pitchFamily="34" charset="0"/>
              </a:rPr>
              <a:t>tibble</a:t>
            </a:r>
            <a:r>
              <a:rPr lang="en-US" sz="3000" dirty="0">
                <a:solidFill>
                  <a:schemeClr val="tx1">
                    <a:lumMod val="95000"/>
                    <a:lumOff val="5000"/>
                  </a:schemeClr>
                </a:solidFill>
                <a:latin typeface="Segoe UI" panose="020B0502040204020203" pitchFamily="34" charset="0"/>
                <a:cs typeface="Segoe UI" panose="020B0502040204020203" pitchFamily="34" charset="0"/>
              </a:rPr>
              <a:t>::</a:t>
            </a:r>
            <a:r>
              <a:rPr lang="en-US" sz="3000" dirty="0" err="1">
                <a:solidFill>
                  <a:schemeClr val="tx1">
                    <a:lumMod val="95000"/>
                    <a:lumOff val="5000"/>
                  </a:schemeClr>
                </a:solidFill>
                <a:latin typeface="Segoe UI" panose="020B0502040204020203" pitchFamily="34" charset="0"/>
                <a:cs typeface="Segoe UI" panose="020B0502040204020203" pitchFamily="34" charset="0"/>
              </a:rPr>
              <a:t>rownames_to_column</a:t>
            </a:r>
            <a:r>
              <a:rPr lang="en-US" sz="3000" dirty="0">
                <a:solidFill>
                  <a:schemeClr val="tx1">
                    <a:lumMod val="95000"/>
                    <a:lumOff val="5000"/>
                  </a:schemeClr>
                </a:solidFill>
                <a:latin typeface="Segoe UI" panose="020B0502040204020203" pitchFamily="34" charset="0"/>
                <a:cs typeface="Segoe UI" panose="020B0502040204020203" pitchFamily="34" charset="0"/>
              </a:rPr>
              <a:t>(</a:t>
            </a:r>
            <a:r>
              <a:rPr lang="en-US" sz="3000" dirty="0" err="1">
                <a:solidFill>
                  <a:schemeClr val="tx1">
                    <a:lumMod val="95000"/>
                    <a:lumOff val="5000"/>
                  </a:schemeClr>
                </a:solidFill>
                <a:latin typeface="Segoe UI" panose="020B0502040204020203" pitchFamily="34" charset="0"/>
                <a:cs typeface="Segoe UI" panose="020B0502040204020203" pitchFamily="34" charset="0"/>
              </a:rPr>
              <a:t>mtcars</a:t>
            </a:r>
            <a:r>
              <a:rPr lang="en-US" sz="3000" dirty="0">
                <a:solidFill>
                  <a:schemeClr val="tx1">
                    <a:lumMod val="95000"/>
                    <a:lumOff val="5000"/>
                  </a:schemeClr>
                </a:solidFill>
                <a:latin typeface="Segoe UI" panose="020B0502040204020203" pitchFamily="34" charset="0"/>
                <a:cs typeface="Segoe UI" panose="020B0502040204020203" pitchFamily="34" charset="0"/>
              </a:rPr>
              <a:t>, "cars")</a:t>
            </a:r>
          </a:p>
          <a:p>
            <a:pPr algn="l"/>
            <a:r>
              <a:rPr lang="pt-BR" sz="3000" dirty="0" err="1">
                <a:solidFill>
                  <a:schemeClr val="tx1">
                    <a:lumMod val="95000"/>
                    <a:lumOff val="5000"/>
                  </a:schemeClr>
                </a:solidFill>
                <a:latin typeface="Segoe UI" panose="020B0502040204020203" pitchFamily="34" charset="0"/>
                <a:cs typeface="Segoe UI" panose="020B0502040204020203" pitchFamily="34" charset="0"/>
              </a:rPr>
              <a:t>merc</a:t>
            </a:r>
            <a:r>
              <a:rPr lang="pt-BR" sz="3000" dirty="0">
                <a:solidFill>
                  <a:schemeClr val="tx1">
                    <a:lumMod val="95000"/>
                    <a:lumOff val="5000"/>
                  </a:schemeClr>
                </a:solidFill>
                <a:latin typeface="Segoe UI" panose="020B0502040204020203" pitchFamily="34" charset="0"/>
                <a:cs typeface="Segoe UI" panose="020B0502040204020203" pitchFamily="34" charset="0"/>
              </a:rPr>
              <a:t> &lt;- </a:t>
            </a:r>
            <a:r>
              <a:rPr lang="en-US" sz="3000" dirty="0" err="1">
                <a:solidFill>
                  <a:schemeClr val="tx1">
                    <a:lumMod val="95000"/>
                    <a:lumOff val="5000"/>
                  </a:schemeClr>
                </a:solidFill>
                <a:latin typeface="Segoe UI" panose="020B0502040204020203" pitchFamily="34" charset="0"/>
                <a:cs typeface="Segoe UI" panose="020B0502040204020203" pitchFamily="34" charset="0"/>
              </a:rPr>
              <a:t>mtcars</a:t>
            </a:r>
            <a:r>
              <a:rPr lang="en-US" sz="3000" dirty="0">
                <a:solidFill>
                  <a:schemeClr val="tx1">
                    <a:lumMod val="95000"/>
                    <a:lumOff val="5000"/>
                  </a:schemeClr>
                </a:solidFill>
                <a:latin typeface="Segoe UI" panose="020B0502040204020203" pitchFamily="34" charset="0"/>
                <a:cs typeface="Segoe UI" panose="020B0502040204020203" pitchFamily="34" charset="0"/>
              </a:rPr>
              <a:t> </a:t>
            </a:r>
            <a:r>
              <a:rPr lang="pt-BR" sz="3000" dirty="0">
                <a:solidFill>
                  <a:schemeClr val="tx1">
                    <a:lumMod val="95000"/>
                    <a:lumOff val="5000"/>
                  </a:schemeClr>
                </a:solidFill>
                <a:latin typeface="Segoe UI" panose="020B0502040204020203" pitchFamily="34" charset="0"/>
                <a:cs typeface="Segoe UI" panose="020B0502040204020203" pitchFamily="34" charset="0"/>
              </a:rPr>
              <a:t>%&gt;%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filter</a:t>
            </a:r>
            <a:r>
              <a:rPr lang="pt-BR" sz="3000" dirty="0">
                <a:solidFill>
                  <a:schemeClr val="tx1">
                    <a:lumMod val="95000"/>
                    <a:lumOff val="5000"/>
                  </a:schemeClr>
                </a:solidFill>
                <a:latin typeface="Segoe UI" panose="020B0502040204020203" pitchFamily="34" charset="0"/>
                <a:cs typeface="Segoe UI" panose="020B0502040204020203" pitchFamily="34" charset="0"/>
              </a:rPr>
              <a:t>(</a:t>
            </a:r>
            <a:r>
              <a:rPr lang="pt-BR" sz="3000" dirty="0" err="1">
                <a:solidFill>
                  <a:schemeClr val="tx1">
                    <a:lumMod val="95000"/>
                    <a:lumOff val="5000"/>
                  </a:schemeClr>
                </a:solidFill>
                <a:latin typeface="Segoe UI" panose="020B0502040204020203" pitchFamily="34" charset="0"/>
                <a:cs typeface="Segoe UI" panose="020B0502040204020203" pitchFamily="34" charset="0"/>
              </a:rPr>
              <a:t>str_detect</a:t>
            </a:r>
            <a:r>
              <a:rPr lang="pt-BR" sz="3000" dirty="0">
                <a:solidFill>
                  <a:schemeClr val="tx1">
                    <a:lumMod val="95000"/>
                    <a:lumOff val="5000"/>
                  </a:schemeClr>
                </a:solidFill>
                <a:latin typeface="Segoe UI" panose="020B0502040204020203" pitchFamily="34" charset="0"/>
                <a:cs typeface="Segoe UI" panose="020B0502040204020203" pitchFamily="34" charset="0"/>
              </a:rPr>
              <a:t>(</a:t>
            </a:r>
            <a:r>
              <a:rPr lang="pt-BR" sz="3000" dirty="0" err="1">
                <a:solidFill>
                  <a:schemeClr val="tx1">
                    <a:lumMod val="95000"/>
                    <a:lumOff val="5000"/>
                  </a:schemeClr>
                </a:solidFill>
                <a:latin typeface="Segoe UI" panose="020B0502040204020203" pitchFamily="34" charset="0"/>
                <a:cs typeface="Segoe UI" panose="020B0502040204020203" pitchFamily="34" charset="0"/>
              </a:rPr>
              <a:t>cars</a:t>
            </a:r>
            <a:r>
              <a:rPr lang="pt-BR" sz="3000" dirty="0">
                <a:solidFill>
                  <a:schemeClr val="tx1">
                    <a:lumMod val="95000"/>
                    <a:lumOff val="5000"/>
                  </a:schemeClr>
                </a:solidFill>
                <a:latin typeface="Segoe UI" panose="020B0502040204020203" pitchFamily="34" charset="0"/>
                <a:cs typeface="Segoe UI" panose="020B0502040204020203" pitchFamily="34" charset="0"/>
              </a:rPr>
              <a:t>, "</a:t>
            </a:r>
            <a:r>
              <a:rPr lang="pt-BR" sz="3000" dirty="0" err="1">
                <a:solidFill>
                  <a:schemeClr val="tx1">
                    <a:lumMod val="95000"/>
                    <a:lumOff val="5000"/>
                  </a:schemeClr>
                </a:solidFill>
                <a:latin typeface="Segoe UI" panose="020B0502040204020203" pitchFamily="34" charset="0"/>
                <a:cs typeface="Segoe UI" panose="020B0502040204020203" pitchFamily="34" charset="0"/>
              </a:rPr>
              <a:t>Merc</a:t>
            </a:r>
            <a:r>
              <a:rPr lang="pt-BR" sz="3000" dirty="0">
                <a:solidFill>
                  <a:schemeClr val="tx1">
                    <a:lumMod val="95000"/>
                    <a:lumOff val="5000"/>
                  </a:schemeClr>
                </a:solidFill>
                <a:latin typeface="Segoe UI" panose="020B0502040204020203" pitchFamily="34" charset="0"/>
                <a:cs typeface="Segoe UI" panose="020B0502040204020203" pitchFamily="34" charset="0"/>
              </a:rPr>
              <a:t>"))</a:t>
            </a:r>
          </a:p>
        </p:txBody>
      </p:sp>
      <p:sp>
        <p:nvSpPr>
          <p:cNvPr id="5" name="Retângulo 4">
            <a:extLst>
              <a:ext uri="{FF2B5EF4-FFF2-40B4-BE49-F238E27FC236}">
                <a16:creationId xmlns:a16="http://schemas.microsoft.com/office/drawing/2014/main" id="{81C4513D-6D25-4022-8002-A06481C34DA9}"/>
              </a:ext>
            </a:extLst>
          </p:cNvPr>
          <p:cNvSpPr/>
          <p:nvPr/>
        </p:nvSpPr>
        <p:spPr>
          <a:xfrm>
            <a:off x="13386122" y="8300534"/>
            <a:ext cx="4343079" cy="1597307"/>
          </a:xfrm>
          <a:prstGeom prst="rect">
            <a:avLst/>
          </a:prstGeom>
          <a:solidFill>
            <a:srgbClr val="FFD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i="1" dirty="0">
                <a:solidFill>
                  <a:schemeClr val="tx1">
                    <a:lumMod val="95000"/>
                    <a:lumOff val="5000"/>
                  </a:schemeClr>
                </a:solidFill>
              </a:rPr>
              <a:t>Use as aspas quando os valores envolverem textos ou </a:t>
            </a:r>
            <a:r>
              <a:rPr lang="pt-BR" sz="2700" i="1" dirty="0" err="1">
                <a:solidFill>
                  <a:schemeClr val="tx1">
                    <a:lumMod val="95000"/>
                    <a:lumOff val="5000"/>
                  </a:schemeClr>
                </a:solidFill>
              </a:rPr>
              <a:t>character</a:t>
            </a:r>
            <a:r>
              <a:rPr lang="pt-BR" sz="2700" i="1" dirty="0">
                <a:solidFill>
                  <a:schemeClr val="tx1">
                    <a:lumMod val="95000"/>
                    <a:lumOff val="5000"/>
                  </a:schemeClr>
                </a:solidFill>
              </a:rPr>
              <a:t> ou </a:t>
            </a:r>
            <a:r>
              <a:rPr lang="pt-BR" sz="2700" i="1" dirty="0" err="1">
                <a:solidFill>
                  <a:schemeClr val="tx1">
                    <a:lumMod val="95000"/>
                    <a:lumOff val="5000"/>
                  </a:schemeClr>
                </a:solidFill>
              </a:rPr>
              <a:t>factor</a:t>
            </a:r>
            <a:endParaRPr lang="pt-BR" sz="2700" i="1" dirty="0">
              <a:solidFill>
                <a:schemeClr val="tx1">
                  <a:lumMod val="95000"/>
                  <a:lumOff val="5000"/>
                </a:schemeClr>
              </a:solidFill>
            </a:endParaRPr>
          </a:p>
        </p:txBody>
      </p:sp>
      <p:cxnSp>
        <p:nvCxnSpPr>
          <p:cNvPr id="9" name="Conector de Seta Reta 8">
            <a:extLst>
              <a:ext uri="{FF2B5EF4-FFF2-40B4-BE49-F238E27FC236}">
                <a16:creationId xmlns:a16="http://schemas.microsoft.com/office/drawing/2014/main" id="{89199FA3-EDEA-4743-BE9A-496B6A0E58C8}"/>
              </a:ext>
            </a:extLst>
          </p:cNvPr>
          <p:cNvCxnSpPr>
            <a:cxnSpLocks/>
          </p:cNvCxnSpPr>
          <p:nvPr/>
        </p:nvCxnSpPr>
        <p:spPr>
          <a:xfrm>
            <a:off x="11372128" y="9132426"/>
            <a:ext cx="171884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29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13752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select</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selecionar </a:t>
            </a:r>
            <a:r>
              <a:rPr lang="pt-BR" sz="4200" b="1" dirty="0">
                <a:solidFill>
                  <a:srgbClr val="04A07B"/>
                </a:solidFill>
                <a:latin typeface="Segoe UI" panose="020B0502040204020203" pitchFamily="34" charset="0"/>
                <a:cs typeface="Segoe UI" panose="020B0502040204020203" pitchFamily="34" charset="0"/>
              </a:rPr>
              <a:t>VARIÁVEIS</a:t>
            </a:r>
            <a:endParaRPr lang="pt-BR" sz="3600" b="1" dirty="0">
              <a:solidFill>
                <a:srgbClr val="04A07B"/>
              </a:solidFill>
              <a:latin typeface="Segoe UI" panose="020B0502040204020203" pitchFamily="34" charset="0"/>
              <a:cs typeface="Segoe UI" panose="020B0502040204020203" pitchFamily="34" charset="0"/>
            </a:endParaRPr>
          </a:p>
          <a:p>
            <a:pPr>
              <a:buClr>
                <a:srgbClr val="04A07B"/>
              </a:buClr>
              <a:buFont typeface="Arial" panose="020B0604020202020204" pitchFamily="34" charset="0"/>
              <a:buChar char="•"/>
            </a:pPr>
            <a:r>
              <a:rPr lang="pt-BR" sz="3600" b="1" dirty="0">
                <a:solidFill>
                  <a:srgbClr val="04A07B"/>
                </a:solidFill>
                <a:latin typeface="Segoe UI" panose="020B0502040204020203" pitchFamily="34" charset="0"/>
                <a:cs typeface="Segoe UI" panose="020B0502040204020203" pitchFamily="34" charset="0"/>
              </a:rPr>
              <a:t> </a:t>
            </a:r>
            <a:r>
              <a:rPr lang="pt-BR" sz="3600" dirty="0">
                <a:latin typeface="Segoe UI" panose="020B0502040204020203" pitchFamily="34" charset="0"/>
                <a:cs typeface="Segoe UI" panose="020B0502040204020203" pitchFamily="34" charset="0"/>
              </a:rPr>
              <a:t>Por exemplo, selecionar quais variáveis você quer trabalhar em um banco de dados, como ID, escore de personalidade, etc.</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11" y="5143499"/>
            <a:ext cx="16273691" cy="450632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COMO? </a:t>
            </a:r>
          </a:p>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#Vamos usar o mesmo banco de dados, </a:t>
            </a:r>
            <a:r>
              <a:rPr lang="pt-BR" sz="3600" dirty="0" err="1">
                <a:solidFill>
                  <a:srgbClr val="04A07B"/>
                </a:solidFill>
                <a:latin typeface="Segoe UI" panose="020B0502040204020203" pitchFamily="34" charset="0"/>
                <a:cs typeface="Segoe UI" panose="020B0502040204020203" pitchFamily="34" charset="0"/>
              </a:rPr>
              <a:t>dados_dplyr</a:t>
            </a:r>
            <a:endParaRPr lang="pt-BR" sz="3600" dirty="0">
              <a:solidFill>
                <a:srgbClr val="04A07B"/>
              </a:solidFill>
              <a:latin typeface="Segoe UI" panose="020B0502040204020203" pitchFamily="34" charset="0"/>
              <a:cs typeface="Segoe UI" panose="020B0502040204020203" pitchFamily="34" charset="0"/>
            </a:endParaRPr>
          </a:p>
          <a:p>
            <a:pPr marL="0" indent="0">
              <a:buClr>
                <a:srgbClr val="04A07B"/>
              </a:buClr>
              <a:buNone/>
            </a:pPr>
            <a:r>
              <a:rPr lang="pt-BR" sz="3600" dirty="0">
                <a:solidFill>
                  <a:srgbClr val="04A07B"/>
                </a:solidFill>
                <a:latin typeface="Segoe UI" panose="020B0502040204020203" pitchFamily="34" charset="0"/>
                <a:cs typeface="Segoe UI" panose="020B0502040204020203" pitchFamily="34" charset="0"/>
              </a:rPr>
              <a:t>## Selecione as variáveis de milhagem, cilindros e transmissão e atribua para um novo </a:t>
            </a:r>
            <a:r>
              <a:rPr lang="pt-BR" sz="3600" dirty="0" err="1">
                <a:solidFill>
                  <a:srgbClr val="04A07B"/>
                </a:solidFill>
                <a:latin typeface="Segoe UI" panose="020B0502040204020203" pitchFamily="34" charset="0"/>
                <a:cs typeface="Segoe UI" panose="020B0502040204020203" pitchFamily="34" charset="0"/>
              </a:rPr>
              <a:t>data.frame</a:t>
            </a:r>
            <a:endParaRPr lang="pt-BR" sz="3600" dirty="0">
              <a:solidFill>
                <a:srgbClr val="04A07B"/>
              </a:solidFill>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dados_dplyr_select</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dados_dplyr</a:t>
            </a:r>
            <a:r>
              <a:rPr lang="pt-BR" sz="3600" dirty="0">
                <a:latin typeface="Segoe UI" panose="020B0502040204020203" pitchFamily="34" charset="0"/>
                <a:cs typeface="Segoe UI" panose="020B0502040204020203" pitchFamily="34" charset="0"/>
              </a:rPr>
              <a:t> %&gt;%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select</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mpg</a:t>
            </a: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cyl</a:t>
            </a: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am</a:t>
            </a:r>
            <a:r>
              <a:rPr lang="pt-BR" sz="3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0432032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DPLYR::SELECT</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351037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Agora é a sua vez!</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Selecione as variáveis milhagem, cilindros, potência (</a:t>
            </a:r>
            <a:r>
              <a:rPr lang="pt-BR" sz="4200" dirty="0" err="1">
                <a:latin typeface="Segoe UI" panose="020B0502040204020203" pitchFamily="34" charset="0"/>
                <a:cs typeface="Segoe UI" panose="020B0502040204020203" pitchFamily="34" charset="0"/>
              </a:rPr>
              <a:t>gross</a:t>
            </a:r>
            <a:r>
              <a:rPr lang="pt-BR" sz="4200" dirty="0">
                <a:latin typeface="Segoe UI" panose="020B0502040204020203" pitchFamily="34" charset="0"/>
                <a:cs typeface="Segoe UI" panose="020B0502040204020203" pitchFamily="34" charset="0"/>
              </a:rPr>
              <a:t> horse-power) e peso</a:t>
            </a:r>
          </a:p>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#dica: </a:t>
            </a:r>
            <a:r>
              <a:rPr lang="pt-BR" sz="4200" dirty="0">
                <a:latin typeface="Segoe UI" panose="020B0502040204020203" pitchFamily="34" charset="0"/>
                <a:cs typeface="Segoe UI" panose="020B0502040204020203" pitchFamily="34" charset="0"/>
              </a:rPr>
              <a:t>use ?</a:t>
            </a:r>
            <a:r>
              <a:rPr lang="pt-BR" sz="4200" dirty="0" err="1">
                <a:latin typeface="Segoe UI" panose="020B0502040204020203" pitchFamily="34" charset="0"/>
                <a:cs typeface="Segoe UI" panose="020B0502040204020203" pitchFamily="34" charset="0"/>
              </a:rPr>
              <a:t>mtcars</a:t>
            </a:r>
            <a:r>
              <a:rPr lang="pt-BR" sz="4200" dirty="0">
                <a:latin typeface="Segoe UI" panose="020B0502040204020203" pitchFamily="34" charset="0"/>
                <a:cs typeface="Segoe UI" panose="020B0502040204020203" pitchFamily="34" charset="0"/>
              </a:rPr>
              <a:t> para saber qual variável contém esses dados</a:t>
            </a:r>
            <a:endParaRPr lang="pt-BR" sz="3600" dirty="0">
              <a:latin typeface="Segoe UI" panose="020B0502040204020203" pitchFamily="34" charset="0"/>
              <a:cs typeface="Segoe UI" panose="020B0502040204020203" pitchFamily="34" charset="0"/>
            </a:endParaRPr>
          </a:p>
          <a:p>
            <a:pPr marL="0" indent="0">
              <a:buClr>
                <a:srgbClr val="04A07B"/>
              </a:buClr>
              <a:buNone/>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25437403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DPLYR::SELECT</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341970"/>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Agora é a sua vez!</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Selecione as variáveis milhagem, cilindros, potência (</a:t>
            </a:r>
            <a:r>
              <a:rPr lang="pt-BR" sz="4200" dirty="0" err="1">
                <a:latin typeface="Segoe UI" panose="020B0502040204020203" pitchFamily="34" charset="0"/>
                <a:cs typeface="Segoe UI" panose="020B0502040204020203" pitchFamily="34" charset="0"/>
              </a:rPr>
              <a:t>gross</a:t>
            </a:r>
            <a:r>
              <a:rPr lang="pt-BR" sz="4200" dirty="0">
                <a:latin typeface="Segoe UI" panose="020B0502040204020203" pitchFamily="34" charset="0"/>
                <a:cs typeface="Segoe UI" panose="020B0502040204020203" pitchFamily="34" charset="0"/>
              </a:rPr>
              <a:t> horse-power) e peso</a:t>
            </a:r>
          </a:p>
          <a:p>
            <a:pPr marL="0" indent="0">
              <a:buClr>
                <a:srgbClr val="04A07B"/>
              </a:buClr>
              <a:buNone/>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Retângulo 2"/>
          <p:cNvSpPr/>
          <p:nvPr/>
        </p:nvSpPr>
        <p:spPr>
          <a:xfrm>
            <a:off x="1455510" y="5971029"/>
            <a:ext cx="15918090" cy="2677656"/>
          </a:xfrm>
          <a:prstGeom prst="rect">
            <a:avLst/>
          </a:prstGeom>
        </p:spPr>
        <p:txBody>
          <a:bodyPr wrap="square">
            <a:spAutoFit/>
          </a:bodyPr>
          <a:lstStyle/>
          <a:p>
            <a:r>
              <a:rPr lang="pt-BR" sz="4200" b="1" dirty="0">
                <a:solidFill>
                  <a:srgbClr val="04A07B"/>
                </a:solidFill>
                <a:latin typeface="Segoe UI" panose="020B0502040204020203" pitchFamily="34" charset="0"/>
                <a:cs typeface="Segoe UI" panose="020B0502040204020203" pitchFamily="34" charset="0"/>
              </a:rPr>
              <a:t>## Selecione as variáveis novas e atribua para um novo objeto</a:t>
            </a:r>
            <a:endParaRPr lang="pt-BR" sz="4200" dirty="0"/>
          </a:p>
          <a:p>
            <a:endParaRPr lang="pt-BR" sz="4200" dirty="0">
              <a:latin typeface="Segoe UI" panose="020B0502040204020203" pitchFamily="34" charset="0"/>
              <a:cs typeface="Segoe UI" panose="020B0502040204020203" pitchFamily="34" charset="0"/>
            </a:endParaRPr>
          </a:p>
          <a:p>
            <a:r>
              <a:rPr lang="pt-BR" sz="4200" dirty="0" err="1">
                <a:latin typeface="Segoe UI" panose="020B0502040204020203" pitchFamily="34" charset="0"/>
                <a:cs typeface="Segoe UI" panose="020B0502040204020203" pitchFamily="34" charset="0"/>
              </a:rPr>
              <a:t>dados_dplyr_select_plus</a:t>
            </a:r>
            <a:r>
              <a:rPr lang="pt-BR" sz="4200" dirty="0">
                <a:latin typeface="Segoe UI" panose="020B0502040204020203" pitchFamily="34" charset="0"/>
                <a:cs typeface="Segoe UI" panose="020B0502040204020203" pitchFamily="34" charset="0"/>
              </a:rPr>
              <a:t> &lt;- </a:t>
            </a:r>
            <a:r>
              <a:rPr lang="pt-BR" sz="4200" dirty="0" err="1">
                <a:latin typeface="Segoe UI" panose="020B0502040204020203" pitchFamily="34" charset="0"/>
                <a:cs typeface="Segoe UI" panose="020B0502040204020203" pitchFamily="34" charset="0"/>
              </a:rPr>
              <a:t>dados_dplyr</a:t>
            </a:r>
            <a:r>
              <a:rPr lang="pt-BR" sz="4200" dirty="0">
                <a:latin typeface="Segoe UI" panose="020B0502040204020203" pitchFamily="34" charset="0"/>
                <a:cs typeface="Segoe UI" panose="020B0502040204020203" pitchFamily="34" charset="0"/>
              </a:rPr>
              <a:t> %&gt;% </a:t>
            </a:r>
          </a:p>
          <a:p>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select</a:t>
            </a:r>
            <a:r>
              <a:rPr lang="pt-BR" sz="4200" dirty="0">
                <a:latin typeface="Segoe UI" panose="020B0502040204020203" pitchFamily="34" charset="0"/>
                <a:cs typeface="Segoe UI" panose="020B0502040204020203" pitchFamily="34" charset="0"/>
              </a:rPr>
              <a:t>(</a:t>
            </a:r>
            <a:r>
              <a:rPr lang="pt-BR" sz="4200" dirty="0" err="1">
                <a:latin typeface="Segoe UI" panose="020B0502040204020203" pitchFamily="34" charset="0"/>
                <a:cs typeface="Segoe UI" panose="020B0502040204020203" pitchFamily="34" charset="0"/>
              </a:rPr>
              <a:t>mpg</a:t>
            </a:r>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cyl</a:t>
            </a:r>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hp</a:t>
            </a:r>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wt</a:t>
            </a:r>
            <a:r>
              <a:rPr lang="pt-BR" sz="42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51100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898256"/>
            <a:ext cx="9578460" cy="6484899"/>
          </a:xfrm>
          <a:prstGeom prst="rect">
            <a:avLst/>
          </a:prstGeom>
        </p:spPr>
      </p:pic>
      <p:sp>
        <p:nvSpPr>
          <p:cNvPr id="6" name="Retângulo 5"/>
          <p:cNvSpPr/>
          <p:nvPr/>
        </p:nvSpPr>
        <p:spPr>
          <a:xfrm>
            <a:off x="12798173" y="3951767"/>
            <a:ext cx="4376189" cy="2364416"/>
          </a:xfrm>
          <a:prstGeom prst="rect">
            <a:avLst/>
          </a:prstGeom>
          <a:noFill/>
          <a:ln w="28575">
            <a:solidFill>
              <a:srgbClr val="C6A2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ysClr val="windowText" lastClr="000000"/>
                </a:solidFill>
                <a:latin typeface="Inter" panose="020B0604020202020204" charset="0"/>
                <a:ea typeface="Inter" panose="020B0604020202020204" charset="0"/>
              </a:rPr>
              <a:t>Vamos tentar? </a:t>
            </a:r>
          </a:p>
          <a:p>
            <a:pPr algn="ctr"/>
            <a:r>
              <a:rPr lang="pt-BR" sz="4200" dirty="0">
                <a:solidFill>
                  <a:sysClr val="windowText" lastClr="000000"/>
                </a:solidFill>
                <a:latin typeface="Inter" panose="020B0604020202020204" charset="0"/>
                <a:ea typeface="Inter" panose="020B0604020202020204" charset="0"/>
              </a:rPr>
              <a:t>Script </a:t>
            </a:r>
            <a:r>
              <a:rPr lang="pt-BR" sz="4200" dirty="0" err="1">
                <a:solidFill>
                  <a:sysClr val="windowText" lastClr="000000"/>
                </a:solidFill>
                <a:latin typeface="Inter" panose="020B0604020202020204" charset="0"/>
                <a:ea typeface="Inter" panose="020B0604020202020204" charset="0"/>
              </a:rPr>
              <a:t>olympic_flag.R</a:t>
            </a:r>
            <a:endParaRPr lang="pt-BR" sz="4200" dirty="0">
              <a:solidFill>
                <a:sysClr val="windowText" lastClr="000000"/>
              </a:solidFill>
              <a:latin typeface="Inter" panose="020B0604020202020204" charset="0"/>
              <a:ea typeface="Inter" panose="020B0604020202020204" charset="0"/>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19899679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select</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selecionar </a:t>
            </a:r>
            <a:r>
              <a:rPr lang="pt-BR" sz="4200" b="1" dirty="0">
                <a:solidFill>
                  <a:srgbClr val="04A07B"/>
                </a:solidFill>
                <a:latin typeface="Segoe UI" panose="020B0502040204020203" pitchFamily="34" charset="0"/>
                <a:cs typeface="Segoe UI" panose="020B0502040204020203" pitchFamily="34" charset="0"/>
              </a:rPr>
              <a:t>VARIÁVEIS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a:extLst>
              <a:ext uri="{FF2B5EF4-FFF2-40B4-BE49-F238E27FC236}">
                <a16:creationId xmlns:a16="http://schemas.microsoft.com/office/drawing/2014/main" id="{0DF4E5C0-D709-434B-B24B-B5AEF5069AD4}"/>
              </a:ext>
            </a:extLst>
          </p:cNvPr>
          <p:cNvSpPr txBox="1"/>
          <p:nvPr/>
        </p:nvSpPr>
        <p:spPr>
          <a:xfrm>
            <a:off x="1455509" y="4037104"/>
            <a:ext cx="16273691" cy="5632311"/>
          </a:xfrm>
          <a:prstGeom prst="rect">
            <a:avLst/>
          </a:prstGeom>
          <a:noFill/>
        </p:spPr>
        <p:txBody>
          <a:bodyPr wrap="square">
            <a:spAutoFit/>
          </a:bodyPr>
          <a:lstStyle/>
          <a:p>
            <a:pPr algn="l"/>
            <a:r>
              <a:rPr lang="pt-BR" sz="3000" b="1" i="1" dirty="0">
                <a:latin typeface="Segoe UI" panose="020B0502040204020203" pitchFamily="34" charset="0"/>
                <a:cs typeface="Segoe UI" panose="020B0502040204020203" pitchFamily="34" charset="0"/>
              </a:rPr>
              <a:t># Seleciona as colunas indicadas: SES + itens de Amabilidade.</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a:latin typeface="Segoe UI" panose="020B0502040204020203" pitchFamily="34" charset="0"/>
                <a:cs typeface="Segoe UI" panose="020B0502040204020203" pitchFamily="34" charset="0"/>
              </a:rPr>
              <a:t>select</a:t>
            </a:r>
            <a:r>
              <a:rPr lang="pt-BR" sz="3000" dirty="0">
                <a:latin typeface="Segoe UI" panose="020B0502040204020203" pitchFamily="34" charset="0"/>
                <a:cs typeface="Segoe UI" panose="020B0502040204020203" pitchFamily="34" charset="0"/>
              </a:rPr>
              <a:t>(age, </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 A1, A2, A3, A4, A5)</a:t>
            </a:r>
          </a:p>
          <a:p>
            <a:pPr algn="l"/>
            <a:endParaRPr lang="pt-BR" sz="3000" dirty="0">
              <a:latin typeface="Segoe UI" panose="020B0502040204020203" pitchFamily="34" charset="0"/>
              <a:cs typeface="Segoe UI" panose="020B0502040204020203" pitchFamily="34" charset="0"/>
            </a:endParaRPr>
          </a:p>
          <a:p>
            <a:pPr algn="l"/>
            <a:r>
              <a:rPr lang="pt-BR" sz="3000" b="1" i="1" dirty="0">
                <a:latin typeface="Segoe UI" panose="020B0502040204020203" pitchFamily="34" charset="0"/>
                <a:cs typeface="Segoe UI" panose="020B0502040204020203" pitchFamily="34" charset="0"/>
              </a:rPr>
              <a:t># Seleciona as colunas que COMEÇAM com E (Extroversão).</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a:latin typeface="Segoe UI" panose="020B0502040204020203" pitchFamily="34" charset="0"/>
                <a:cs typeface="Segoe UI" panose="020B0502040204020203" pitchFamily="34" charset="0"/>
              </a:rPr>
              <a:t>select</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starts_with</a:t>
            </a:r>
            <a:r>
              <a:rPr lang="pt-BR" sz="3000" dirty="0">
                <a:latin typeface="Segoe UI" panose="020B0502040204020203" pitchFamily="34" charset="0"/>
                <a:cs typeface="Segoe UI" panose="020B0502040204020203" pitchFamily="34" charset="0"/>
              </a:rPr>
              <a:t>(“E"))</a:t>
            </a:r>
          </a:p>
          <a:p>
            <a:pPr algn="l"/>
            <a:endParaRPr lang="pt-BR" sz="3000" dirty="0">
              <a:latin typeface="Segoe UI" panose="020B0502040204020203" pitchFamily="34" charset="0"/>
              <a:cs typeface="Segoe UI" panose="020B0502040204020203" pitchFamily="34" charset="0"/>
            </a:endParaRPr>
          </a:p>
          <a:p>
            <a:pPr algn="l"/>
            <a:r>
              <a:rPr lang="pt-BR" sz="3000" b="1" i="1" dirty="0">
                <a:latin typeface="Segoe UI" panose="020B0502040204020203" pitchFamily="34" charset="0"/>
                <a:cs typeface="Segoe UI" panose="020B0502040204020203" pitchFamily="34" charset="0"/>
              </a:rPr>
              <a:t># Seleciona as colunas que TERMINAM com “5".</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a:latin typeface="Segoe UI" panose="020B0502040204020203" pitchFamily="34" charset="0"/>
                <a:cs typeface="Segoe UI" panose="020B0502040204020203" pitchFamily="34" charset="0"/>
              </a:rPr>
              <a:t>select</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ends_with</a:t>
            </a:r>
            <a:r>
              <a:rPr lang="pt-BR" sz="3000" dirty="0">
                <a:latin typeface="Segoe UI" panose="020B0502040204020203" pitchFamily="34" charset="0"/>
                <a:cs typeface="Segoe UI" panose="020B0502040204020203" pitchFamily="34" charset="0"/>
              </a:rPr>
              <a:t>(“5"))</a:t>
            </a:r>
          </a:p>
          <a:p>
            <a:pPr algn="l"/>
            <a:endParaRPr lang="pt-BR" sz="3000" dirty="0">
              <a:latin typeface="Segoe UI" panose="020B0502040204020203" pitchFamily="34" charset="0"/>
              <a:cs typeface="Segoe UI" panose="020B0502040204020203" pitchFamily="34" charset="0"/>
            </a:endParaRPr>
          </a:p>
          <a:p>
            <a:pPr algn="l"/>
            <a:r>
              <a:rPr lang="pt-BR" sz="3000" b="1" i="1" dirty="0">
                <a:latin typeface="Segoe UI" panose="020B0502040204020203" pitchFamily="34" charset="0"/>
                <a:cs typeface="Segoe UI" panose="020B0502040204020203" pitchFamily="34" charset="0"/>
              </a:rPr>
              <a:t># Seleciona as colunas que contém com “C“ (em qualquer posição da palavra).</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a:latin typeface="Segoe UI" panose="020B0502040204020203" pitchFamily="34" charset="0"/>
                <a:cs typeface="Segoe UI" panose="020B0502040204020203" pitchFamily="34" charset="0"/>
              </a:rPr>
              <a:t>select</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contains</a:t>
            </a:r>
            <a:r>
              <a:rPr lang="pt-BR" sz="3000" dirty="0">
                <a:latin typeface="Segoe UI" panose="020B0502040204020203" pitchFamily="34" charset="0"/>
                <a:cs typeface="Segoe UI" panose="020B0502040204020203" pitchFamily="34" charset="0"/>
              </a:rPr>
              <a:t>(“C"))</a:t>
            </a:r>
          </a:p>
          <a:p>
            <a:pPr algn="l"/>
            <a:endParaRPr lang="pt-BR" sz="3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05464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select</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selecionar </a:t>
            </a:r>
            <a:r>
              <a:rPr lang="pt-BR" sz="4200" b="1" dirty="0">
                <a:solidFill>
                  <a:srgbClr val="04A07B"/>
                </a:solidFill>
                <a:latin typeface="Segoe UI" panose="020B0502040204020203" pitchFamily="34" charset="0"/>
                <a:cs typeface="Segoe UI" panose="020B0502040204020203" pitchFamily="34" charset="0"/>
              </a:rPr>
              <a:t>VARIÁVEIS</a:t>
            </a:r>
          </a:p>
          <a:p>
            <a:pPr>
              <a:buClr>
                <a:srgbClr val="04A07B"/>
              </a:buClr>
              <a:buFont typeface="Arial" panose="020B0604020202020204" pitchFamily="34" charset="0"/>
              <a:buChar char="•"/>
            </a:pPr>
            <a:r>
              <a:rPr lang="pt-BR" sz="3600" b="1" dirty="0">
                <a:solidFill>
                  <a:srgbClr val="333333"/>
                </a:solidFill>
                <a:latin typeface="Segoe UI" panose="020B0502040204020203" pitchFamily="34" charset="0"/>
                <a:cs typeface="Segoe UI" panose="020B0502040204020203" pitchFamily="34" charset="0"/>
              </a:rPr>
              <a:t> </a:t>
            </a:r>
            <a:r>
              <a:rPr lang="pt-BR" sz="4200" dirty="0">
                <a:solidFill>
                  <a:srgbClr val="333333"/>
                </a:solidFill>
                <a:latin typeface="Segoe UI" panose="020B0502040204020203" pitchFamily="34" charset="0"/>
                <a:cs typeface="Segoe UI" panose="020B0502040204020203" pitchFamily="34" charset="0"/>
              </a:rPr>
              <a:t>Retire uma ou mais variáveis com o símbolo </a:t>
            </a:r>
            <a:r>
              <a:rPr lang="pt-BR" sz="4200" b="1" dirty="0">
                <a:solidFill>
                  <a:srgbClr val="333333"/>
                </a:solidFill>
                <a:latin typeface="Segoe UI" panose="020B0502040204020203" pitchFamily="34" charset="0"/>
                <a:cs typeface="Segoe UI" panose="020B0502040204020203" pitchFamily="34" charset="0"/>
              </a:rPr>
              <a:t>–</a:t>
            </a:r>
          </a:p>
          <a:p>
            <a:pPr>
              <a:buClr>
                <a:srgbClr val="04A07B"/>
              </a:buClr>
              <a:buFont typeface="Arial" panose="020B0604020202020204" pitchFamily="34" charset="0"/>
              <a:buChar char="•"/>
            </a:pP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CaixaDeTexto 10">
            <a:extLst>
              <a:ext uri="{FF2B5EF4-FFF2-40B4-BE49-F238E27FC236}">
                <a16:creationId xmlns:a16="http://schemas.microsoft.com/office/drawing/2014/main" id="{8E4881D8-7D63-4F15-9B3E-AA61124CDA29}"/>
              </a:ext>
            </a:extLst>
          </p:cNvPr>
          <p:cNvSpPr txBox="1"/>
          <p:nvPr/>
        </p:nvSpPr>
        <p:spPr>
          <a:xfrm>
            <a:off x="1455510" y="5143499"/>
            <a:ext cx="15990279" cy="3323987"/>
          </a:xfrm>
          <a:prstGeom prst="rect">
            <a:avLst/>
          </a:prstGeom>
          <a:noFill/>
        </p:spPr>
        <p:txBody>
          <a:bodyPr wrap="square">
            <a:spAutoFit/>
          </a:bodyPr>
          <a:lstStyle/>
          <a:p>
            <a:pPr algn="l"/>
            <a:r>
              <a:rPr lang="pt-BR" sz="4200" b="1" dirty="0">
                <a:solidFill>
                  <a:srgbClr val="333333"/>
                </a:solidFill>
                <a:latin typeface="Segoe UI" panose="020B0502040204020203" pitchFamily="34" charset="0"/>
                <a:cs typeface="Segoe UI" panose="020B0502040204020203" pitchFamily="34" charset="0"/>
              </a:rPr>
              <a:t># Retire as variáveis idade e gênero </a:t>
            </a:r>
          </a:p>
          <a:p>
            <a:pPr algn="l"/>
            <a:r>
              <a:rPr lang="pt-BR" sz="4200" dirty="0" err="1">
                <a:solidFill>
                  <a:srgbClr val="333333"/>
                </a:solidFill>
                <a:latin typeface="Segoe UI" panose="020B0502040204020203" pitchFamily="34" charset="0"/>
                <a:cs typeface="Segoe UI" panose="020B0502040204020203" pitchFamily="34" charset="0"/>
              </a:rPr>
              <a:t>bfi</a:t>
            </a:r>
            <a:r>
              <a:rPr lang="pt-BR" sz="4200" dirty="0">
                <a:solidFill>
                  <a:srgbClr val="333333"/>
                </a:solidFill>
                <a:latin typeface="Segoe UI" panose="020B0502040204020203" pitchFamily="34" charset="0"/>
                <a:cs typeface="Segoe UI" panose="020B0502040204020203" pitchFamily="34" charset="0"/>
              </a:rPr>
              <a:t>%&gt;% </a:t>
            </a:r>
            <a:r>
              <a:rPr lang="pt-BR" sz="4200" dirty="0" err="1">
                <a:solidFill>
                  <a:srgbClr val="333333"/>
                </a:solidFill>
                <a:latin typeface="Segoe UI" panose="020B0502040204020203" pitchFamily="34" charset="0"/>
                <a:cs typeface="Segoe UI" panose="020B0502040204020203" pitchFamily="34" charset="0"/>
              </a:rPr>
              <a:t>select</a:t>
            </a:r>
            <a:r>
              <a:rPr lang="pt-BR" sz="4200" dirty="0">
                <a:solidFill>
                  <a:srgbClr val="333333"/>
                </a:solidFill>
                <a:latin typeface="Segoe UI" panose="020B0502040204020203" pitchFamily="34" charset="0"/>
                <a:cs typeface="Segoe UI" panose="020B0502040204020203" pitchFamily="34" charset="0"/>
              </a:rPr>
              <a:t>(-age,  -</a:t>
            </a:r>
            <a:r>
              <a:rPr lang="pt-BR" sz="4200" dirty="0" err="1">
                <a:solidFill>
                  <a:srgbClr val="333333"/>
                </a:solidFill>
                <a:latin typeface="Segoe UI" panose="020B0502040204020203" pitchFamily="34" charset="0"/>
                <a:cs typeface="Segoe UI" panose="020B0502040204020203" pitchFamily="34" charset="0"/>
              </a:rPr>
              <a:t>gender</a:t>
            </a:r>
            <a:r>
              <a:rPr lang="pt-BR" sz="4200" dirty="0">
                <a:solidFill>
                  <a:srgbClr val="333333"/>
                </a:solidFill>
                <a:latin typeface="Segoe UI" panose="020B0502040204020203" pitchFamily="34" charset="0"/>
                <a:cs typeface="Segoe UI" panose="020B0502040204020203" pitchFamily="34" charset="0"/>
              </a:rPr>
              <a:t>)</a:t>
            </a:r>
          </a:p>
          <a:p>
            <a:pPr algn="l"/>
            <a:endParaRPr lang="pt-BR" sz="4200" dirty="0">
              <a:solidFill>
                <a:srgbClr val="333333"/>
              </a:solidFill>
              <a:latin typeface="Segoe UI" panose="020B0502040204020203" pitchFamily="34" charset="0"/>
              <a:cs typeface="Segoe UI" panose="020B0502040204020203" pitchFamily="34" charset="0"/>
            </a:endParaRPr>
          </a:p>
          <a:p>
            <a:pPr algn="l"/>
            <a:r>
              <a:rPr lang="pt-BR" sz="4200" b="1" dirty="0">
                <a:solidFill>
                  <a:srgbClr val="333333"/>
                </a:solidFill>
                <a:latin typeface="Segoe UI" panose="020B0502040204020203" pitchFamily="34" charset="0"/>
                <a:cs typeface="Segoe UI" panose="020B0502040204020203" pitchFamily="34" charset="0"/>
              </a:rPr>
              <a:t># Retire as variáveis idade e os itens de Amabilidade</a:t>
            </a:r>
          </a:p>
          <a:p>
            <a:r>
              <a:rPr lang="pt-BR" sz="4200" dirty="0" err="1">
                <a:solidFill>
                  <a:srgbClr val="333333"/>
                </a:solidFill>
                <a:latin typeface="Segoe UI" panose="020B0502040204020203" pitchFamily="34" charset="0"/>
                <a:cs typeface="Segoe UI" panose="020B0502040204020203" pitchFamily="34" charset="0"/>
              </a:rPr>
              <a:t>bfi</a:t>
            </a:r>
            <a:r>
              <a:rPr lang="pt-BR" sz="4200" dirty="0">
                <a:solidFill>
                  <a:srgbClr val="333333"/>
                </a:solidFill>
                <a:latin typeface="Segoe UI" panose="020B0502040204020203" pitchFamily="34" charset="0"/>
                <a:cs typeface="Segoe UI" panose="020B0502040204020203" pitchFamily="34" charset="0"/>
              </a:rPr>
              <a:t> %&gt;% </a:t>
            </a:r>
            <a:r>
              <a:rPr lang="pt-BR" sz="4200" dirty="0" err="1">
                <a:solidFill>
                  <a:srgbClr val="333333"/>
                </a:solidFill>
                <a:latin typeface="Segoe UI" panose="020B0502040204020203" pitchFamily="34" charset="0"/>
                <a:cs typeface="Segoe UI" panose="020B0502040204020203" pitchFamily="34" charset="0"/>
              </a:rPr>
              <a:t>select</a:t>
            </a:r>
            <a:r>
              <a:rPr lang="pt-BR" sz="4200" dirty="0">
                <a:solidFill>
                  <a:srgbClr val="333333"/>
                </a:solidFill>
                <a:latin typeface="Segoe UI" panose="020B0502040204020203" pitchFamily="34" charset="0"/>
                <a:cs typeface="Segoe UI" panose="020B0502040204020203" pitchFamily="34" charset="0"/>
              </a:rPr>
              <a:t>(-</a:t>
            </a:r>
            <a:r>
              <a:rPr lang="pt-BR" sz="4200" dirty="0" err="1">
                <a:solidFill>
                  <a:srgbClr val="333333"/>
                </a:solidFill>
                <a:latin typeface="Segoe UI" panose="020B0502040204020203" pitchFamily="34" charset="0"/>
                <a:cs typeface="Segoe UI" panose="020B0502040204020203" pitchFamily="34" charset="0"/>
              </a:rPr>
              <a:t>starts_with</a:t>
            </a:r>
            <a:r>
              <a:rPr lang="pt-BR" sz="4200" dirty="0">
                <a:solidFill>
                  <a:srgbClr val="333333"/>
                </a:solidFill>
                <a:latin typeface="Segoe UI" panose="020B0502040204020203" pitchFamily="34" charset="0"/>
                <a:cs typeface="Segoe UI" panose="020B0502040204020203" pitchFamily="34" charset="0"/>
              </a:rPr>
              <a:t>(“A”), -age)</a:t>
            </a:r>
          </a:p>
        </p:txBody>
      </p:sp>
    </p:spTree>
    <p:extLst>
      <p:ext uri="{BB962C8B-B14F-4D97-AF65-F5344CB8AC3E}">
        <p14:creationId xmlns:p14="http://schemas.microsoft.com/office/powerpoint/2010/main" val="33757441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510472" y="6495681"/>
            <a:ext cx="13066296" cy="1477328"/>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Aquecimento </a:t>
            </a:r>
            <a:r>
              <a:rPr lang="pt-BR" sz="9000" dirty="0" err="1">
                <a:solidFill>
                  <a:schemeClr val="bg1"/>
                </a:solidFill>
                <a:latin typeface="Segoe UI Semibold" panose="020B0702040204020203" pitchFamily="34" charset="0"/>
                <a:cs typeface="Segoe UI Semibold" panose="020B0702040204020203" pitchFamily="34" charset="0"/>
              </a:rPr>
              <a:t>dplyr</a:t>
            </a:r>
            <a:endParaRPr lang="pt-BR" sz="9000" dirty="0">
              <a:solidFill>
                <a:schemeClr val="bg1"/>
              </a:solidFill>
              <a:latin typeface="Segoe UI Semibold" panose="020B0702040204020203" pitchFamily="34" charset="0"/>
              <a:cs typeface="Segoe UI Semibold" panose="020B0702040204020203" pitchFamily="34" charset="0"/>
            </a:endParaRPr>
          </a:p>
        </p:txBody>
      </p:sp>
      <p:sp>
        <p:nvSpPr>
          <p:cNvPr id="6" name="CaixaDeTexto 5">
            <a:extLst>
              <a:ext uri="{FF2B5EF4-FFF2-40B4-BE49-F238E27FC236}">
                <a16:creationId xmlns:a16="http://schemas.microsoft.com/office/drawing/2014/main" id="{7384640F-B45E-4866-AC22-58D340F29827}"/>
              </a:ext>
            </a:extLst>
          </p:cNvPr>
          <p:cNvSpPr txBox="1"/>
          <p:nvPr/>
        </p:nvSpPr>
        <p:spPr>
          <a:xfrm>
            <a:off x="4510472" y="8054714"/>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filter</a:t>
            </a:r>
            <a:r>
              <a:rPr lang="pt-BR" sz="9000" dirty="0">
                <a:solidFill>
                  <a:schemeClr val="bg1"/>
                </a:solidFill>
                <a:latin typeface="Segoe UI Semibold" panose="020B0702040204020203" pitchFamily="34" charset="0"/>
                <a:cs typeface="Segoe UI Semibold" panose="020B0702040204020203" pitchFamily="34" charset="0"/>
              </a:rPr>
              <a:t> &amp; </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082554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2" y="3086906"/>
            <a:ext cx="15530679" cy="1722374"/>
          </a:xfrm>
        </p:spPr>
        <p:txBody>
          <a:bodyPr>
            <a:normAutofit fontScale="92500"/>
          </a:bodyPr>
          <a:lstStyle/>
          <a:p>
            <a:pPr marL="0" indent="0">
              <a:lnSpc>
                <a:spcPct val="120000"/>
              </a:lnSpc>
              <a:buClr>
                <a:srgbClr val="04A07B"/>
              </a:buClr>
              <a:buNone/>
            </a:pPr>
            <a:r>
              <a:rPr lang="en-GB" sz="3600" dirty="0">
                <a:latin typeface="Segoe UI" panose="020B0502040204020203" pitchFamily="34" charset="0"/>
                <a:cs typeface="Segoe UI" panose="020B0502040204020203" pitchFamily="34" charset="0"/>
              </a:rPr>
              <a:t>O Big Five da </a:t>
            </a:r>
            <a:r>
              <a:rPr lang="en-GB" sz="3600" dirty="0" err="1">
                <a:latin typeface="Segoe UI" panose="020B0502040204020203" pitchFamily="34" charset="0"/>
                <a:cs typeface="Segoe UI" panose="020B0502040204020203" pitchFamily="34" charset="0"/>
              </a:rPr>
              <a:t>personalidade</a:t>
            </a:r>
            <a:r>
              <a:rPr lang="en-GB" sz="3600" dirty="0">
                <a:latin typeface="Segoe UI" panose="020B0502040204020203" pitchFamily="34" charset="0"/>
                <a:cs typeface="Segoe UI" panose="020B0502040204020203" pitchFamily="34" charset="0"/>
              </a:rPr>
              <a:t> é </a:t>
            </a:r>
            <a:r>
              <a:rPr lang="en-GB" sz="3600" dirty="0" err="1">
                <a:latin typeface="Segoe UI" panose="020B0502040204020203" pitchFamily="34" charset="0"/>
                <a:cs typeface="Segoe UI" panose="020B0502040204020203" pitchFamily="34" charset="0"/>
              </a:rPr>
              <a:t>bem</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presente</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na</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vida</a:t>
            </a:r>
            <a:r>
              <a:rPr lang="en-GB" sz="3600" dirty="0">
                <a:latin typeface="Segoe UI" panose="020B0502040204020203" pitchFamily="34" charset="0"/>
                <a:cs typeface="Segoe UI" panose="020B0502040204020203" pitchFamily="34" charset="0"/>
              </a:rPr>
              <a:t> de </a:t>
            </a:r>
            <a:r>
              <a:rPr lang="en-GB" sz="3600" dirty="0" err="1">
                <a:latin typeface="Segoe UI" panose="020B0502040204020203" pitchFamily="34" charset="0"/>
                <a:cs typeface="Segoe UI" panose="020B0502040204020203" pitchFamily="34" charset="0"/>
              </a:rPr>
              <a:t>todo</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pesquisador</a:t>
            </a:r>
            <a:r>
              <a:rPr lang="en-GB" sz="3600" dirty="0">
                <a:latin typeface="Segoe UI" panose="020B0502040204020203" pitchFamily="34" charset="0"/>
                <a:cs typeface="Segoe UI" panose="020B0502040204020203" pitchFamily="34" charset="0"/>
              </a:rPr>
              <a:t> que se </a:t>
            </a:r>
            <a:r>
              <a:rPr lang="en-GB" sz="3600" dirty="0" err="1">
                <a:latin typeface="Segoe UI" panose="020B0502040204020203" pitchFamily="34" charset="0"/>
                <a:cs typeface="Segoe UI" panose="020B0502040204020203" pitchFamily="34" charset="0"/>
              </a:rPr>
              <a:t>interessa</a:t>
            </a:r>
            <a:r>
              <a:rPr lang="en-GB" sz="3600" dirty="0">
                <a:latin typeface="Segoe UI" panose="020B0502040204020203" pitchFamily="34" charset="0"/>
                <a:cs typeface="Segoe UI" panose="020B0502040204020203" pitchFamily="34" charset="0"/>
              </a:rPr>
              <a:t> por </a:t>
            </a:r>
            <a:r>
              <a:rPr lang="en-GB" sz="3600" dirty="0" err="1">
                <a:latin typeface="Segoe UI" panose="020B0502040204020203" pitchFamily="34" charset="0"/>
                <a:cs typeface="Segoe UI" panose="020B0502040204020203" pitchFamily="34" charset="0"/>
              </a:rPr>
              <a:t>diferenças</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individuais</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Você</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já</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ouviu</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falar</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sobre</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esse</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modelo</a:t>
            </a:r>
            <a:r>
              <a:rPr lang="en-GB" sz="3600" dirty="0">
                <a:latin typeface="Segoe UI" panose="020B0502040204020203" pitchFamily="34" charset="0"/>
                <a:cs typeface="Segoe UI" panose="020B0502040204020203" pitchFamily="34" charset="0"/>
              </a:rPr>
              <a:t>?</a:t>
            </a: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4" name="Retângulo 13">
            <a:extLst>
              <a:ext uri="{FF2B5EF4-FFF2-40B4-BE49-F238E27FC236}">
                <a16:creationId xmlns:a16="http://schemas.microsoft.com/office/drawing/2014/main" id="{4735BD6D-5B4F-4C9E-BB6F-89E0C2D84A7F}"/>
              </a:ext>
            </a:extLst>
          </p:cNvPr>
          <p:cNvSpPr/>
          <p:nvPr/>
        </p:nvSpPr>
        <p:spPr>
          <a:xfrm>
            <a:off x="2738341" y="5477719"/>
            <a:ext cx="3429347" cy="1722374"/>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04A07B"/>
          </a:solidFill>
          <a:ln w="57150">
            <a:noFill/>
            <a:extLst>
              <a:ext uri="{C807C97D-BFC1-408E-A445-0C87EB9F89A2}">
                <ask:lineSketchStyleProps xmlns:ask="http://schemas.microsoft.com/office/drawing/2018/sketchyshape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solidFill>
                  <a:schemeClr val="bg1">
                    <a:lumMod val="95000"/>
                  </a:schemeClr>
                </a:solidFill>
                <a:latin typeface="Segoe UI" panose="020B0502040204020203" pitchFamily="34" charset="0"/>
                <a:cs typeface="Segoe UI" panose="020B0502040204020203" pitchFamily="34" charset="0"/>
              </a:rPr>
              <a:t>Abertura ao Novo (O)</a:t>
            </a:r>
          </a:p>
        </p:txBody>
      </p:sp>
      <p:sp>
        <p:nvSpPr>
          <p:cNvPr id="15" name="Retângulo 14">
            <a:extLst>
              <a:ext uri="{FF2B5EF4-FFF2-40B4-BE49-F238E27FC236}">
                <a16:creationId xmlns:a16="http://schemas.microsoft.com/office/drawing/2014/main" id="{0D7FD63E-4CEF-4201-BEB6-23D30ED1E1CB}"/>
              </a:ext>
            </a:extLst>
          </p:cNvPr>
          <p:cNvSpPr/>
          <p:nvPr/>
        </p:nvSpPr>
        <p:spPr>
          <a:xfrm>
            <a:off x="7340342" y="5477719"/>
            <a:ext cx="3429347" cy="1722374"/>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04A07B"/>
          </a:solidFill>
          <a:ln w="57150">
            <a:noFill/>
            <a:extLst>
              <a:ext uri="{C807C97D-BFC1-408E-A445-0C87EB9F89A2}">
                <ask:lineSketchStyleProps xmlns:ask="http://schemas.microsoft.com/office/drawing/2018/sketchyshape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err="1">
                <a:solidFill>
                  <a:schemeClr val="bg1">
                    <a:lumMod val="95000"/>
                  </a:schemeClr>
                </a:solidFill>
                <a:latin typeface="Segoe UI" panose="020B0502040204020203" pitchFamily="34" charset="0"/>
                <a:cs typeface="Segoe UI" panose="020B0502040204020203" pitchFamily="34" charset="0"/>
              </a:rPr>
              <a:t>Conscienciosidade</a:t>
            </a:r>
            <a:endParaRPr lang="pt-BR" sz="2700" b="1" dirty="0">
              <a:solidFill>
                <a:schemeClr val="bg1">
                  <a:lumMod val="95000"/>
                </a:schemeClr>
              </a:solidFill>
              <a:latin typeface="Segoe UI" panose="020B0502040204020203" pitchFamily="34" charset="0"/>
              <a:cs typeface="Segoe UI" panose="020B0502040204020203" pitchFamily="34" charset="0"/>
            </a:endParaRPr>
          </a:p>
          <a:p>
            <a:pPr algn="ctr"/>
            <a:r>
              <a:rPr lang="pt-BR" sz="2700" b="1" dirty="0">
                <a:solidFill>
                  <a:schemeClr val="bg1">
                    <a:lumMod val="95000"/>
                  </a:schemeClr>
                </a:solidFill>
                <a:latin typeface="Segoe UI" panose="020B0502040204020203" pitchFamily="34" charset="0"/>
                <a:cs typeface="Segoe UI" panose="020B0502040204020203" pitchFamily="34" charset="0"/>
              </a:rPr>
              <a:t>(C)</a:t>
            </a:r>
          </a:p>
        </p:txBody>
      </p:sp>
      <p:sp>
        <p:nvSpPr>
          <p:cNvPr id="16" name="Retângulo 15">
            <a:extLst>
              <a:ext uri="{FF2B5EF4-FFF2-40B4-BE49-F238E27FC236}">
                <a16:creationId xmlns:a16="http://schemas.microsoft.com/office/drawing/2014/main" id="{D4B432BD-994D-4A78-8ADE-F0114A06956E}"/>
              </a:ext>
            </a:extLst>
          </p:cNvPr>
          <p:cNvSpPr/>
          <p:nvPr/>
        </p:nvSpPr>
        <p:spPr>
          <a:xfrm>
            <a:off x="11942344" y="5477720"/>
            <a:ext cx="3429347" cy="1722374"/>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04A07B"/>
          </a:solidFill>
          <a:ln w="57150">
            <a:noFill/>
            <a:extLst>
              <a:ext uri="{C807C97D-BFC1-408E-A445-0C87EB9F89A2}">
                <ask:lineSketchStyleProps xmlns:ask="http://schemas.microsoft.com/office/drawing/2018/sketchyshape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solidFill>
                  <a:schemeClr val="bg1">
                    <a:lumMod val="95000"/>
                  </a:schemeClr>
                </a:solidFill>
                <a:latin typeface="Segoe UI" panose="020B0502040204020203" pitchFamily="34" charset="0"/>
                <a:cs typeface="Segoe UI" panose="020B0502040204020203" pitchFamily="34" charset="0"/>
              </a:rPr>
              <a:t>Extroversão</a:t>
            </a:r>
          </a:p>
          <a:p>
            <a:pPr algn="ctr"/>
            <a:r>
              <a:rPr lang="pt-BR" sz="2700" b="1" dirty="0">
                <a:solidFill>
                  <a:schemeClr val="bg1">
                    <a:lumMod val="95000"/>
                  </a:schemeClr>
                </a:solidFill>
                <a:latin typeface="Segoe UI" panose="020B0502040204020203" pitchFamily="34" charset="0"/>
                <a:cs typeface="Segoe UI" panose="020B0502040204020203" pitchFamily="34" charset="0"/>
              </a:rPr>
              <a:t>(E)</a:t>
            </a:r>
          </a:p>
        </p:txBody>
      </p:sp>
      <p:sp>
        <p:nvSpPr>
          <p:cNvPr id="17" name="Retângulo 16">
            <a:extLst>
              <a:ext uri="{FF2B5EF4-FFF2-40B4-BE49-F238E27FC236}">
                <a16:creationId xmlns:a16="http://schemas.microsoft.com/office/drawing/2014/main" id="{778F6A15-35EF-43C4-94A7-9272EA3615BE}"/>
              </a:ext>
            </a:extLst>
          </p:cNvPr>
          <p:cNvSpPr/>
          <p:nvPr/>
        </p:nvSpPr>
        <p:spPr>
          <a:xfrm>
            <a:off x="4453015" y="7868534"/>
            <a:ext cx="3429347" cy="1722374"/>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04A07B"/>
          </a:solidFill>
          <a:ln w="57150">
            <a:noFill/>
            <a:extLst>
              <a:ext uri="{C807C97D-BFC1-408E-A445-0C87EB9F89A2}">
                <ask:lineSketchStyleProps xmlns:ask="http://schemas.microsoft.com/office/drawing/2018/sketchyshape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solidFill>
                  <a:schemeClr val="bg1">
                    <a:lumMod val="95000"/>
                  </a:schemeClr>
                </a:solidFill>
                <a:latin typeface="Segoe UI" panose="020B0502040204020203" pitchFamily="34" charset="0"/>
                <a:cs typeface="Segoe UI" panose="020B0502040204020203" pitchFamily="34" charset="0"/>
              </a:rPr>
              <a:t>Amabilidade</a:t>
            </a:r>
          </a:p>
          <a:p>
            <a:pPr algn="ctr"/>
            <a:r>
              <a:rPr lang="pt-BR" sz="2700" b="1" dirty="0">
                <a:solidFill>
                  <a:schemeClr val="bg1">
                    <a:lumMod val="95000"/>
                  </a:schemeClr>
                </a:solidFill>
                <a:latin typeface="Segoe UI" panose="020B0502040204020203" pitchFamily="34" charset="0"/>
                <a:cs typeface="Segoe UI" panose="020B0502040204020203" pitchFamily="34" charset="0"/>
              </a:rPr>
              <a:t>(A)</a:t>
            </a:r>
          </a:p>
        </p:txBody>
      </p:sp>
      <p:sp>
        <p:nvSpPr>
          <p:cNvPr id="18" name="Retângulo 17">
            <a:extLst>
              <a:ext uri="{FF2B5EF4-FFF2-40B4-BE49-F238E27FC236}">
                <a16:creationId xmlns:a16="http://schemas.microsoft.com/office/drawing/2014/main" id="{E32D9DBF-7391-441F-B047-C8884A154B92}"/>
              </a:ext>
            </a:extLst>
          </p:cNvPr>
          <p:cNvSpPr/>
          <p:nvPr/>
        </p:nvSpPr>
        <p:spPr>
          <a:xfrm>
            <a:off x="9144001" y="7868534"/>
            <a:ext cx="3429347" cy="1722374"/>
          </a:xfrm>
          <a:custGeom>
            <a:avLst/>
            <a:gdLst>
              <a:gd name="connsiteX0" fmla="*/ 0 w 3429347"/>
              <a:gd name="connsiteY0" fmla="*/ 0 h 1722374"/>
              <a:gd name="connsiteX1" fmla="*/ 3429347 w 3429347"/>
              <a:gd name="connsiteY1" fmla="*/ 0 h 1722374"/>
              <a:gd name="connsiteX2" fmla="*/ 3429347 w 3429347"/>
              <a:gd name="connsiteY2" fmla="*/ 1722374 h 1722374"/>
              <a:gd name="connsiteX3" fmla="*/ 0 w 3429347"/>
              <a:gd name="connsiteY3" fmla="*/ 1722374 h 1722374"/>
              <a:gd name="connsiteX4" fmla="*/ 0 w 3429347"/>
              <a:gd name="connsiteY4" fmla="*/ 0 h 172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347" h="1722374" fill="none" extrusionOk="0">
                <a:moveTo>
                  <a:pt x="0" y="0"/>
                </a:moveTo>
                <a:cubicBezTo>
                  <a:pt x="922679" y="122062"/>
                  <a:pt x="2645869" y="116601"/>
                  <a:pt x="3429347" y="0"/>
                </a:cubicBezTo>
                <a:cubicBezTo>
                  <a:pt x="3397995" y="223481"/>
                  <a:pt x="3555934" y="1143809"/>
                  <a:pt x="3429347" y="1722374"/>
                </a:cubicBezTo>
                <a:cubicBezTo>
                  <a:pt x="1987159" y="1866316"/>
                  <a:pt x="530244" y="1832043"/>
                  <a:pt x="0" y="1722374"/>
                </a:cubicBezTo>
                <a:cubicBezTo>
                  <a:pt x="-116295" y="1221090"/>
                  <a:pt x="-23708" y="302234"/>
                  <a:pt x="0" y="0"/>
                </a:cubicBezTo>
                <a:close/>
              </a:path>
              <a:path w="3429347" h="1722374" stroke="0" extrusionOk="0">
                <a:moveTo>
                  <a:pt x="0" y="0"/>
                </a:moveTo>
                <a:cubicBezTo>
                  <a:pt x="1074743" y="128402"/>
                  <a:pt x="1950241" y="-121369"/>
                  <a:pt x="3429347" y="0"/>
                </a:cubicBezTo>
                <a:cubicBezTo>
                  <a:pt x="3436459" y="280049"/>
                  <a:pt x="3480842" y="1386463"/>
                  <a:pt x="3429347" y="1722374"/>
                </a:cubicBezTo>
                <a:cubicBezTo>
                  <a:pt x="2080959" y="1570824"/>
                  <a:pt x="667485" y="1829852"/>
                  <a:pt x="0" y="1722374"/>
                </a:cubicBezTo>
                <a:cubicBezTo>
                  <a:pt x="-145085" y="1108845"/>
                  <a:pt x="-52803" y="784384"/>
                  <a:pt x="0" y="0"/>
                </a:cubicBezTo>
                <a:close/>
              </a:path>
            </a:pathLst>
          </a:custGeom>
          <a:solidFill>
            <a:srgbClr val="04A07B"/>
          </a:solidFill>
          <a:ln w="57150">
            <a:noFill/>
            <a:extLst>
              <a:ext uri="{C807C97D-BFC1-408E-A445-0C87EB9F89A2}">
                <ask:lineSketchStyleProps xmlns:ask="http://schemas.microsoft.com/office/drawing/2018/sketchyshapes" sd="274497425">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solidFill>
                  <a:schemeClr val="bg1">
                    <a:lumMod val="95000"/>
                  </a:schemeClr>
                </a:solidFill>
                <a:latin typeface="Segoe UI" panose="020B0502040204020203" pitchFamily="34" charset="0"/>
                <a:cs typeface="Segoe UI" panose="020B0502040204020203" pitchFamily="34" charset="0"/>
              </a:rPr>
              <a:t>Neuroticismo</a:t>
            </a:r>
          </a:p>
          <a:p>
            <a:pPr algn="ctr"/>
            <a:r>
              <a:rPr lang="pt-BR" sz="2700" b="1" dirty="0">
                <a:solidFill>
                  <a:schemeClr val="bg1">
                    <a:lumMod val="95000"/>
                  </a:schemeClr>
                </a:solidFill>
                <a:latin typeface="Segoe UI" panose="020B0502040204020203" pitchFamily="34" charset="0"/>
                <a:cs typeface="Segoe UI" panose="020B0502040204020203" pitchFamily="34" charset="0"/>
              </a:rPr>
              <a:t>(N)</a:t>
            </a:r>
          </a:p>
        </p:txBody>
      </p:sp>
    </p:spTree>
    <p:extLst>
      <p:ext uri="{BB962C8B-B14F-4D97-AF65-F5344CB8AC3E}">
        <p14:creationId xmlns:p14="http://schemas.microsoft.com/office/powerpoint/2010/main" val="5810610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1" y="3086908"/>
            <a:ext cx="15930008" cy="2260601"/>
          </a:xfrm>
        </p:spPr>
        <p:txBody>
          <a:bodyPr>
            <a:normAutofit/>
          </a:bodyPr>
          <a:lstStyle/>
          <a:p>
            <a:pPr marL="0" indent="0">
              <a:lnSpc>
                <a:spcPct val="120000"/>
              </a:lnSpc>
              <a:buClr>
                <a:srgbClr val="04A07B"/>
              </a:buClr>
              <a:buNone/>
            </a:pPr>
            <a:r>
              <a:rPr lang="en-GB" sz="3000" dirty="0" err="1">
                <a:latin typeface="Segoe UI" panose="020B0502040204020203" pitchFamily="34" charset="0"/>
                <a:cs typeface="Segoe UI" panose="020B0502040204020203" pitchFamily="34" charset="0"/>
              </a:rPr>
              <a:t>Existem</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vários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instrumentos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baseados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nesse</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modelo</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Eles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variam</a:t>
            </a:r>
            <a:r>
              <a:rPr lang="en-GB" sz="3000" dirty="0">
                <a:latin typeface="Segoe UI" panose="020B0502040204020203" pitchFamily="34" charset="0"/>
                <a:cs typeface="Segoe UI" panose="020B0502040204020203" pitchFamily="34" charset="0"/>
              </a:rPr>
              <a:t> no </a:t>
            </a:r>
            <a:r>
              <a:rPr lang="en-GB" sz="3000" dirty="0" err="1">
                <a:latin typeface="Segoe UI" panose="020B0502040204020203" pitchFamily="34" charset="0"/>
                <a:cs typeface="Segoe UI" panose="020B0502040204020203" pitchFamily="34" charset="0"/>
              </a:rPr>
              <a:t>número</a:t>
            </a:r>
            <a:r>
              <a:rPr lang="en-GB" sz="3000" dirty="0">
                <a:latin typeface="Segoe UI" panose="020B0502040204020203" pitchFamily="34" charset="0"/>
                <a:cs typeface="Segoe UI" panose="020B0502040204020203" pitchFamily="34" charset="0"/>
              </a:rPr>
              <a:t> de </a:t>
            </a:r>
            <a:r>
              <a:rPr lang="en-GB" sz="3000" dirty="0" err="1">
                <a:latin typeface="Segoe UI" panose="020B0502040204020203" pitchFamily="34" charset="0"/>
                <a:cs typeface="Segoe UI" panose="020B0502040204020203" pitchFamily="34" charset="0"/>
              </a:rPr>
              <a:t>itens</a:t>
            </a:r>
            <a:r>
              <a:rPr lang="en-GB" sz="3000" dirty="0">
                <a:latin typeface="Segoe UI" panose="020B0502040204020203" pitchFamily="34" charset="0"/>
                <a:cs typeface="Segoe UI" panose="020B0502040204020203" pitchFamily="34" charset="0"/>
              </a:rPr>
              <a:t> e </a:t>
            </a:r>
            <a:r>
              <a:rPr lang="en-GB" sz="3000" dirty="0" err="1">
                <a:latin typeface="Segoe UI" panose="020B0502040204020203" pitchFamily="34" charset="0"/>
                <a:cs typeface="Segoe UI" panose="020B0502040204020203" pitchFamily="34" charset="0"/>
              </a:rPr>
              <a:t>facetas</a:t>
            </a:r>
            <a:r>
              <a:rPr lang="en-GB" sz="3000" dirty="0">
                <a:latin typeface="Segoe UI" panose="020B0502040204020203" pitchFamily="34" charset="0"/>
                <a:cs typeface="Segoe UI" panose="020B0502040204020203" pitchFamily="34" charset="0"/>
              </a:rPr>
              <a:t>, mas </a:t>
            </a:r>
            <a:r>
              <a:rPr lang="en-GB" sz="3000" dirty="0" err="1">
                <a:latin typeface="Segoe UI" panose="020B0502040204020203" pitchFamily="34" charset="0"/>
                <a:cs typeface="Segoe UI" panose="020B0502040204020203" pitchFamily="34" charset="0"/>
              </a:rPr>
              <a:t>todos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tem</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itens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agrupados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em</a:t>
            </a:r>
            <a:r>
              <a:rPr lang="en-GB" sz="3000" dirty="0">
                <a:latin typeface="Segoe UI" panose="020B0502040204020203" pitchFamily="34" charset="0"/>
                <a:cs typeface="Segoe UI" panose="020B0502040204020203" pitchFamily="34" charset="0"/>
              </a:rPr>
              <a:t> 5 </a:t>
            </a:r>
            <a:r>
              <a:rPr lang="en-GB" sz="3000" dirty="0" err="1">
                <a:latin typeface="Segoe UI" panose="020B0502040204020203" pitchFamily="34" charset="0"/>
                <a:cs typeface="Segoe UI" panose="020B0502040204020203" pitchFamily="34" charset="0"/>
              </a:rPr>
              <a:t>traços</a:t>
            </a:r>
            <a:r>
              <a:rPr lang="en-GB" sz="3000" dirty="0">
                <a:latin typeface="Segoe UI" panose="020B0502040204020203" pitchFamily="34" charset="0"/>
                <a:cs typeface="Segoe UI" panose="020B0502040204020203" pitchFamily="34" charset="0"/>
              </a:rPr>
              <a:t> de </a:t>
            </a:r>
            <a:r>
              <a:rPr lang="en-GB" sz="3000" dirty="0" err="1">
                <a:latin typeface="Segoe UI" panose="020B0502040204020203" pitchFamily="34" charset="0"/>
                <a:cs typeface="Segoe UI" panose="020B0502040204020203" pitchFamily="34" charset="0"/>
              </a:rPr>
              <a:t>personalidade</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dimensões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Vamos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saber</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mais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sobre</a:t>
            </a:r>
            <a:r>
              <a:rPr lang="en-GB" sz="3000" dirty="0">
                <a:latin typeface="Segoe UI" panose="020B0502040204020203" pitchFamily="34" charset="0"/>
                <a:cs typeface="Segoe UI" panose="020B0502040204020203" pitchFamily="34" charset="0"/>
              </a:rPr>
              <a:t> um banco de dados </a:t>
            </a:r>
            <a:r>
              <a:rPr lang="en-GB" sz="3000" dirty="0" err="1">
                <a:latin typeface="Segoe UI" panose="020B0502040204020203" pitchFamily="34" charset="0"/>
                <a:cs typeface="Segoe UI" panose="020B0502040204020203" pitchFamily="34" charset="0"/>
              </a:rPr>
              <a:t>disponíveis</a:t>
            </a:r>
            <a:r>
              <a:rPr lang="en-GB" sz="3000" dirty="0">
                <a:latin typeface="Segoe UI" panose="020B0502040204020203" pitchFamily="34" charset="0"/>
                <a:cs typeface="Segoe UI" panose="020B0502040204020203" pitchFamily="34" charset="0"/>
              </a:rPr>
              <a:t> no R e que </a:t>
            </a:r>
            <a:r>
              <a:rPr lang="en-GB" sz="3000" dirty="0" err="1">
                <a:latin typeface="Segoe UI" panose="020B0502040204020203" pitchFamily="34" charset="0"/>
                <a:cs typeface="Segoe UI" panose="020B0502040204020203" pitchFamily="34" charset="0"/>
              </a:rPr>
              <a:t>tem</a:t>
            </a:r>
            <a:r>
              <a:rPr lang="en-GB" sz="3000" dirty="0">
                <a:latin typeface="Segoe UI" panose="020B0502040204020203" pitchFamily="34" charset="0"/>
                <a:cs typeface="Segoe UI" panose="020B0502040204020203" pitchFamily="34" charset="0"/>
              </a:rPr>
              <a:t> um instrument </a:t>
            </a:r>
            <a:r>
              <a:rPr lang="en-GB" sz="3000" dirty="0" err="1">
                <a:latin typeface="Segoe UI" panose="020B0502040204020203" pitchFamily="34" charset="0"/>
                <a:cs typeface="Segoe UI" panose="020B0502040204020203" pitchFamily="34" charset="0"/>
              </a:rPr>
              <a:t>chamado</a:t>
            </a:r>
            <a:r>
              <a:rPr lang="en-GB" sz="3000" dirty="0">
                <a:latin typeface="Segoe UI" panose="020B0502040204020203" pitchFamily="34" charset="0"/>
                <a:cs typeface="Segoe UI" panose="020B0502040204020203" pitchFamily="34" charset="0"/>
              </a:rPr>
              <a:t> BFI (um dos </a:t>
            </a:r>
            <a:r>
              <a:rPr lang="en-GB" sz="3000" dirty="0" err="1">
                <a:latin typeface="Segoe UI" panose="020B0502040204020203" pitchFamily="34" charset="0"/>
                <a:cs typeface="Segoe UI" panose="020B0502040204020203" pitchFamily="34" charset="0"/>
              </a:rPr>
              <a:t>autores</a:t>
            </a:r>
            <a:r>
              <a:rPr lang="en-GB" sz="3000" dirty="0">
                <a:latin typeface="Segoe UI" panose="020B0502040204020203" pitchFamily="34" charset="0"/>
                <a:cs typeface="Segoe UI" panose="020B0502040204020203" pitchFamily="34" charset="0"/>
              </a:rPr>
              <a:t> é o Oliver!) </a:t>
            </a: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CaixaDeTexto 10">
            <a:extLst>
              <a:ext uri="{FF2B5EF4-FFF2-40B4-BE49-F238E27FC236}">
                <a16:creationId xmlns:a16="http://schemas.microsoft.com/office/drawing/2014/main" id="{C6D53303-E9C1-42D2-B96F-A064B75561F2}"/>
              </a:ext>
            </a:extLst>
          </p:cNvPr>
          <p:cNvSpPr txBox="1"/>
          <p:nvPr/>
        </p:nvSpPr>
        <p:spPr>
          <a:xfrm>
            <a:off x="1536191" y="5555851"/>
            <a:ext cx="15530682" cy="4524315"/>
          </a:xfrm>
          <a:prstGeom prst="rect">
            <a:avLst/>
          </a:prstGeom>
          <a:noFill/>
        </p:spPr>
        <p:txBody>
          <a:bodyPr wrap="square">
            <a:spAutoFit/>
          </a:bodyPr>
          <a:lstStyle/>
          <a:p>
            <a:r>
              <a:rPr lang="pt-BR" sz="3600" b="1" dirty="0"/>
              <a:t># Carregando pacotes</a:t>
            </a:r>
          </a:p>
          <a:p>
            <a:r>
              <a:rPr lang="pt-BR" sz="3600" dirty="0" err="1"/>
              <a:t>library</a:t>
            </a:r>
            <a:r>
              <a:rPr lang="pt-BR" sz="3600" dirty="0"/>
              <a:t>(</a:t>
            </a:r>
            <a:r>
              <a:rPr lang="pt-BR" sz="3600" dirty="0" err="1"/>
              <a:t>tidyverse</a:t>
            </a:r>
            <a:r>
              <a:rPr lang="pt-BR" sz="3600" dirty="0"/>
              <a:t>)</a:t>
            </a:r>
          </a:p>
          <a:p>
            <a:r>
              <a:rPr lang="pt-BR" sz="3600" dirty="0" err="1"/>
              <a:t>library</a:t>
            </a:r>
            <a:r>
              <a:rPr lang="pt-BR" sz="3600" dirty="0"/>
              <a:t>(</a:t>
            </a:r>
            <a:r>
              <a:rPr lang="pt-BR" sz="3600" dirty="0" err="1"/>
              <a:t>psychTools</a:t>
            </a:r>
            <a:r>
              <a:rPr lang="pt-BR" sz="3600" dirty="0"/>
              <a:t>)</a:t>
            </a:r>
          </a:p>
          <a:p>
            <a:endParaRPr lang="pt-BR" sz="3600" dirty="0"/>
          </a:p>
          <a:p>
            <a:r>
              <a:rPr lang="pt-BR" sz="3600" b="1" dirty="0"/>
              <a:t># Big Five </a:t>
            </a:r>
            <a:r>
              <a:rPr lang="pt-BR" sz="3600" b="1" dirty="0" err="1"/>
              <a:t>dataset</a:t>
            </a:r>
            <a:endParaRPr lang="pt-BR" sz="3600" b="1" dirty="0"/>
          </a:p>
          <a:p>
            <a:r>
              <a:rPr lang="pt-BR" sz="3600" dirty="0"/>
              <a:t>data(</a:t>
            </a:r>
            <a:r>
              <a:rPr lang="pt-BR" sz="3600" dirty="0" err="1"/>
              <a:t>bfi</a:t>
            </a:r>
            <a:r>
              <a:rPr lang="pt-BR" sz="3600" dirty="0"/>
              <a:t>)</a:t>
            </a:r>
          </a:p>
          <a:p>
            <a:r>
              <a:rPr lang="pt-BR" sz="3600" dirty="0"/>
              <a:t>data(</a:t>
            </a:r>
            <a:r>
              <a:rPr lang="pt-BR" sz="3600" dirty="0" err="1"/>
              <a:t>bfi.dictionary</a:t>
            </a:r>
            <a:r>
              <a:rPr lang="pt-BR" sz="3600" dirty="0"/>
              <a:t>)</a:t>
            </a:r>
          </a:p>
          <a:p>
            <a:endParaRPr lang="pt-BR" sz="3600" dirty="0"/>
          </a:p>
        </p:txBody>
      </p:sp>
    </p:spTree>
    <p:extLst>
      <p:ext uri="{BB962C8B-B14F-4D97-AF65-F5344CB8AC3E}">
        <p14:creationId xmlns:p14="http://schemas.microsoft.com/office/powerpoint/2010/main" val="29266968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67417" y="3086908"/>
            <a:ext cx="16607124" cy="6694140"/>
          </a:xfrm>
          <a:prstGeom prst="rect">
            <a:avLst/>
          </a:prstGeom>
          <a:noFill/>
        </p:spPr>
        <p:txBody>
          <a:bodyPr wrap="square">
            <a:spAutoFit/>
          </a:bodyPr>
          <a:lstStyle/>
          <a:p>
            <a:r>
              <a:rPr lang="pt-BR" sz="3300" b="1" dirty="0"/>
              <a:t># Quantos itens você encontrou nesse instrumento?</a:t>
            </a:r>
          </a:p>
          <a:p>
            <a:r>
              <a:rPr lang="pt-BR" sz="3300" dirty="0"/>
              <a:t>## Na coluna IPIP100 do </a:t>
            </a:r>
            <a:r>
              <a:rPr lang="pt-BR" sz="3300" dirty="0" err="1"/>
              <a:t>bfi.dictionary</a:t>
            </a:r>
            <a:r>
              <a:rPr lang="pt-BR" sz="3300" dirty="0"/>
              <a:t>, você irá ver que os itens do Big Five começam com "B5"</a:t>
            </a:r>
          </a:p>
          <a:p>
            <a:r>
              <a:rPr lang="pt-BR" sz="3300" dirty="0"/>
              <a:t>## Dica: busque no google "</a:t>
            </a:r>
            <a:r>
              <a:rPr lang="pt-BR" sz="3300" dirty="0" err="1"/>
              <a:t>filter</a:t>
            </a:r>
            <a:r>
              <a:rPr lang="pt-BR" sz="3300" dirty="0"/>
              <a:t> </a:t>
            </a:r>
            <a:r>
              <a:rPr lang="pt-BR" sz="3300" dirty="0" err="1"/>
              <a:t>with</a:t>
            </a:r>
            <a:r>
              <a:rPr lang="pt-BR" sz="3300" dirty="0"/>
              <a:t> </a:t>
            </a:r>
            <a:r>
              <a:rPr lang="pt-BR" sz="3300" dirty="0" err="1"/>
              <a:t>string</a:t>
            </a:r>
            <a:r>
              <a:rPr lang="pt-BR" sz="3300" dirty="0"/>
              <a:t> in r“</a:t>
            </a:r>
          </a:p>
          <a:p>
            <a:r>
              <a:rPr lang="pt-BR" sz="3300" dirty="0"/>
              <a:t>## O </a:t>
            </a:r>
            <a:r>
              <a:rPr lang="pt-BR" sz="3300" dirty="0" err="1"/>
              <a:t>filter</a:t>
            </a:r>
            <a:r>
              <a:rPr lang="pt-BR" sz="3300" dirty="0"/>
              <a:t> pode te ajudar!</a:t>
            </a:r>
          </a:p>
          <a:p>
            <a:endParaRPr lang="pt-BR" sz="3300" dirty="0"/>
          </a:p>
          <a:p>
            <a:r>
              <a:rPr lang="pt-BR" sz="3300" b="1" dirty="0"/>
              <a:t># Onde que os autores encontraram os itens desse instrumento?</a:t>
            </a:r>
          </a:p>
          <a:p>
            <a:endParaRPr lang="pt-BR" sz="3300" dirty="0"/>
          </a:p>
          <a:p>
            <a:endParaRPr lang="pt-BR" sz="3300" dirty="0"/>
          </a:p>
          <a:p>
            <a:r>
              <a:rPr lang="pt-BR" sz="3300" b="1" dirty="0"/>
              <a:t># Quantas pessoas responderam esse questionário?</a:t>
            </a:r>
          </a:p>
          <a:p>
            <a:endParaRPr lang="pt-BR" sz="3300" b="1" dirty="0"/>
          </a:p>
          <a:p>
            <a:endParaRPr lang="pt-BR" sz="3300" b="1" dirty="0"/>
          </a:p>
          <a:p>
            <a:r>
              <a:rPr lang="pt-BR" sz="3300" b="1" dirty="0"/>
              <a:t># Monte um banco de dados com variáveis BFI apenas</a:t>
            </a:r>
          </a:p>
          <a:p>
            <a:r>
              <a:rPr lang="pt-BR" sz="3300" dirty="0"/>
              <a:t>## O </a:t>
            </a:r>
            <a:r>
              <a:rPr lang="pt-BR" sz="3300" dirty="0" err="1"/>
              <a:t>select</a:t>
            </a:r>
            <a:r>
              <a:rPr lang="pt-BR" sz="3300" dirty="0"/>
              <a:t> pode te ajudar!</a:t>
            </a:r>
          </a:p>
        </p:txBody>
      </p:sp>
    </p:spTree>
    <p:extLst>
      <p:ext uri="{BB962C8B-B14F-4D97-AF65-F5344CB8AC3E}">
        <p14:creationId xmlns:p14="http://schemas.microsoft.com/office/powerpoint/2010/main" val="27310376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5632311"/>
          </a:xfrm>
          <a:prstGeom prst="rect">
            <a:avLst/>
          </a:prstGeom>
          <a:noFill/>
        </p:spPr>
        <p:txBody>
          <a:bodyPr wrap="square">
            <a:spAutoFit/>
          </a:bodyPr>
          <a:lstStyle/>
          <a:p>
            <a:r>
              <a:rPr lang="pt-BR" sz="3600" b="1" dirty="0"/>
              <a:t># Quantos itens você encontrou nesse instrumento?</a:t>
            </a:r>
          </a:p>
          <a:p>
            <a:r>
              <a:rPr lang="en-US" sz="3600" dirty="0"/>
              <a:t>itens_b5&lt;-</a:t>
            </a:r>
            <a:r>
              <a:rPr lang="en-US" sz="3600" dirty="0" err="1"/>
              <a:t>bfi.dictionary</a:t>
            </a:r>
            <a:r>
              <a:rPr lang="en-US" sz="3600" dirty="0"/>
              <a:t> %&gt;% </a:t>
            </a:r>
          </a:p>
          <a:p>
            <a:r>
              <a:rPr lang="en-US" sz="3600" dirty="0"/>
              <a:t>  filter(</a:t>
            </a:r>
            <a:r>
              <a:rPr lang="en-US" sz="3600" dirty="0" err="1"/>
              <a:t>str_detect</a:t>
            </a:r>
            <a:r>
              <a:rPr lang="en-US" sz="3600" dirty="0"/>
              <a:t>(IPIP100, 'B5’))</a:t>
            </a:r>
            <a:r>
              <a:rPr lang="pt-BR" sz="3600" dirty="0"/>
              <a:t> </a:t>
            </a:r>
            <a:r>
              <a:rPr lang="pt-BR" sz="3600" b="1" dirty="0">
                <a:solidFill>
                  <a:srgbClr val="04A07B"/>
                </a:solidFill>
              </a:rPr>
              <a:t>#25 itens</a:t>
            </a:r>
          </a:p>
          <a:p>
            <a:endParaRPr lang="pt-BR" sz="3600" dirty="0"/>
          </a:p>
          <a:p>
            <a:r>
              <a:rPr lang="pt-BR" sz="3600" b="1" dirty="0"/>
              <a:t># Onde que os autores encontraram os itens desse instrumento?</a:t>
            </a:r>
          </a:p>
          <a:p>
            <a:r>
              <a:rPr lang="en-US" sz="3600" dirty="0"/>
              <a:t>?</a:t>
            </a:r>
            <a:r>
              <a:rPr lang="en-US" sz="3600" dirty="0" err="1"/>
              <a:t>psychTools</a:t>
            </a:r>
            <a:r>
              <a:rPr lang="en-US" sz="3600" dirty="0"/>
              <a:t>::</a:t>
            </a:r>
            <a:r>
              <a:rPr lang="en-US" sz="3600" dirty="0" err="1"/>
              <a:t>bfi</a:t>
            </a:r>
            <a:r>
              <a:rPr lang="en-US" sz="3600" dirty="0"/>
              <a:t> </a:t>
            </a:r>
            <a:r>
              <a:rPr lang="en-US" sz="3600" b="1" dirty="0">
                <a:solidFill>
                  <a:srgbClr val="04A07B"/>
                </a:solidFill>
              </a:rPr>
              <a:t>#International Personality Item Pool</a:t>
            </a:r>
            <a:endParaRPr lang="pt-BR" sz="3600" b="1" dirty="0">
              <a:solidFill>
                <a:srgbClr val="04A07B"/>
              </a:solidFill>
            </a:endParaRPr>
          </a:p>
          <a:p>
            <a:endParaRPr lang="pt-BR" sz="3600" dirty="0"/>
          </a:p>
          <a:p>
            <a:r>
              <a:rPr lang="pt-BR" sz="3600" b="1" dirty="0"/>
              <a:t># Quantas pessoas responderam esse questionário?</a:t>
            </a:r>
          </a:p>
          <a:p>
            <a:r>
              <a:rPr lang="pt-BR" sz="3600" b="1" dirty="0">
                <a:solidFill>
                  <a:srgbClr val="04A07B"/>
                </a:solidFill>
              </a:rPr>
              <a:t># 2800 participantes</a:t>
            </a:r>
          </a:p>
          <a:p>
            <a:endParaRPr lang="pt-BR" sz="3600" b="1" dirty="0">
              <a:solidFill>
                <a:srgbClr val="04A07B"/>
              </a:solidFill>
            </a:endParaRPr>
          </a:p>
        </p:txBody>
      </p:sp>
    </p:spTree>
    <p:extLst>
      <p:ext uri="{BB962C8B-B14F-4D97-AF65-F5344CB8AC3E}">
        <p14:creationId xmlns:p14="http://schemas.microsoft.com/office/powerpoint/2010/main" val="31548589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8" name="CaixaDeTexto 7">
            <a:extLst>
              <a:ext uri="{FF2B5EF4-FFF2-40B4-BE49-F238E27FC236}">
                <a16:creationId xmlns:a16="http://schemas.microsoft.com/office/drawing/2014/main" id="{8556F6F1-2A5F-45CB-8192-57B7DEC99B89}"/>
              </a:ext>
            </a:extLst>
          </p:cNvPr>
          <p:cNvSpPr txBox="1"/>
          <p:nvPr/>
        </p:nvSpPr>
        <p:spPr>
          <a:xfrm>
            <a:off x="1032692" y="3876509"/>
            <a:ext cx="16867556" cy="1754326"/>
          </a:xfrm>
          <a:prstGeom prst="rect">
            <a:avLst/>
          </a:prstGeom>
          <a:noFill/>
        </p:spPr>
        <p:txBody>
          <a:bodyPr wrap="square">
            <a:spAutoFit/>
          </a:bodyPr>
          <a:lstStyle/>
          <a:p>
            <a:r>
              <a:rPr lang="pt-BR" sz="3600" dirty="0"/>
              <a:t>banco_big5 &lt;- </a:t>
            </a:r>
            <a:r>
              <a:rPr lang="pt-BR" sz="3600" dirty="0" err="1"/>
              <a:t>bfi</a:t>
            </a:r>
            <a:r>
              <a:rPr lang="pt-BR" sz="3600" dirty="0"/>
              <a:t> %&gt;% </a:t>
            </a:r>
          </a:p>
          <a:p>
            <a:r>
              <a:rPr lang="pt-BR" sz="3600" dirty="0"/>
              <a:t>  </a:t>
            </a:r>
            <a:r>
              <a:rPr lang="pt-BR" sz="3600" dirty="0" err="1"/>
              <a:t>select</a:t>
            </a:r>
            <a:r>
              <a:rPr lang="pt-BR" sz="3600" dirty="0"/>
              <a:t>(</a:t>
            </a:r>
            <a:r>
              <a:rPr lang="pt-BR" sz="3600" dirty="0" err="1"/>
              <a:t>starts_with</a:t>
            </a:r>
            <a:r>
              <a:rPr lang="pt-BR" sz="3600" dirty="0"/>
              <a:t>("O") | </a:t>
            </a:r>
            <a:r>
              <a:rPr lang="pt-BR" sz="3600" dirty="0" err="1"/>
              <a:t>starts_with</a:t>
            </a:r>
            <a:r>
              <a:rPr lang="pt-BR" sz="3600" dirty="0"/>
              <a:t>("C") | </a:t>
            </a:r>
            <a:r>
              <a:rPr lang="pt-BR" sz="3600" dirty="0" err="1"/>
              <a:t>starts_with</a:t>
            </a:r>
            <a:r>
              <a:rPr lang="pt-BR" sz="3600" dirty="0"/>
              <a:t>("E") |</a:t>
            </a:r>
            <a:r>
              <a:rPr lang="pt-BR" sz="3600" dirty="0" err="1"/>
              <a:t>starts_with</a:t>
            </a:r>
            <a:r>
              <a:rPr lang="pt-BR" sz="3600" dirty="0"/>
              <a:t>("A")| </a:t>
            </a:r>
            <a:r>
              <a:rPr lang="pt-BR" sz="3600" dirty="0" err="1"/>
              <a:t>starts_with</a:t>
            </a:r>
            <a:r>
              <a:rPr lang="pt-BR" sz="3600" dirty="0"/>
              <a:t>("N"), -</a:t>
            </a:r>
            <a:r>
              <a:rPr lang="pt-BR" sz="3600" dirty="0" err="1"/>
              <a:t>education</a:t>
            </a:r>
            <a:r>
              <a:rPr lang="pt-BR" sz="3600" dirty="0"/>
              <a:t>, -age)</a:t>
            </a:r>
          </a:p>
        </p:txBody>
      </p:sp>
    </p:spTree>
    <p:extLst>
      <p:ext uri="{BB962C8B-B14F-4D97-AF65-F5344CB8AC3E}">
        <p14:creationId xmlns:p14="http://schemas.microsoft.com/office/powerpoint/2010/main" val="311450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32693" y="3135460"/>
            <a:ext cx="16607124" cy="646331"/>
          </a:xfrm>
          <a:prstGeom prst="rect">
            <a:avLst/>
          </a:prstGeom>
          <a:noFill/>
        </p:spPr>
        <p:txBody>
          <a:bodyPr wrap="square">
            <a:spAutoFit/>
          </a:bodyPr>
          <a:lstStyle/>
          <a:p>
            <a:r>
              <a:rPr lang="pt-BR" sz="3600" b="1" dirty="0"/>
              <a:t># Monte um banco de dados com variáveis BFI apenas</a:t>
            </a:r>
          </a:p>
        </p:txBody>
      </p:sp>
      <p:sp>
        <p:nvSpPr>
          <p:cNvPr id="6" name="CaixaDeTexto 5">
            <a:extLst>
              <a:ext uri="{FF2B5EF4-FFF2-40B4-BE49-F238E27FC236}">
                <a16:creationId xmlns:a16="http://schemas.microsoft.com/office/drawing/2014/main" id="{7AD0B1D4-62FE-4B1A-AAEC-81FC0D250A7D}"/>
              </a:ext>
            </a:extLst>
          </p:cNvPr>
          <p:cNvSpPr txBox="1"/>
          <p:nvPr/>
        </p:nvSpPr>
        <p:spPr>
          <a:xfrm>
            <a:off x="1032692" y="3876509"/>
            <a:ext cx="14836199" cy="5078313"/>
          </a:xfrm>
          <a:prstGeom prst="rect">
            <a:avLst/>
          </a:prstGeom>
          <a:noFill/>
        </p:spPr>
        <p:txBody>
          <a:bodyPr wrap="square">
            <a:spAutoFit/>
          </a:bodyPr>
          <a:lstStyle/>
          <a:p>
            <a:r>
              <a:rPr lang="pt-BR" sz="3600" dirty="0" err="1"/>
              <a:t>bfi.dictionary</a:t>
            </a:r>
            <a:r>
              <a:rPr lang="pt-BR" sz="3600" dirty="0"/>
              <a:t> &lt;- </a:t>
            </a:r>
            <a:r>
              <a:rPr lang="pt-BR" sz="3600" dirty="0" err="1"/>
              <a:t>tibble</a:t>
            </a:r>
            <a:r>
              <a:rPr lang="pt-BR" sz="3600" dirty="0"/>
              <a:t>::</a:t>
            </a:r>
            <a:r>
              <a:rPr lang="pt-BR" sz="3600" dirty="0" err="1"/>
              <a:t>rownames_to_column</a:t>
            </a:r>
            <a:r>
              <a:rPr lang="pt-BR" sz="3600" dirty="0"/>
              <a:t>(</a:t>
            </a:r>
            <a:r>
              <a:rPr lang="pt-BR" sz="3600" dirty="0" err="1"/>
              <a:t>bfi.dictionary</a:t>
            </a:r>
            <a:r>
              <a:rPr lang="pt-BR" sz="3600" dirty="0"/>
              <a:t>, "</a:t>
            </a:r>
            <a:r>
              <a:rPr lang="pt-BR" sz="3600" dirty="0" err="1"/>
              <a:t>coditem</a:t>
            </a:r>
            <a:r>
              <a:rPr lang="pt-BR" sz="3600" dirty="0"/>
              <a:t>")</a:t>
            </a:r>
          </a:p>
          <a:p>
            <a:endParaRPr lang="pt-BR" sz="3600" dirty="0"/>
          </a:p>
          <a:p>
            <a:r>
              <a:rPr lang="pt-BR" sz="3600" dirty="0"/>
              <a:t>v_big5 &lt;- </a:t>
            </a:r>
            <a:r>
              <a:rPr lang="pt-BR" sz="3600" dirty="0" err="1"/>
              <a:t>bfi.dictionary</a:t>
            </a:r>
            <a:r>
              <a:rPr lang="pt-BR" sz="3600" dirty="0"/>
              <a:t> %&gt;% </a:t>
            </a:r>
          </a:p>
          <a:p>
            <a:r>
              <a:rPr lang="pt-BR" sz="3600" dirty="0"/>
              <a:t>  </a:t>
            </a:r>
            <a:r>
              <a:rPr lang="pt-BR" sz="3600" dirty="0" err="1"/>
              <a:t>filter</a:t>
            </a:r>
            <a:r>
              <a:rPr lang="pt-BR" sz="3600" dirty="0"/>
              <a:t>(</a:t>
            </a:r>
            <a:r>
              <a:rPr lang="pt-BR" sz="3600" dirty="0" err="1"/>
              <a:t>str_detect</a:t>
            </a:r>
            <a:r>
              <a:rPr lang="pt-BR" sz="3600" dirty="0"/>
              <a:t>(IPIP100, 'B5')) %&gt;% </a:t>
            </a:r>
          </a:p>
          <a:p>
            <a:r>
              <a:rPr lang="pt-BR" sz="3600" dirty="0"/>
              <a:t>  </a:t>
            </a:r>
            <a:r>
              <a:rPr lang="pt-BR" sz="3600" dirty="0" err="1"/>
              <a:t>pull</a:t>
            </a:r>
            <a:r>
              <a:rPr lang="pt-BR" sz="3600" dirty="0"/>
              <a:t>(</a:t>
            </a:r>
            <a:r>
              <a:rPr lang="pt-BR" sz="3600" dirty="0" err="1"/>
              <a:t>coditem</a:t>
            </a:r>
            <a:r>
              <a:rPr lang="pt-BR" sz="3600" dirty="0"/>
              <a:t>) %&gt;% </a:t>
            </a:r>
          </a:p>
          <a:p>
            <a:r>
              <a:rPr lang="pt-BR" sz="3600" dirty="0"/>
              <a:t>  </a:t>
            </a:r>
            <a:r>
              <a:rPr lang="pt-BR" sz="3600" dirty="0" err="1"/>
              <a:t>as.vector</a:t>
            </a:r>
            <a:r>
              <a:rPr lang="pt-BR" sz="3600" dirty="0"/>
              <a:t>()</a:t>
            </a:r>
          </a:p>
          <a:p>
            <a:endParaRPr lang="pt-BR" sz="3600" dirty="0"/>
          </a:p>
          <a:p>
            <a:r>
              <a:rPr lang="pt-BR" sz="3600" dirty="0"/>
              <a:t>banco_big5 &lt;- </a:t>
            </a:r>
            <a:r>
              <a:rPr lang="pt-BR" sz="3600" dirty="0" err="1"/>
              <a:t>bfi</a:t>
            </a:r>
            <a:r>
              <a:rPr lang="pt-BR" sz="3600" dirty="0"/>
              <a:t> %&gt;% </a:t>
            </a:r>
          </a:p>
          <a:p>
            <a:r>
              <a:rPr lang="pt-BR" sz="3600" dirty="0"/>
              <a:t>  </a:t>
            </a:r>
            <a:r>
              <a:rPr lang="pt-BR" sz="3600" dirty="0" err="1"/>
              <a:t>select</a:t>
            </a:r>
            <a:r>
              <a:rPr lang="pt-BR" sz="3600" dirty="0"/>
              <a:t>(v_big5)</a:t>
            </a:r>
          </a:p>
        </p:txBody>
      </p:sp>
    </p:spTree>
    <p:extLst>
      <p:ext uri="{BB962C8B-B14F-4D97-AF65-F5344CB8AC3E}">
        <p14:creationId xmlns:p14="http://schemas.microsoft.com/office/powerpoint/2010/main" val="12058052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arrange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0245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Como </a:t>
            </a:r>
            <a:r>
              <a:rPr lang="en-US" sz="8000" dirty="0" err="1">
                <a:solidFill>
                  <a:srgbClr val="000000"/>
                </a:solidFill>
                <a:latin typeface="Inter"/>
              </a:rPr>
              <a:t>tudo</a:t>
            </a:r>
            <a:r>
              <a:rPr lang="en-US" sz="8000" dirty="0">
                <a:solidFill>
                  <a:srgbClr val="000000"/>
                </a:solidFill>
                <a:latin typeface="Inter"/>
              </a:rPr>
              <a:t> </a:t>
            </a:r>
            <a:r>
              <a:rPr lang="en-US" sz="8000" dirty="0" err="1">
                <a:solidFill>
                  <a:srgbClr val="000000"/>
                </a:solidFill>
                <a:latin typeface="Inter"/>
              </a:rPr>
              <a:t>isso</a:t>
            </a:r>
            <a:r>
              <a:rPr lang="en-US" sz="8000" dirty="0">
                <a:solidFill>
                  <a:srgbClr val="000000"/>
                </a:solidFill>
                <a:latin typeface="Inter"/>
              </a:rPr>
              <a:t> </a:t>
            </a:r>
            <a:r>
              <a:rPr lang="en-US" sz="8000" dirty="0" err="1">
                <a:solidFill>
                  <a:srgbClr val="000000"/>
                </a:solidFill>
                <a:latin typeface="Inter"/>
              </a:rPr>
              <a:t>funciona</a:t>
            </a:r>
            <a:r>
              <a:rPr lang="en-US" sz="8000" dirty="0">
                <a:solidFill>
                  <a:srgbClr val="000000"/>
                </a:solidFill>
                <a:latin typeface="Inter"/>
              </a:rPr>
              <a:t>?</a:t>
            </a:r>
          </a:p>
        </p:txBody>
      </p:sp>
    </p:spTree>
    <p:extLst>
      <p:ext uri="{BB962C8B-B14F-4D97-AF65-F5344CB8AC3E}">
        <p14:creationId xmlns:p14="http://schemas.microsoft.com/office/powerpoint/2010/main" val="392396602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arrange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49"/>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a:p>
            <a:pPr>
              <a:buClr>
                <a:srgbClr val="04A07B"/>
              </a:buClr>
              <a:buFont typeface="Arial" panose="020B0604020202020204" pitchFamily="34" charset="0"/>
              <a:buChar char="•"/>
            </a:pPr>
            <a:r>
              <a:rPr lang="pt-BR" sz="3600" b="1" dirty="0">
                <a:solidFill>
                  <a:srgbClr val="04A07B"/>
                </a:solidFill>
                <a:latin typeface="Segoe UI" panose="020B0502040204020203" pitchFamily="34" charset="0"/>
                <a:cs typeface="Segoe UI" panose="020B0502040204020203" pitchFamily="34" charset="0"/>
              </a:rPr>
              <a:t> </a:t>
            </a:r>
            <a:r>
              <a:rPr lang="pt-BR" sz="3600" dirty="0">
                <a:latin typeface="Segoe UI" panose="020B0502040204020203" pitchFamily="34" charset="0"/>
                <a:cs typeface="Segoe UI" panose="020B0502040204020203" pitchFamily="34" charset="0"/>
              </a:rPr>
              <a:t>Por exemplo, ordenar com idades em forma crescente ou de acordo com variáveis como </a:t>
            </a:r>
            <a:r>
              <a:rPr lang="pt-BR" sz="3600" dirty="0" err="1">
                <a:latin typeface="Segoe UI" panose="020B0502040204020203" pitchFamily="34" charset="0"/>
                <a:cs typeface="Segoe UI" panose="020B0502040204020203" pitchFamily="34" charset="0"/>
              </a:rPr>
              <a:t>genero</a:t>
            </a:r>
            <a:endParaRPr lang="pt-BR" sz="36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09" y="5371619"/>
            <a:ext cx="16273691" cy="4602081"/>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
                <a:srgbClr val="04A07B"/>
              </a:buClr>
              <a:buNone/>
            </a:pPr>
            <a:r>
              <a:rPr lang="pt-BR" sz="4200" b="1" dirty="0">
                <a:solidFill>
                  <a:srgbClr val="04A07B"/>
                </a:solidFill>
                <a:latin typeface="Segoe UI" panose="020B0502040204020203" pitchFamily="34" charset="0"/>
                <a:cs typeface="Segoe UI" panose="020B0502040204020203" pitchFamily="34" charset="0"/>
              </a:rPr>
              <a:t>COMO? </a:t>
            </a:r>
          </a:p>
          <a:p>
            <a:pPr marL="0" indent="0">
              <a:buClr>
                <a:srgbClr val="04A07B"/>
              </a:buClr>
              <a:buNone/>
            </a:pPr>
            <a:r>
              <a:rPr lang="pt-BR" sz="3600" b="1" dirty="0">
                <a:latin typeface="Segoe UI" panose="020B0502040204020203" pitchFamily="34" charset="0"/>
                <a:cs typeface="Segoe UI" panose="020B0502040204020203" pitchFamily="34" charset="0"/>
              </a:rPr>
              <a:t>#Vamos usar o mesmo banco de dados: </a:t>
            </a:r>
            <a:r>
              <a:rPr lang="pt-BR" sz="3600" b="1" dirty="0" err="1">
                <a:latin typeface="Segoe UI" panose="020B0502040204020203" pitchFamily="34" charset="0"/>
                <a:cs typeface="Segoe UI" panose="020B0502040204020203" pitchFamily="34" charset="0"/>
              </a:rPr>
              <a:t>bfi</a:t>
            </a:r>
            <a:endParaRPr lang="pt-BR" sz="3600" b="1" dirty="0">
              <a:latin typeface="Segoe UI" panose="020B0502040204020203" pitchFamily="34" charset="0"/>
              <a:cs typeface="Segoe UI" panose="020B0502040204020203" pitchFamily="34" charset="0"/>
            </a:endParaRPr>
          </a:p>
          <a:p>
            <a:pPr marL="0" indent="0">
              <a:buClr>
                <a:srgbClr val="04A07B"/>
              </a:buClr>
              <a:buNone/>
            </a:pPr>
            <a:r>
              <a:rPr lang="pt-BR" sz="3600" b="1" dirty="0">
                <a:latin typeface="Segoe UI" panose="020B0502040204020203" pitchFamily="34" charset="0"/>
                <a:cs typeface="Segoe UI" panose="020B0502040204020203" pitchFamily="34" charset="0"/>
              </a:rPr>
              <a:t># Ordene o banco de acordo com a variável </a:t>
            </a:r>
            <a:r>
              <a:rPr lang="pt-BR" sz="3600" b="1" dirty="0" err="1">
                <a:latin typeface="Segoe UI" panose="020B0502040204020203" pitchFamily="34" charset="0"/>
                <a:cs typeface="Segoe UI" panose="020B0502040204020203" pitchFamily="34" charset="0"/>
              </a:rPr>
              <a:t>gender</a:t>
            </a:r>
            <a:endParaRPr lang="pt-BR" sz="3600" b="1" dirty="0">
              <a:latin typeface="Segoe UI" panose="020B0502040204020203" pitchFamily="34" charset="0"/>
              <a:cs typeface="Segoe UI" panose="020B0502040204020203" pitchFamily="34" charset="0"/>
            </a:endParaRPr>
          </a:p>
          <a:p>
            <a:pPr marL="0" indent="0">
              <a:buClr>
                <a:srgbClr val="04A07B"/>
              </a:buClr>
              <a:buNone/>
            </a:pPr>
            <a:r>
              <a:rPr lang="pt-BR" sz="3600" dirty="0" err="1">
                <a:latin typeface="Segoe UI" panose="020B0502040204020203" pitchFamily="34" charset="0"/>
                <a:cs typeface="Segoe UI" panose="020B0502040204020203" pitchFamily="34" charset="0"/>
              </a:rPr>
              <a:t>bfi_gender_order</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bfi</a:t>
            </a:r>
            <a:r>
              <a:rPr lang="pt-BR" sz="3600" dirty="0">
                <a:latin typeface="Segoe UI" panose="020B0502040204020203" pitchFamily="34" charset="0"/>
                <a:cs typeface="Segoe UI" panose="020B0502040204020203" pitchFamily="34" charset="0"/>
              </a:rPr>
              <a:t> %&gt;% </a:t>
            </a:r>
          </a:p>
          <a:p>
            <a:pPr marL="0" indent="0">
              <a:buClr>
                <a:srgbClr val="04A07B"/>
              </a:buClr>
              <a:buNone/>
            </a:pPr>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arrange</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gender</a:t>
            </a:r>
            <a:r>
              <a:rPr lang="pt-BR" sz="3600" dirty="0">
                <a:latin typeface="Segoe UI" panose="020B0502040204020203" pitchFamily="34" charset="0"/>
                <a:cs typeface="Segoe UI" panose="020B0502040204020203" pitchFamily="34" charset="0"/>
              </a:rPr>
              <a:t>)</a:t>
            </a:r>
          </a:p>
          <a:p>
            <a:pPr marL="0" indent="0">
              <a:buClr>
                <a:srgbClr val="04A07B"/>
              </a:buClr>
              <a:buNone/>
            </a:pPr>
            <a:r>
              <a:rPr lang="pt-BR" sz="3600" dirty="0" err="1">
                <a:latin typeface="Segoe UI" panose="020B0502040204020203" pitchFamily="34" charset="0"/>
                <a:cs typeface="Segoe UI" panose="020B0502040204020203" pitchFamily="34" charset="0"/>
              </a:rPr>
              <a:t>View</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bfi_gender_order</a:t>
            </a:r>
            <a:r>
              <a:rPr lang="pt-BR" sz="36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902514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arrange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50"/>
            <a:ext cx="16273691" cy="770019"/>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08" y="4421603"/>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Ordena por ordem decrescente de idade e por ordem crescente gênero</a:t>
            </a:r>
            <a:r>
              <a:rPr lang="pt-BR" sz="3000" b="1" i="1" dirty="0">
                <a:latin typeface="Segoe UI" panose="020B0502040204020203" pitchFamily="34" charset="0"/>
                <a:cs typeface="Segoe UI" panose="020B0502040204020203" pitchFamily="34" charset="0"/>
              </a:rPr>
              <a:t>.</a:t>
            </a:r>
            <a:endParaRPr lang="pt-BR" sz="3000" b="1" dirty="0">
              <a:latin typeface="Segoe UI" panose="020B0502040204020203" pitchFamily="34" charset="0"/>
              <a:cs typeface="Segoe UI" panose="020B0502040204020203" pitchFamily="34" charset="0"/>
            </a:endParaRPr>
          </a:p>
          <a:p>
            <a:pPr algn="l"/>
            <a:r>
              <a:rPr lang="pt-BR" sz="3000" dirty="0" err="1">
                <a:latin typeface="Segoe UI" panose="020B0502040204020203" pitchFamily="34" charset="0"/>
                <a:cs typeface="Segoe UI" panose="020B0502040204020203" pitchFamily="34" charset="0"/>
              </a:rPr>
              <a:t>bfi_gender_age_order</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r>
              <a:rPr lang="pt-BR" sz="3000" dirty="0" err="1">
                <a:latin typeface="Segoe UI" panose="020B0502040204020203" pitchFamily="34" charset="0"/>
                <a:cs typeface="Segoe UI" panose="020B0502040204020203" pitchFamily="34" charset="0"/>
              </a:rPr>
              <a:t>arrange</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desc</a:t>
            </a:r>
            <a:r>
              <a:rPr lang="pt-BR" sz="3000" dirty="0">
                <a:latin typeface="Segoe UI" panose="020B0502040204020203" pitchFamily="34" charset="0"/>
                <a:cs typeface="Segoe UI" panose="020B0502040204020203" pitchFamily="34" charset="0"/>
              </a:rPr>
              <a:t>(age), </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a:t>
            </a:r>
          </a:p>
          <a:p>
            <a:pPr algn="l"/>
            <a:r>
              <a:rPr lang="pt-BR" sz="3000" dirty="0" err="1">
                <a:latin typeface="Segoe UI" panose="020B0502040204020203" pitchFamily="34" charset="0"/>
                <a:cs typeface="Segoe UI" panose="020B0502040204020203" pitchFamily="34" charset="0"/>
              </a:rPr>
              <a:t>bfi_gender_age_order</a:t>
            </a:r>
            <a:endParaRPr lang="pt-BR" sz="3000" dirty="0">
              <a:latin typeface="Segoe UI" panose="020B0502040204020203" pitchFamily="34" charset="0"/>
              <a:cs typeface="Segoe UI" panose="020B0502040204020203" pitchFamily="34" charset="0"/>
            </a:endParaRPr>
          </a:p>
          <a:p>
            <a:pPr algn="l"/>
            <a:endParaRPr lang="pt-BR" sz="3000" dirty="0">
              <a:latin typeface="Segoe UI" panose="020B0502040204020203" pitchFamily="34" charset="0"/>
              <a:cs typeface="Segoe UI" panose="020B0502040204020203" pitchFamily="34" charset="0"/>
            </a:endParaRPr>
          </a:p>
          <a:p>
            <a:pPr algn="l"/>
            <a:r>
              <a:rPr lang="pt-BR" sz="3000" b="1" dirty="0">
                <a:latin typeface="Segoe UI" panose="020B0502040204020203" pitchFamily="34" charset="0"/>
                <a:cs typeface="Segoe UI" panose="020B0502040204020203" pitchFamily="34" charset="0"/>
              </a:rPr>
              <a:t># Ordenando pelas variáveis que tem muitos campos vazios ou NA </a:t>
            </a:r>
          </a:p>
          <a:p>
            <a:pPr algn="l"/>
            <a:r>
              <a:rPr lang="en-US" sz="3000" dirty="0" err="1">
                <a:solidFill>
                  <a:srgbClr val="333333"/>
                </a:solidFill>
                <a:latin typeface="Segoe UI" panose="020B0502040204020203" pitchFamily="34" charset="0"/>
                <a:cs typeface="Segoe UI" panose="020B0502040204020203" pitchFamily="34" charset="0"/>
              </a:rPr>
              <a:t>bfi</a:t>
            </a:r>
            <a:r>
              <a:rPr lang="en-US" sz="3000" dirty="0">
                <a:solidFill>
                  <a:srgbClr val="333333"/>
                </a:solidFill>
                <a:latin typeface="Segoe UI" panose="020B0502040204020203" pitchFamily="34" charset="0"/>
                <a:cs typeface="Segoe UI" panose="020B0502040204020203" pitchFamily="34" charset="0"/>
              </a:rPr>
              <a:t>%&gt;% arrange(desc(is.na(education)))%&gt;% head()</a:t>
            </a:r>
            <a:endParaRPr lang="pt-BR" sz="3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2088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990279"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DPLYR::FILTER + DPLYR::</a:t>
            </a:r>
            <a:r>
              <a:rPr lang="pt-BR" dirty="0" err="1">
                <a:solidFill>
                  <a:srgbClr val="04A07B"/>
                </a:solidFill>
                <a:latin typeface="Segoe UI Semibold" panose="020B0702040204020203" pitchFamily="34" charset="0"/>
                <a:cs typeface="Segoe UI Semibold" panose="020B0702040204020203" pitchFamily="34" charset="0"/>
              </a:rPr>
              <a:t>arrange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50"/>
            <a:ext cx="16273691" cy="770019"/>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ordenar </a:t>
            </a:r>
            <a:r>
              <a:rPr lang="pt-BR" sz="4200" b="1" dirty="0">
                <a:solidFill>
                  <a:srgbClr val="04A07B"/>
                </a:solidFill>
                <a:latin typeface="Segoe UI" panose="020B0502040204020203" pitchFamily="34" charset="0"/>
                <a:cs typeface="Segoe UI" panose="020B0502040204020203" pitchFamily="34" charset="0"/>
              </a:rPr>
              <a:t>VALORES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Espaço Reservado para Conteúdo 2"/>
          <p:cNvSpPr txBox="1">
            <a:spLocks/>
          </p:cNvSpPr>
          <p:nvPr/>
        </p:nvSpPr>
        <p:spPr>
          <a:xfrm>
            <a:off x="1455508" y="4421603"/>
            <a:ext cx="16273691" cy="5323976"/>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l"/>
            <a:r>
              <a:rPr lang="pt-BR" sz="3000" b="1" dirty="0">
                <a:latin typeface="Segoe UI" panose="020B0502040204020203" pitchFamily="34" charset="0"/>
                <a:cs typeface="Segoe UI" panose="020B0502040204020203" pitchFamily="34" charset="0"/>
              </a:rPr>
              <a:t># Filtra as mulheres de 30 anos e ordena por escolaridade.</a:t>
            </a:r>
          </a:p>
          <a:p>
            <a:pPr algn="l"/>
            <a:r>
              <a:rPr lang="pt-BR" sz="3000" dirty="0" err="1">
                <a:latin typeface="Segoe UI" panose="020B0502040204020203" pitchFamily="34" charset="0"/>
                <a:cs typeface="Segoe UI" panose="020B0502040204020203" pitchFamily="34" charset="0"/>
              </a:rPr>
              <a:t>bfi</a:t>
            </a:r>
            <a:r>
              <a:rPr lang="pt-BR" sz="3000" dirty="0">
                <a:latin typeface="Segoe UI" panose="020B0502040204020203" pitchFamily="34" charset="0"/>
                <a:cs typeface="Segoe UI" panose="020B0502040204020203" pitchFamily="34" charset="0"/>
              </a:rPr>
              <a:t>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filter</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 == 2 &amp; age ==30) %&gt;% </a:t>
            </a:r>
          </a:p>
          <a:p>
            <a:pPr algn="l"/>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arrange</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education</a:t>
            </a:r>
            <a:r>
              <a:rPr lang="pt-BR" sz="3000"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42680155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Verbos do DPLYR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1"/>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boas ferramentas para manusear variáveis e bancos de dados</a:t>
            </a:r>
          </a:p>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seis </a:t>
            </a:r>
            <a:r>
              <a:rPr lang="pt-BR" sz="4200" b="1" dirty="0">
                <a:solidFill>
                  <a:srgbClr val="04A07B"/>
                </a:solidFill>
                <a:latin typeface="Segoe UI" panose="020B0502040204020203" pitchFamily="34" charset="0"/>
                <a:cs typeface="Segoe UI" panose="020B0502040204020203" pitchFamily="34" charset="0"/>
              </a:rPr>
              <a:t>“verbos”</a:t>
            </a:r>
            <a:r>
              <a:rPr lang="pt-BR" sz="4200" dirty="0">
                <a:latin typeface="Segoe UI" panose="020B0502040204020203" pitchFamily="34" charset="0"/>
                <a:cs typeface="Segoe UI" panose="020B0502040204020203" pitchFamily="34" charset="0"/>
              </a:rPr>
              <a:t>: </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4" name="Retângulo 3"/>
          <p:cNvSpPr/>
          <p:nvPr/>
        </p:nvSpPr>
        <p:spPr>
          <a:xfrm>
            <a:off x="1455511" y="5457354"/>
            <a:ext cx="6494690" cy="3416320"/>
          </a:xfrm>
          <a:prstGeom prst="rect">
            <a:avLst/>
          </a:prstGeom>
        </p:spPr>
        <p:txBody>
          <a:bodyPr wrap="square">
            <a:spAutoFit/>
          </a:bodyPr>
          <a:lstStyle/>
          <a:p>
            <a:pPr>
              <a:lnSpc>
                <a:spcPct val="150000"/>
              </a:lnSpc>
            </a:pPr>
            <a:r>
              <a:rPr lang="pt-BR" sz="3600" b="1" dirty="0" err="1">
                <a:solidFill>
                  <a:schemeClr val="tx1">
                    <a:lumMod val="85000"/>
                    <a:lumOff val="15000"/>
                  </a:schemeClr>
                </a:solidFill>
                <a:latin typeface="Segoe UI" panose="020B0502040204020203" pitchFamily="34" charset="0"/>
                <a:cs typeface="Segoe UI" panose="020B0502040204020203" pitchFamily="34" charset="0"/>
              </a:rPr>
              <a:t>filter</a:t>
            </a:r>
            <a:r>
              <a:rPr lang="pt-BR" sz="3600" dirty="0">
                <a:solidFill>
                  <a:schemeClr val="tx1">
                    <a:lumMod val="85000"/>
                    <a:lumOff val="15000"/>
                  </a:schemeClr>
                </a:solidFill>
                <a:latin typeface="Segoe UI" panose="020B0502040204020203" pitchFamily="34" charset="0"/>
                <a:cs typeface="Segoe UI" panose="020B0502040204020203" pitchFamily="34" charset="0"/>
              </a:rPr>
              <a:t>(): seleciona linhas</a:t>
            </a:r>
          </a:p>
          <a:p>
            <a:pPr>
              <a:lnSpc>
                <a:spcPct val="150000"/>
              </a:lnSpc>
            </a:pPr>
            <a:r>
              <a:rPr lang="pt-BR" sz="3600" b="1" dirty="0" err="1">
                <a:solidFill>
                  <a:schemeClr val="tx1">
                    <a:lumMod val="85000"/>
                    <a:lumOff val="15000"/>
                  </a:schemeClr>
                </a:solidFill>
                <a:latin typeface="Segoe UI" panose="020B0502040204020203" pitchFamily="34" charset="0"/>
                <a:cs typeface="Segoe UI" panose="020B0502040204020203" pitchFamily="34" charset="0"/>
              </a:rPr>
              <a:t>arrange</a:t>
            </a:r>
            <a:r>
              <a:rPr lang="pt-BR" sz="3600" dirty="0">
                <a:solidFill>
                  <a:schemeClr val="tx1">
                    <a:lumMod val="85000"/>
                    <a:lumOff val="15000"/>
                  </a:schemeClr>
                </a:solidFill>
                <a:latin typeface="Segoe UI" panose="020B0502040204020203" pitchFamily="34" charset="0"/>
                <a:cs typeface="Segoe UI" panose="020B0502040204020203" pitchFamily="34" charset="0"/>
              </a:rPr>
              <a:t>(): ordena de acordo com uma ou mais colunas</a:t>
            </a:r>
          </a:p>
          <a:p>
            <a:pPr>
              <a:lnSpc>
                <a:spcPct val="150000"/>
              </a:lnSpc>
            </a:pPr>
            <a:r>
              <a:rPr lang="pt-BR" sz="3600" b="1" dirty="0" err="1">
                <a:solidFill>
                  <a:schemeClr val="tx1">
                    <a:lumMod val="85000"/>
                    <a:lumOff val="15000"/>
                  </a:schemeClr>
                </a:solidFill>
                <a:latin typeface="Segoe UI" panose="020B0502040204020203" pitchFamily="34" charset="0"/>
                <a:cs typeface="Segoe UI" panose="020B0502040204020203" pitchFamily="34" charset="0"/>
              </a:rPr>
              <a:t>select</a:t>
            </a:r>
            <a:r>
              <a:rPr lang="pt-BR" sz="3600" dirty="0">
                <a:solidFill>
                  <a:schemeClr val="tx1">
                    <a:lumMod val="85000"/>
                    <a:lumOff val="15000"/>
                  </a:schemeClr>
                </a:solidFill>
                <a:latin typeface="Segoe UI" panose="020B0502040204020203" pitchFamily="34" charset="0"/>
                <a:cs typeface="Segoe UI" panose="020B0502040204020203" pitchFamily="34" charset="0"/>
              </a:rPr>
              <a:t>(): seleciona colunas</a:t>
            </a:r>
          </a:p>
        </p:txBody>
      </p:sp>
      <p:sp>
        <p:nvSpPr>
          <p:cNvPr id="6" name="Retângulo 5"/>
          <p:cNvSpPr/>
          <p:nvPr/>
        </p:nvSpPr>
        <p:spPr>
          <a:xfrm>
            <a:off x="9324148" y="5457355"/>
            <a:ext cx="8039846" cy="2585323"/>
          </a:xfrm>
          <a:prstGeom prst="rect">
            <a:avLst/>
          </a:prstGeom>
        </p:spPr>
        <p:txBody>
          <a:bodyPr wrap="square">
            <a:spAutoFit/>
          </a:bodyPr>
          <a:lstStyle/>
          <a:p>
            <a:pPr>
              <a:lnSpc>
                <a:spcPct val="150000"/>
              </a:lnSpc>
            </a:pPr>
            <a:r>
              <a:rPr lang="pt-BR" sz="3600" b="1" dirty="0" err="1">
                <a:solidFill>
                  <a:srgbClr val="04A07B"/>
                </a:solidFill>
                <a:latin typeface="Segoe UI" panose="020B0502040204020203" pitchFamily="34" charset="0"/>
                <a:cs typeface="Segoe UI" panose="020B0502040204020203" pitchFamily="34" charset="0"/>
              </a:rPr>
              <a:t>mutate</a:t>
            </a:r>
            <a:r>
              <a:rPr lang="pt-BR" sz="3600" dirty="0">
                <a:solidFill>
                  <a:srgbClr val="04A07B"/>
                </a:solidFill>
                <a:latin typeface="Segoe UI" panose="020B0502040204020203" pitchFamily="34" charset="0"/>
                <a:cs typeface="Segoe UI" panose="020B0502040204020203" pitchFamily="34" charset="0"/>
              </a:rPr>
              <a:t>(): cria/modifica colunas</a:t>
            </a:r>
          </a:p>
          <a:p>
            <a:pPr>
              <a:lnSpc>
                <a:spcPct val="150000"/>
              </a:lnSpc>
            </a:pPr>
            <a:r>
              <a:rPr lang="pt-BR" sz="3600" b="1" dirty="0" err="1">
                <a:solidFill>
                  <a:srgbClr val="04A07B"/>
                </a:solidFill>
                <a:latin typeface="Segoe UI" panose="020B0502040204020203" pitchFamily="34" charset="0"/>
                <a:cs typeface="Segoe UI" panose="020B0502040204020203" pitchFamily="34" charset="0"/>
              </a:rPr>
              <a:t>summarise</a:t>
            </a:r>
            <a:r>
              <a:rPr lang="pt-BR" sz="3600" dirty="0">
                <a:solidFill>
                  <a:srgbClr val="04A07B"/>
                </a:solidFill>
                <a:latin typeface="Segoe UI" panose="020B0502040204020203" pitchFamily="34" charset="0"/>
                <a:cs typeface="Segoe UI" panose="020B0502040204020203" pitchFamily="34" charset="0"/>
              </a:rPr>
              <a:t>(): sumariza/agrega colunas</a:t>
            </a:r>
            <a:br>
              <a:rPr lang="pt-BR" sz="3600" dirty="0">
                <a:solidFill>
                  <a:srgbClr val="04A07B"/>
                </a:solidFill>
                <a:latin typeface="Segoe UI" panose="020B0502040204020203" pitchFamily="34" charset="0"/>
                <a:cs typeface="Segoe UI" panose="020B0502040204020203" pitchFamily="34" charset="0"/>
              </a:rPr>
            </a:br>
            <a:r>
              <a:rPr lang="pt-BR" sz="3600" b="1" dirty="0" err="1">
                <a:solidFill>
                  <a:srgbClr val="04A07B"/>
                </a:solidFill>
                <a:latin typeface="Segoe UI" panose="020B0502040204020203" pitchFamily="34" charset="0"/>
                <a:cs typeface="Segoe UI" panose="020B0502040204020203" pitchFamily="34" charset="0"/>
              </a:rPr>
              <a:t>group_by</a:t>
            </a:r>
            <a:r>
              <a:rPr lang="pt-BR" sz="3600" dirty="0">
                <a:solidFill>
                  <a:srgbClr val="04A07B"/>
                </a:solidFill>
                <a:latin typeface="Segoe UI" panose="020B0502040204020203" pitchFamily="34" charset="0"/>
                <a:cs typeface="Segoe UI" panose="020B0502040204020203" pitchFamily="34" charset="0"/>
              </a:rPr>
              <a:t>(): agrupa colunas</a:t>
            </a:r>
          </a:p>
        </p:txBody>
      </p:sp>
    </p:spTree>
    <p:extLst>
      <p:ext uri="{BB962C8B-B14F-4D97-AF65-F5344CB8AC3E}">
        <p14:creationId xmlns:p14="http://schemas.microsoft.com/office/powerpoint/2010/main" val="39620733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mutate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4015833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32192"/>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DPLYR::MUTATE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808613"/>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04A07B"/>
                </a:solidFill>
                <a:latin typeface="Segoe UI" panose="020B0502040204020203" pitchFamily="34" charset="0"/>
                <a:cs typeface="Segoe UI" panose="020B0502040204020203" pitchFamily="34" charset="0"/>
              </a:rPr>
              <a:t>VARIÁVEIS/COLUNAS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a:extLst>
              <a:ext uri="{FF2B5EF4-FFF2-40B4-BE49-F238E27FC236}">
                <a16:creationId xmlns:a16="http://schemas.microsoft.com/office/drawing/2014/main" id="{ABB314C5-6F2E-4A57-AD39-803B13287CA6}"/>
              </a:ext>
            </a:extLst>
          </p:cNvPr>
          <p:cNvSpPr txBox="1"/>
          <p:nvPr/>
        </p:nvSpPr>
        <p:spPr>
          <a:xfrm>
            <a:off x="1455512" y="4158358"/>
            <a:ext cx="16273689" cy="4524315"/>
          </a:xfrm>
          <a:prstGeom prst="rect">
            <a:avLst/>
          </a:prstGeom>
          <a:noFill/>
        </p:spPr>
        <p:txBody>
          <a:bodyPr wrap="square">
            <a:spAutoFit/>
          </a:bodyPr>
          <a:lstStyle/>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&lt;-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3600" i="1" dirty="0">
                <a:solidFill>
                  <a:schemeClr val="tx1">
                    <a:lumMod val="95000"/>
                    <a:lumOff val="5000"/>
                  </a:schemeClr>
                </a:solidFill>
                <a:latin typeface="Segoe UI" panose="020B0502040204020203" pitchFamily="34" charset="0"/>
                <a:cs typeface="Segoe UI" panose="020B0502040204020203" pitchFamily="34" charset="0"/>
              </a:rPr>
              <a: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36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3600" i="1" dirty="0">
                <a:solidFill>
                  <a:schemeClr val="tx1">
                    <a:lumMod val="95000"/>
                    <a:lumOff val="5000"/>
                  </a:schemeClr>
                </a:solidFill>
                <a:latin typeface="Segoe UI" panose="020B0502040204020203" pitchFamily="34" charset="0"/>
                <a:cs typeface="Segoe UI" panose="020B0502040204020203" pitchFamily="34" charset="0"/>
              </a:rPr>
              <a:t>::</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36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Amabilidade</a:t>
            </a:r>
          </a:p>
          <a:p>
            <a:pPr algn="l"/>
            <a:r>
              <a:rPr lang="pt-BR" sz="3600" b="1" i="1" dirty="0">
                <a:solidFill>
                  <a:srgbClr val="FF0000"/>
                </a:solidFill>
                <a:latin typeface="Segoe UI" panose="020B0502040204020203" pitchFamily="34" charset="0"/>
                <a:cs typeface="Segoe UI" panose="020B0502040204020203" pitchFamily="34" charset="0"/>
              </a:rPr>
              <a:t>{para </a:t>
            </a:r>
            <a:r>
              <a:rPr lang="pt-BR" sz="3600" b="1" i="1" dirty="0" err="1">
                <a:solidFill>
                  <a:srgbClr val="FF0000"/>
                </a:solidFill>
                <a:latin typeface="Segoe UI" panose="020B0502040204020203" pitchFamily="34" charset="0"/>
                <a:cs typeface="Segoe UI" panose="020B0502040204020203" pitchFamily="34" charset="0"/>
              </a:rPr>
              <a:t>dani</a:t>
            </a:r>
            <a:r>
              <a:rPr lang="pt-BR" sz="3600" b="1" i="1" dirty="0">
                <a:solidFill>
                  <a:srgbClr val="FF000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5556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32192"/>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DPLYR::MUTATE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808613"/>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Cria ou modifica </a:t>
            </a:r>
            <a:r>
              <a:rPr lang="pt-BR" sz="4200" b="1" dirty="0">
                <a:solidFill>
                  <a:srgbClr val="04A07B"/>
                </a:solidFill>
                <a:latin typeface="Segoe UI" panose="020B0502040204020203" pitchFamily="34" charset="0"/>
                <a:cs typeface="Segoe UI" panose="020B0502040204020203" pitchFamily="34" charset="0"/>
              </a:rPr>
              <a:t>VARIÁVEIS/COLUNAS</a:t>
            </a:r>
            <a:endParaRPr lang="pt-BR" sz="3600" b="1" dirty="0">
              <a:solidFill>
                <a:srgbClr val="04A07B"/>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a:extLst>
              <a:ext uri="{FF2B5EF4-FFF2-40B4-BE49-F238E27FC236}">
                <a16:creationId xmlns:a16="http://schemas.microsoft.com/office/drawing/2014/main" id="{ABB314C5-6F2E-4A57-AD39-803B13287CA6}"/>
              </a:ext>
            </a:extLst>
          </p:cNvPr>
          <p:cNvSpPr txBox="1"/>
          <p:nvPr/>
        </p:nvSpPr>
        <p:spPr>
          <a:xfrm>
            <a:off x="1455512" y="4158357"/>
            <a:ext cx="16273689" cy="6647974"/>
          </a:xfrm>
          <a:prstGeom prst="rect">
            <a:avLst/>
          </a:prstGeom>
          <a:noFill/>
        </p:spPr>
        <p:txBody>
          <a:bodyPr wrap="square">
            <a:spAutoFit/>
          </a:bodyPr>
          <a:lstStyle/>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Alterando a métrica de uma variável</a:t>
            </a: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&lt;-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bfi_na_clean</a:t>
            </a:r>
            <a:r>
              <a:rPr lang="pt-BR" sz="3600" i="1" dirty="0">
                <a:solidFill>
                  <a:schemeClr val="tx1">
                    <a:lumMod val="95000"/>
                    <a:lumOff val="5000"/>
                  </a:schemeClr>
                </a:solidFill>
                <a:latin typeface="Segoe UI" panose="020B0502040204020203" pitchFamily="34" charset="0"/>
                <a:cs typeface="Segoe UI" panose="020B0502040204020203" pitchFamily="34" charset="0"/>
              </a:rPr>
              <a:t> %&gt;% </a:t>
            </a:r>
          </a:p>
          <a:p>
            <a:pPr algn="l"/>
            <a:r>
              <a:rPr lang="pt-BR" sz="3600" i="1" dirty="0">
                <a:solidFill>
                  <a:schemeClr val="tx1">
                    <a:lumMod val="95000"/>
                    <a:lumOff val="5000"/>
                  </a:schemeClr>
                </a:solidFill>
                <a:latin typeface="Segoe UI" panose="020B0502040204020203" pitchFamily="34" charset="0"/>
                <a:cs typeface="Segoe UI" panose="020B0502040204020203" pitchFamily="34" charset="0"/>
              </a:rPr>
              <a:t>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mutate</a:t>
            </a:r>
            <a:r>
              <a:rPr lang="pt-BR" sz="3600" i="1" dirty="0">
                <a:solidFill>
                  <a:schemeClr val="tx1">
                    <a:lumMod val="95000"/>
                    <a:lumOff val="5000"/>
                  </a:schemeClr>
                </a:solidFill>
                <a:latin typeface="Segoe UI" panose="020B0502040204020203" pitchFamily="34" charset="0"/>
                <a:cs typeface="Segoe UI" panose="020B0502040204020203" pitchFamily="34" charset="0"/>
              </a:rPr>
              <a:t>(A1_z = (A1 - </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mean</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sd</a:t>
            </a:r>
            <a:r>
              <a:rPr lang="pt-BR" sz="3600" i="1" dirty="0">
                <a:solidFill>
                  <a:schemeClr val="tx1">
                    <a:lumMod val="95000"/>
                    <a:lumOff val="5000"/>
                  </a:schemeClr>
                </a:solidFill>
                <a:latin typeface="Segoe UI" panose="020B0502040204020203" pitchFamily="34" charset="0"/>
                <a:cs typeface="Segoe UI" panose="020B0502040204020203" pitchFamily="34" charset="0"/>
              </a:rPr>
              <a:t>(A1))</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i="1" dirty="0" err="1">
                <a:solidFill>
                  <a:schemeClr val="tx1">
                    <a:lumMod val="95000"/>
                    <a:lumOff val="5000"/>
                  </a:schemeClr>
                </a:solidFill>
                <a:latin typeface="Segoe UI" panose="020B0502040204020203" pitchFamily="34" charset="0"/>
                <a:cs typeface="Segoe UI" panose="020B0502040204020203" pitchFamily="34" charset="0"/>
              </a:rPr>
              <a:t>psych</a:t>
            </a:r>
            <a:r>
              <a:rPr lang="pt-BR" sz="3600" i="1" dirty="0">
                <a:solidFill>
                  <a:schemeClr val="tx1">
                    <a:lumMod val="95000"/>
                    <a:lumOff val="5000"/>
                  </a:schemeClr>
                </a:solidFill>
                <a:latin typeface="Segoe UI" panose="020B0502040204020203" pitchFamily="34" charset="0"/>
                <a:cs typeface="Segoe UI" panose="020B0502040204020203" pitchFamily="34" charset="0"/>
              </a:rPr>
              <a:t>::</a:t>
            </a:r>
            <a:r>
              <a:rPr lang="pt-BR" sz="3600" i="1" dirty="0" err="1">
                <a:solidFill>
                  <a:schemeClr val="tx1">
                    <a:lumMod val="95000"/>
                    <a:lumOff val="5000"/>
                  </a:schemeClr>
                </a:solidFill>
                <a:latin typeface="Segoe UI" panose="020B0502040204020203" pitchFamily="34" charset="0"/>
                <a:cs typeface="Segoe UI" panose="020B0502040204020203" pitchFamily="34" charset="0"/>
              </a:rPr>
              <a:t>describe</a:t>
            </a:r>
            <a:r>
              <a:rPr lang="pt-BR" sz="3600" i="1" dirty="0">
                <a:solidFill>
                  <a:schemeClr val="tx1">
                    <a:lumMod val="95000"/>
                    <a:lumOff val="5000"/>
                  </a:schemeClr>
                </a:solidFill>
                <a:latin typeface="Segoe UI" panose="020B0502040204020203" pitchFamily="34" charset="0"/>
                <a:cs typeface="Segoe UI" panose="020B0502040204020203" pitchFamily="34" charset="0"/>
              </a:rPr>
              <a:t>(bfi_na_clean$A1_z)</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a:p>
            <a:pPr algn="l"/>
            <a:r>
              <a:rPr lang="pt-BR" sz="3600" b="1" i="1" dirty="0">
                <a:solidFill>
                  <a:schemeClr val="tx1">
                    <a:lumMod val="95000"/>
                    <a:lumOff val="5000"/>
                  </a:schemeClr>
                </a:solidFill>
                <a:latin typeface="Segoe UI" panose="020B0502040204020203" pitchFamily="34" charset="0"/>
                <a:cs typeface="Segoe UI" panose="020B0502040204020203" pitchFamily="34" charset="0"/>
              </a:rPr>
              <a:t># Altere os valores de todas as variáveis de Amabilidade</a:t>
            </a:r>
          </a:p>
          <a:p>
            <a:pPr algn="l"/>
            <a:r>
              <a:rPr lang="pt-BR" sz="3600" b="1" i="1" dirty="0" err="1">
                <a:solidFill>
                  <a:srgbClr val="04A07B"/>
                </a:solidFill>
                <a:latin typeface="Segoe UI" panose="020B0502040204020203" pitchFamily="34" charset="0"/>
                <a:cs typeface="Segoe UI" panose="020B0502040204020203" pitchFamily="34" charset="0"/>
              </a:rPr>
              <a:t>bfi_na_clean</a:t>
            </a:r>
            <a:r>
              <a:rPr lang="pt-BR" sz="3600" b="1" i="1" dirty="0">
                <a:solidFill>
                  <a:srgbClr val="04A07B"/>
                </a:solidFill>
                <a:latin typeface="Segoe UI" panose="020B0502040204020203" pitchFamily="34" charset="0"/>
                <a:cs typeface="Segoe UI" panose="020B0502040204020203" pitchFamily="34" charset="0"/>
              </a:rPr>
              <a:t> &lt;- </a:t>
            </a:r>
            <a:r>
              <a:rPr lang="pt-BR" sz="3600" b="1" i="1" dirty="0" err="1">
                <a:solidFill>
                  <a:srgbClr val="04A07B"/>
                </a:solidFill>
                <a:latin typeface="Segoe UI" panose="020B0502040204020203" pitchFamily="34" charset="0"/>
                <a:cs typeface="Segoe UI" panose="020B0502040204020203" pitchFamily="34" charset="0"/>
              </a:rPr>
              <a:t>bfi_na_clean</a:t>
            </a:r>
            <a:r>
              <a:rPr lang="pt-BR" sz="3600" b="1" i="1" dirty="0">
                <a:solidFill>
                  <a:srgbClr val="04A07B"/>
                </a:solidFill>
                <a:latin typeface="Segoe UI" panose="020B0502040204020203" pitchFamily="34" charset="0"/>
                <a:cs typeface="Segoe UI" panose="020B0502040204020203" pitchFamily="34" charset="0"/>
              </a:rPr>
              <a:t> %&gt;% </a:t>
            </a:r>
          </a:p>
          <a:p>
            <a:pPr algn="l"/>
            <a:r>
              <a:rPr lang="pt-BR" sz="3600" b="1" i="1" dirty="0">
                <a:solidFill>
                  <a:srgbClr val="04A07B"/>
                </a:solidFill>
                <a:latin typeface="Segoe UI" panose="020B0502040204020203" pitchFamily="34" charset="0"/>
                <a:cs typeface="Segoe UI" panose="020B0502040204020203" pitchFamily="34" charset="0"/>
              </a:rPr>
              <a:t>  </a:t>
            </a:r>
            <a:r>
              <a:rPr lang="pt-BR" sz="3600" b="1" i="1" dirty="0" err="1">
                <a:solidFill>
                  <a:srgbClr val="04A07B"/>
                </a:solidFill>
                <a:latin typeface="Segoe UI" panose="020B0502040204020203" pitchFamily="34" charset="0"/>
                <a:cs typeface="Segoe UI" panose="020B0502040204020203" pitchFamily="34" charset="0"/>
              </a:rPr>
              <a:t>mutate</a:t>
            </a:r>
            <a:r>
              <a:rPr lang="pt-BR" sz="3600" b="1" i="1" dirty="0">
                <a:solidFill>
                  <a:srgbClr val="04A07B"/>
                </a:solidFill>
                <a:latin typeface="Segoe UI" panose="020B0502040204020203" pitchFamily="34" charset="0"/>
                <a:cs typeface="Segoe UI" panose="020B0502040204020203" pitchFamily="34" charset="0"/>
              </a:rPr>
              <a:t>(A2_z = (A2 - </a:t>
            </a:r>
            <a:r>
              <a:rPr lang="pt-BR" sz="3600" b="1" i="1" dirty="0" err="1">
                <a:solidFill>
                  <a:srgbClr val="04A07B"/>
                </a:solidFill>
                <a:latin typeface="Segoe UI" panose="020B0502040204020203" pitchFamily="34" charset="0"/>
                <a:cs typeface="Segoe UI" panose="020B0502040204020203" pitchFamily="34" charset="0"/>
              </a:rPr>
              <a:t>mean</a:t>
            </a:r>
            <a:r>
              <a:rPr lang="pt-BR" sz="3600" b="1" i="1" dirty="0">
                <a:solidFill>
                  <a:srgbClr val="04A07B"/>
                </a:solidFill>
                <a:latin typeface="Segoe UI" panose="020B0502040204020203" pitchFamily="34" charset="0"/>
                <a:cs typeface="Segoe UI" panose="020B0502040204020203" pitchFamily="34" charset="0"/>
              </a:rPr>
              <a:t>(A2))/</a:t>
            </a:r>
            <a:r>
              <a:rPr lang="pt-BR" sz="3600" b="1" i="1" dirty="0" err="1">
                <a:solidFill>
                  <a:srgbClr val="04A07B"/>
                </a:solidFill>
                <a:latin typeface="Segoe UI" panose="020B0502040204020203" pitchFamily="34" charset="0"/>
                <a:cs typeface="Segoe UI" panose="020B0502040204020203" pitchFamily="34" charset="0"/>
              </a:rPr>
              <a:t>sd</a:t>
            </a:r>
            <a:r>
              <a:rPr lang="pt-BR" sz="3600" b="1" i="1" dirty="0">
                <a:solidFill>
                  <a:srgbClr val="04A07B"/>
                </a:solidFill>
                <a:latin typeface="Segoe UI" panose="020B0502040204020203" pitchFamily="34" charset="0"/>
                <a:cs typeface="Segoe UI" panose="020B0502040204020203" pitchFamily="34" charset="0"/>
              </a:rPr>
              <a:t>(A2))</a:t>
            </a:r>
          </a:p>
          <a:p>
            <a:pPr algn="l"/>
            <a:endParaRPr lang="pt-BR" sz="3600" b="1" i="1" dirty="0">
              <a:solidFill>
                <a:srgbClr val="04A07B"/>
              </a:solidFill>
              <a:latin typeface="Segoe UI" panose="020B0502040204020203" pitchFamily="34" charset="0"/>
              <a:cs typeface="Segoe UI" panose="020B0502040204020203" pitchFamily="34" charset="0"/>
            </a:endParaRPr>
          </a:p>
          <a:p>
            <a:pPr algn="l"/>
            <a:r>
              <a:rPr lang="pt-BR" sz="3000" b="1" i="1" dirty="0">
                <a:solidFill>
                  <a:srgbClr val="04A07B"/>
                </a:solidFill>
                <a:latin typeface="Segoe UI" panose="020B0502040204020203" pitchFamily="34" charset="0"/>
                <a:cs typeface="Segoe UI" panose="020B0502040204020203" pitchFamily="34" charset="0"/>
              </a:rPr>
              <a:t>É o mesmo código para todas as variáveis!</a:t>
            </a:r>
          </a:p>
          <a:p>
            <a:pPr algn="l"/>
            <a:endParaRPr lang="pt-BR" sz="3600" b="1" i="1" dirty="0">
              <a:solidFill>
                <a:schemeClr val="tx1">
                  <a:lumMod val="95000"/>
                  <a:lumOff val="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576776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summarise</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431727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summarise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49"/>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04A07B"/>
                </a:solidFill>
                <a:latin typeface="Segoe UI" panose="020B0502040204020203" pitchFamily="34" charset="0"/>
                <a:cs typeface="Segoe UI" panose="020B0502040204020203" pitchFamily="34" charset="0"/>
              </a:rPr>
              <a:t>VALORES </a:t>
            </a:r>
            <a:r>
              <a:rPr lang="pt-BR" sz="4200" dirty="0">
                <a:latin typeface="Segoe UI" panose="020B0502040204020203" pitchFamily="34" charset="0"/>
                <a:cs typeface="Segoe UI" panose="020B0502040204020203" pitchFamily="34" charset="0"/>
              </a:rPr>
              <a:t>em colunas. </a:t>
            </a:r>
          </a:p>
          <a:p>
            <a:pPr>
              <a:buClr>
                <a:srgbClr val="04A07B"/>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455508" y="4901470"/>
            <a:ext cx="16051097" cy="5078313"/>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Amabilidade</a:t>
            </a:r>
          </a:p>
          <a:p>
            <a:r>
              <a:rPr lang="pt-BR" sz="3600" dirty="0" err="1">
                <a:latin typeface="Segoe UI" panose="020B0502040204020203" pitchFamily="34" charset="0"/>
                <a:cs typeface="Segoe UI" panose="020B0502040204020203" pitchFamily="34" charset="0"/>
              </a:rPr>
              <a:t>bfi_na_clean</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summarize</a:t>
            </a:r>
            <a:r>
              <a:rPr lang="pt-BR" sz="3600" dirty="0">
                <a:latin typeface="Segoe UI" panose="020B0502040204020203" pitchFamily="34" charset="0"/>
                <a:cs typeface="Segoe UI" panose="020B0502040204020203" pitchFamily="34" charset="0"/>
              </a:rPr>
              <a:t>(A1z_mean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(A1, na.rm=TRUE),</a:t>
            </a:r>
          </a:p>
          <a:p>
            <a:r>
              <a:rPr lang="pt-BR" sz="3600" dirty="0">
                <a:latin typeface="Segoe UI" panose="020B0502040204020203" pitchFamily="34" charset="0"/>
                <a:cs typeface="Segoe UI" panose="020B0502040204020203" pitchFamily="34" charset="0"/>
              </a:rPr>
              <a:t>            A2z_mean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(A2, na.rm=TRUE),</a:t>
            </a:r>
          </a:p>
          <a:p>
            <a:r>
              <a:rPr lang="pt-BR" sz="3600" dirty="0">
                <a:latin typeface="Segoe UI" panose="020B0502040204020203" pitchFamily="34" charset="0"/>
                <a:cs typeface="Segoe UI" panose="020B0502040204020203" pitchFamily="34" charset="0"/>
              </a:rPr>
              <a:t>            A3z_mean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(A3, na.rm=TRUE),</a:t>
            </a:r>
          </a:p>
          <a:p>
            <a:r>
              <a:rPr lang="pt-BR" sz="3600" dirty="0">
                <a:latin typeface="Segoe UI" panose="020B0502040204020203" pitchFamily="34" charset="0"/>
                <a:cs typeface="Segoe UI" panose="020B0502040204020203" pitchFamily="34" charset="0"/>
              </a:rPr>
              <a:t>            A4z_mean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(A4, na.rm=TRUE),</a:t>
            </a:r>
          </a:p>
          <a:p>
            <a:r>
              <a:rPr lang="pt-BR" sz="3600" dirty="0">
                <a:latin typeface="Segoe UI" panose="020B0502040204020203" pitchFamily="34" charset="0"/>
                <a:cs typeface="Segoe UI" panose="020B0502040204020203" pitchFamily="34" charset="0"/>
              </a:rPr>
              <a:t>            A5z_mean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(A5, na.rm=TRUE),</a:t>
            </a:r>
          </a:p>
          <a:p>
            <a:r>
              <a:rPr lang="pt-BR" sz="3600" dirty="0">
                <a:latin typeface="Segoe UI" panose="020B0502040204020203" pitchFamily="34" charset="0"/>
                <a:cs typeface="Segoe UI" panose="020B0502040204020203" pitchFamily="34" charset="0"/>
              </a:rPr>
              <a:t>            n = n()</a:t>
            </a:r>
          </a:p>
          <a:p>
            <a:r>
              <a:rPr lang="pt-BR" sz="36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8645443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summarise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49"/>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04A07B"/>
                </a:solidFill>
                <a:latin typeface="Segoe UI" panose="020B0502040204020203" pitchFamily="34" charset="0"/>
                <a:cs typeface="Segoe UI" panose="020B0502040204020203" pitchFamily="34" charset="0"/>
              </a:rPr>
              <a:t>VALORES </a:t>
            </a:r>
            <a:r>
              <a:rPr lang="pt-BR" sz="4200" dirty="0">
                <a:latin typeface="Segoe UI" panose="020B0502040204020203" pitchFamily="34" charset="0"/>
                <a:cs typeface="Segoe UI" panose="020B0502040204020203" pitchFamily="34" charset="0"/>
              </a:rPr>
              <a:t>em colunas. </a:t>
            </a:r>
          </a:p>
          <a:p>
            <a:pPr>
              <a:buClr>
                <a:srgbClr val="04A07B"/>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Retângulo 5"/>
          <p:cNvSpPr/>
          <p:nvPr/>
        </p:nvSpPr>
        <p:spPr>
          <a:xfrm>
            <a:off x="1455507" y="4901469"/>
            <a:ext cx="16574799" cy="1200329"/>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Abertura ao novo</a:t>
            </a:r>
          </a:p>
          <a:p>
            <a:r>
              <a:rPr lang="pt-BR" sz="3600" b="1" dirty="0">
                <a:solidFill>
                  <a:srgbClr val="FF0000"/>
                </a:solidFill>
                <a:latin typeface="Segoe UI" panose="020B0502040204020203" pitchFamily="34" charset="0"/>
                <a:cs typeface="Segoe UI" panose="020B0502040204020203" pitchFamily="34" charset="0"/>
              </a:rPr>
              <a:t>{para Dani}</a:t>
            </a:r>
          </a:p>
        </p:txBody>
      </p:sp>
    </p:spTree>
    <p:extLst>
      <p:ext uri="{BB962C8B-B14F-4D97-AF65-F5344CB8AC3E}">
        <p14:creationId xmlns:p14="http://schemas.microsoft.com/office/powerpoint/2010/main" val="138330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4014210" y="7811484"/>
            <a:ext cx="2325453"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função</a:t>
            </a:r>
          </a:p>
        </p:txBody>
      </p:sp>
      <p:cxnSp>
        <p:nvCxnSpPr>
          <p:cNvPr id="11" name="Conector de Seta Reta 10"/>
          <p:cNvCxnSpPr/>
          <p:nvPr/>
        </p:nvCxnSpPr>
        <p:spPr>
          <a:xfrm flipH="1">
            <a:off x="5739064" y="6789123"/>
            <a:ext cx="974558" cy="1022361"/>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
        <p:nvSpPr>
          <p:cNvPr id="19" name="Retângulo 18"/>
          <p:cNvSpPr/>
          <p:nvPr/>
        </p:nvSpPr>
        <p:spPr>
          <a:xfrm>
            <a:off x="6226341" y="5428309"/>
            <a:ext cx="20574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55935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summarise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49"/>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04A07B"/>
                </a:solidFill>
                <a:latin typeface="Segoe UI" panose="020B0502040204020203" pitchFamily="34" charset="0"/>
                <a:cs typeface="Segoe UI" panose="020B0502040204020203" pitchFamily="34" charset="0"/>
              </a:rPr>
              <a:t>VALORES </a:t>
            </a:r>
            <a:r>
              <a:rPr lang="pt-BR" sz="4200" dirty="0">
                <a:latin typeface="Segoe UI" panose="020B0502040204020203" pitchFamily="34" charset="0"/>
                <a:cs typeface="Segoe UI" panose="020B0502040204020203" pitchFamily="34" charset="0"/>
              </a:rPr>
              <a:t>em colunas. </a:t>
            </a:r>
          </a:p>
          <a:p>
            <a:pPr>
              <a:buClr>
                <a:srgbClr val="04A07B"/>
              </a:buClr>
              <a:buFont typeface="Arial" panose="020B0604020202020204" pitchFamily="34" charset="0"/>
              <a:buChar char="•"/>
            </a:pPr>
            <a:r>
              <a:rPr lang="pt-BR" sz="3600" dirty="0">
                <a:latin typeface="Segoe UI" panose="020B0502040204020203" pitchFamily="34" charset="0"/>
                <a:cs typeface="Segoe UI" panose="020B0502040204020203" pitchFamily="34" charset="0"/>
              </a:rPr>
              <a:t>Por exemplo, resume a média ou DP de uma variável em uma nova tabela.</a:t>
            </a:r>
            <a:endParaRPr lang="pt-BR" sz="30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Retângulo 5"/>
          <p:cNvSpPr/>
          <p:nvPr/>
        </p:nvSpPr>
        <p:spPr>
          <a:xfrm>
            <a:off x="1455507" y="4901470"/>
            <a:ext cx="16574799" cy="5078313"/>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Abertura ao novo</a:t>
            </a:r>
          </a:p>
          <a:p>
            <a:r>
              <a:rPr lang="pt-BR" sz="3600" dirty="0" err="1">
                <a:latin typeface="Segoe UI" panose="020B0502040204020203" pitchFamily="34" charset="0"/>
                <a:cs typeface="Segoe UI" panose="020B0502040204020203" pitchFamily="34" charset="0"/>
              </a:rPr>
              <a:t>bfi_na_clean</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summarize</a:t>
            </a:r>
            <a:r>
              <a:rPr lang="pt-BR" sz="3600" dirty="0">
                <a:latin typeface="Segoe UI" panose="020B0502040204020203" pitchFamily="34" charset="0"/>
                <a:cs typeface="Segoe UI" panose="020B0502040204020203" pitchFamily="34" charset="0"/>
              </a:rPr>
              <a:t>(O1z_mean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(O1, na.rm=TRUE),</a:t>
            </a:r>
          </a:p>
          <a:p>
            <a:r>
              <a:rPr lang="pt-BR" sz="3600" dirty="0">
                <a:latin typeface="Segoe UI" panose="020B0502040204020203" pitchFamily="34" charset="0"/>
                <a:cs typeface="Segoe UI" panose="020B0502040204020203" pitchFamily="34" charset="0"/>
              </a:rPr>
              <a:t>            O2z_mean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(O2, na.rm=TRUE),</a:t>
            </a:r>
          </a:p>
          <a:p>
            <a:r>
              <a:rPr lang="pt-BR" sz="3600" dirty="0">
                <a:latin typeface="Segoe UI" panose="020B0502040204020203" pitchFamily="34" charset="0"/>
                <a:cs typeface="Segoe UI" panose="020B0502040204020203" pitchFamily="34" charset="0"/>
              </a:rPr>
              <a:t>            O3z_mean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(O3, na.rm=TRUE),</a:t>
            </a:r>
          </a:p>
          <a:p>
            <a:r>
              <a:rPr lang="pt-BR" sz="3600" dirty="0">
                <a:latin typeface="Segoe UI" panose="020B0502040204020203" pitchFamily="34" charset="0"/>
                <a:cs typeface="Segoe UI" panose="020B0502040204020203" pitchFamily="34" charset="0"/>
              </a:rPr>
              <a:t>            O4z_mean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(O4, na.rm=TRUE),</a:t>
            </a:r>
          </a:p>
          <a:p>
            <a:r>
              <a:rPr lang="pt-BR" sz="3600" dirty="0">
                <a:latin typeface="Segoe UI" panose="020B0502040204020203" pitchFamily="34" charset="0"/>
                <a:cs typeface="Segoe UI" panose="020B0502040204020203" pitchFamily="34" charset="0"/>
              </a:rPr>
              <a:t>            O5z_mean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(O5, na.rm=TRUE),</a:t>
            </a:r>
          </a:p>
          <a:p>
            <a:r>
              <a:rPr lang="pt-BR" sz="3600" dirty="0">
                <a:latin typeface="Segoe UI" panose="020B0502040204020203" pitchFamily="34" charset="0"/>
                <a:cs typeface="Segoe UI" panose="020B0502040204020203" pitchFamily="34" charset="0"/>
              </a:rPr>
              <a:t>            n = n()</a:t>
            </a:r>
          </a:p>
          <a:p>
            <a:r>
              <a:rPr lang="pt-BR" sz="36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0537413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751836"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a:t>
            </a:r>
            <a:r>
              <a:rPr lang="pt-BR" dirty="0" err="1">
                <a:solidFill>
                  <a:srgbClr val="04A07B"/>
                </a:solidFill>
                <a:latin typeface="Segoe UI Semibold" panose="020B0702040204020203" pitchFamily="34" charset="0"/>
                <a:cs typeface="Segoe UI Semibold" panose="020B0702040204020203" pitchFamily="34" charset="0"/>
              </a:rPr>
              <a:t>summarise</a:t>
            </a:r>
            <a:r>
              <a:rPr lang="pt-BR" dirty="0">
                <a:solidFill>
                  <a:srgbClr val="04A07B"/>
                </a:solidFill>
                <a:latin typeface="Segoe UI Semibold" panose="020B0702040204020203" pitchFamily="34" charset="0"/>
                <a:cs typeface="Segoe UI Semibold" panose="020B0702040204020203" pitchFamily="34" charset="0"/>
              </a:rPr>
              <a:t> + FILTER</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09" y="3104149"/>
            <a:ext cx="16273691" cy="2039351"/>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É usado para sumarizar </a:t>
            </a:r>
            <a:r>
              <a:rPr lang="pt-BR" sz="4200" b="1" dirty="0">
                <a:solidFill>
                  <a:srgbClr val="04A07B"/>
                </a:solidFill>
                <a:latin typeface="Segoe UI" panose="020B0502040204020203" pitchFamily="34" charset="0"/>
                <a:cs typeface="Segoe UI" panose="020B0502040204020203" pitchFamily="34" charset="0"/>
              </a:rPr>
              <a:t>VALORES </a:t>
            </a:r>
            <a:r>
              <a:rPr lang="pt-BR" sz="4200" dirty="0">
                <a:latin typeface="Segoe UI" panose="020B0502040204020203" pitchFamily="34" charset="0"/>
                <a:cs typeface="Segoe UI" panose="020B0502040204020203" pitchFamily="34" charset="0"/>
              </a:rPr>
              <a:t>em colunas. </a:t>
            </a: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Retângulo 5"/>
          <p:cNvSpPr/>
          <p:nvPr/>
        </p:nvSpPr>
        <p:spPr>
          <a:xfrm>
            <a:off x="1455509" y="3962192"/>
            <a:ext cx="16574799" cy="6278642"/>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Abertura ao novo na amostra de mulheres</a:t>
            </a:r>
          </a:p>
          <a:p>
            <a:r>
              <a:rPr lang="pt-BR" sz="3000" dirty="0" err="1">
                <a:latin typeface="Segoe UI" panose="020B0502040204020203" pitchFamily="34" charset="0"/>
                <a:cs typeface="Segoe UI" panose="020B0502040204020203" pitchFamily="34" charset="0"/>
              </a:rPr>
              <a:t>O_table_women</a:t>
            </a:r>
            <a:r>
              <a:rPr lang="pt-BR" sz="3000" dirty="0">
                <a:latin typeface="Segoe UI" panose="020B0502040204020203" pitchFamily="34" charset="0"/>
                <a:cs typeface="Segoe UI" panose="020B0502040204020203" pitchFamily="34" charset="0"/>
              </a:rPr>
              <a:t> &lt;- </a:t>
            </a:r>
            <a:r>
              <a:rPr lang="pt-BR" sz="3000" dirty="0" err="1">
                <a:latin typeface="Segoe UI" panose="020B0502040204020203" pitchFamily="34" charset="0"/>
                <a:cs typeface="Segoe UI" panose="020B0502040204020203" pitchFamily="34" charset="0"/>
              </a:rPr>
              <a:t>bfi_na_clean</a:t>
            </a:r>
            <a:r>
              <a:rPr lang="pt-BR" sz="3000" dirty="0">
                <a:latin typeface="Segoe UI" panose="020B0502040204020203" pitchFamily="34" charset="0"/>
                <a:cs typeface="Segoe UI" panose="020B0502040204020203" pitchFamily="34" charset="0"/>
              </a:rPr>
              <a:t>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filter</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gender</a:t>
            </a:r>
            <a:r>
              <a:rPr lang="pt-BR" sz="3000" dirty="0">
                <a:latin typeface="Segoe UI" panose="020B0502040204020203" pitchFamily="34" charset="0"/>
                <a:cs typeface="Segoe UI" panose="020B0502040204020203" pitchFamily="34" charset="0"/>
              </a:rPr>
              <a:t>==2) %&gt;% </a:t>
            </a:r>
          </a:p>
          <a:p>
            <a:r>
              <a:rPr lang="pt-BR" sz="3000" dirty="0">
                <a:latin typeface="Segoe UI" panose="020B0502040204020203" pitchFamily="34" charset="0"/>
                <a:cs typeface="Segoe UI" panose="020B0502040204020203" pitchFamily="34" charset="0"/>
              </a:rPr>
              <a:t>  </a:t>
            </a:r>
            <a:r>
              <a:rPr lang="pt-BR" sz="3000" dirty="0" err="1">
                <a:latin typeface="Segoe UI" panose="020B0502040204020203" pitchFamily="34" charset="0"/>
                <a:cs typeface="Segoe UI" panose="020B0502040204020203" pitchFamily="34" charset="0"/>
              </a:rPr>
              <a:t>summarize</a:t>
            </a:r>
            <a:r>
              <a:rPr lang="pt-BR" sz="3000" dirty="0">
                <a:latin typeface="Segoe UI" panose="020B0502040204020203" pitchFamily="34" charset="0"/>
                <a:cs typeface="Segoe UI" panose="020B0502040204020203" pitchFamily="34" charset="0"/>
              </a:rPr>
              <a:t>(O1z_mean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(O1, na.rm=TRUE),</a:t>
            </a:r>
          </a:p>
          <a:p>
            <a:r>
              <a:rPr lang="pt-BR" sz="3000" dirty="0">
                <a:latin typeface="Segoe UI" panose="020B0502040204020203" pitchFamily="34" charset="0"/>
                <a:cs typeface="Segoe UI" panose="020B0502040204020203" pitchFamily="34" charset="0"/>
              </a:rPr>
              <a:t>            O2z_mean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(O2, na.rm=TRUE),</a:t>
            </a:r>
          </a:p>
          <a:p>
            <a:r>
              <a:rPr lang="pt-BR" sz="3000" dirty="0">
                <a:latin typeface="Segoe UI" panose="020B0502040204020203" pitchFamily="34" charset="0"/>
                <a:cs typeface="Segoe UI" panose="020B0502040204020203" pitchFamily="34" charset="0"/>
              </a:rPr>
              <a:t>            O3z_mean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(O3, na.rm=TRUE),</a:t>
            </a:r>
          </a:p>
          <a:p>
            <a:r>
              <a:rPr lang="pt-BR" sz="3000" dirty="0">
                <a:latin typeface="Segoe UI" panose="020B0502040204020203" pitchFamily="34" charset="0"/>
                <a:cs typeface="Segoe UI" panose="020B0502040204020203" pitchFamily="34" charset="0"/>
              </a:rPr>
              <a:t>            O4z_mean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(O4, na.rm=TRUE),</a:t>
            </a:r>
          </a:p>
          <a:p>
            <a:r>
              <a:rPr lang="pt-BR" sz="3000" dirty="0">
                <a:latin typeface="Segoe UI" panose="020B0502040204020203" pitchFamily="34" charset="0"/>
                <a:cs typeface="Segoe UI" panose="020B0502040204020203" pitchFamily="34" charset="0"/>
              </a:rPr>
              <a:t>            O5z_mean = </a:t>
            </a:r>
            <a:r>
              <a:rPr lang="pt-BR" sz="3000" dirty="0" err="1">
                <a:latin typeface="Segoe UI" panose="020B0502040204020203" pitchFamily="34" charset="0"/>
                <a:cs typeface="Segoe UI" panose="020B0502040204020203" pitchFamily="34" charset="0"/>
              </a:rPr>
              <a:t>mean</a:t>
            </a:r>
            <a:r>
              <a:rPr lang="pt-BR" sz="3000" dirty="0">
                <a:latin typeface="Segoe UI" panose="020B0502040204020203" pitchFamily="34" charset="0"/>
                <a:cs typeface="Segoe UI" panose="020B0502040204020203" pitchFamily="34" charset="0"/>
              </a:rPr>
              <a:t>(O5, na.rm=TRUE),</a:t>
            </a:r>
          </a:p>
          <a:p>
            <a:r>
              <a:rPr lang="pt-BR" sz="3000" dirty="0">
                <a:latin typeface="Segoe UI" panose="020B0502040204020203" pitchFamily="34" charset="0"/>
                <a:cs typeface="Segoe UI" panose="020B0502040204020203" pitchFamily="34" charset="0"/>
              </a:rPr>
              <a:t>            n = n()</a:t>
            </a:r>
          </a:p>
          <a:p>
            <a:r>
              <a:rPr lang="pt-BR" sz="3000" dirty="0">
                <a:latin typeface="Segoe UI" panose="020B0502040204020203" pitchFamily="34" charset="0"/>
                <a:cs typeface="Segoe UI" panose="020B0502040204020203" pitchFamily="34" charset="0"/>
              </a:rPr>
              <a:t>  ) </a:t>
            </a:r>
          </a:p>
          <a:p>
            <a:endParaRPr lang="pt-BR" sz="3000" dirty="0">
              <a:latin typeface="Segoe UI" panose="020B0502040204020203" pitchFamily="34" charset="0"/>
              <a:cs typeface="Segoe UI" panose="020B0502040204020203" pitchFamily="34" charset="0"/>
            </a:endParaRPr>
          </a:p>
          <a:p>
            <a:r>
              <a:rPr lang="pt-BR" sz="3000" dirty="0" err="1">
                <a:latin typeface="Segoe UI" panose="020B0502040204020203" pitchFamily="34" charset="0"/>
                <a:cs typeface="Segoe UI" panose="020B0502040204020203" pitchFamily="34" charset="0"/>
              </a:rPr>
              <a:t>frq</a:t>
            </a:r>
            <a:r>
              <a:rPr lang="pt-BR" sz="3000" dirty="0">
                <a:latin typeface="Segoe UI" panose="020B0502040204020203" pitchFamily="34" charset="0"/>
                <a:cs typeface="Segoe UI" panose="020B0502040204020203" pitchFamily="34" charset="0"/>
              </a:rPr>
              <a:t>(</a:t>
            </a:r>
            <a:r>
              <a:rPr lang="pt-BR" sz="3000" dirty="0" err="1">
                <a:latin typeface="Segoe UI" panose="020B0502040204020203" pitchFamily="34" charset="0"/>
                <a:cs typeface="Segoe UI" panose="020B0502040204020203" pitchFamily="34" charset="0"/>
              </a:rPr>
              <a:t>bfi_na_clean$gender</a:t>
            </a:r>
            <a:r>
              <a:rPr lang="pt-BR" sz="30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25255566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dplyr</a:t>
            </a:r>
            <a:r>
              <a:rPr lang="pt-BR" sz="9000" dirty="0">
                <a:solidFill>
                  <a:schemeClr val="bg1"/>
                </a:solidFill>
                <a:latin typeface="Segoe UI Semibold" panose="020B0702040204020203" pitchFamily="34" charset="0"/>
                <a:cs typeface="Segoe UI Semibold" panose="020B0702040204020203" pitchFamily="34" charset="0"/>
              </a:rPr>
              <a:t>::</a:t>
            </a:r>
            <a:r>
              <a:rPr lang="pt-BR" sz="9000" dirty="0" err="1">
                <a:solidFill>
                  <a:schemeClr val="bg1"/>
                </a:solidFill>
                <a:latin typeface="Segoe UI Semibold" panose="020B0702040204020203" pitchFamily="34" charset="0"/>
                <a:cs typeface="Segoe UI Semibold" panose="020B0702040204020203" pitchFamily="34" charset="0"/>
              </a:rPr>
              <a:t>group_by</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902991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DPLYR::GROUP_BY</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1122308"/>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04A07B"/>
                </a:solidFill>
                <a:latin typeface="Segoe UI" panose="020B0502040204020203" pitchFamily="34" charset="0"/>
                <a:cs typeface="Segoe UI" panose="020B0502040204020203" pitchFamily="34" charset="0"/>
              </a:rPr>
              <a:t>VARIÁVEIS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Retângulo 2"/>
          <p:cNvSpPr/>
          <p:nvPr/>
        </p:nvSpPr>
        <p:spPr>
          <a:xfrm>
            <a:off x="1455509" y="4054525"/>
            <a:ext cx="16273691" cy="6186309"/>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Amabilidade por </a:t>
            </a:r>
            <a:r>
              <a:rPr lang="pt-BR" sz="3600" b="1" dirty="0" err="1">
                <a:latin typeface="Segoe UI" panose="020B0502040204020203" pitchFamily="34" charset="0"/>
                <a:cs typeface="Segoe UI" panose="020B0502040204020203" pitchFamily="34" charset="0"/>
              </a:rPr>
              <a:t>genero</a:t>
            </a:r>
            <a:endParaRPr lang="pt-BR" sz="3600" b="1" dirty="0">
              <a:latin typeface="Segoe UI" panose="020B0502040204020203" pitchFamily="34" charset="0"/>
              <a:cs typeface="Segoe UI" panose="020B0502040204020203" pitchFamily="34" charset="0"/>
            </a:endParaRPr>
          </a:p>
          <a:p>
            <a:r>
              <a:rPr lang="pt-BR" sz="3600" dirty="0" err="1">
                <a:latin typeface="Segoe UI" panose="020B0502040204020203" pitchFamily="34" charset="0"/>
                <a:cs typeface="Segoe UI" panose="020B0502040204020203" pitchFamily="34" charset="0"/>
              </a:rPr>
              <a:t>A_table</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bfi_na_clean</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group_by</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gender</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summarize</a:t>
            </a:r>
            <a:r>
              <a:rPr lang="pt-BR" sz="3600" dirty="0">
                <a:latin typeface="Segoe UI" panose="020B0502040204020203" pitchFamily="34" charset="0"/>
                <a:cs typeface="Segoe UI" panose="020B0502040204020203" pitchFamily="34" charset="0"/>
              </a:rPr>
              <a:t>(A1z_mean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(A1, na.rm=TRUE),</a:t>
            </a:r>
          </a:p>
          <a:p>
            <a:r>
              <a:rPr lang="pt-BR" sz="3600" dirty="0">
                <a:latin typeface="Segoe UI" panose="020B0502040204020203" pitchFamily="34" charset="0"/>
                <a:cs typeface="Segoe UI" panose="020B0502040204020203" pitchFamily="34" charset="0"/>
              </a:rPr>
              <a:t>            A2z_mean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(A2, na.rm=TRUE),</a:t>
            </a:r>
          </a:p>
          <a:p>
            <a:r>
              <a:rPr lang="pt-BR" sz="3600" dirty="0">
                <a:latin typeface="Segoe UI" panose="020B0502040204020203" pitchFamily="34" charset="0"/>
                <a:cs typeface="Segoe UI" panose="020B0502040204020203" pitchFamily="34" charset="0"/>
              </a:rPr>
              <a:t>            A3z_mean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(A3, na.rm=TRUE),</a:t>
            </a:r>
          </a:p>
          <a:p>
            <a:r>
              <a:rPr lang="pt-BR" sz="3600" dirty="0">
                <a:latin typeface="Segoe UI" panose="020B0502040204020203" pitchFamily="34" charset="0"/>
                <a:cs typeface="Segoe UI" panose="020B0502040204020203" pitchFamily="34" charset="0"/>
              </a:rPr>
              <a:t>            A4z_mean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(A4, na.rm=TRUE),</a:t>
            </a:r>
          </a:p>
          <a:p>
            <a:r>
              <a:rPr lang="pt-BR" sz="3600" dirty="0">
                <a:latin typeface="Segoe UI" panose="020B0502040204020203" pitchFamily="34" charset="0"/>
                <a:cs typeface="Segoe UI" panose="020B0502040204020203" pitchFamily="34" charset="0"/>
              </a:rPr>
              <a:t>            A5z_mean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(A5, na.rm=TRUE),</a:t>
            </a:r>
          </a:p>
          <a:p>
            <a:r>
              <a:rPr lang="pt-BR" sz="3600" dirty="0">
                <a:latin typeface="Segoe UI" panose="020B0502040204020203" pitchFamily="34" charset="0"/>
                <a:cs typeface="Segoe UI" panose="020B0502040204020203" pitchFamily="34" charset="0"/>
              </a:rPr>
              <a:t>            n = n()</a:t>
            </a:r>
          </a:p>
          <a:p>
            <a:r>
              <a:rPr lang="pt-BR" sz="36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0068720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DPLYR::GROUP_BY</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017431"/>
            <a:ext cx="16273691" cy="1122308"/>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Agrupa as </a:t>
            </a:r>
            <a:r>
              <a:rPr lang="pt-BR" sz="4200" b="1" dirty="0">
                <a:solidFill>
                  <a:srgbClr val="04A07B"/>
                </a:solidFill>
                <a:latin typeface="Segoe UI" panose="020B0502040204020203" pitchFamily="34" charset="0"/>
                <a:cs typeface="Segoe UI" panose="020B0502040204020203" pitchFamily="34" charset="0"/>
              </a:rPr>
              <a:t>VARIÁVEIS </a:t>
            </a:r>
            <a:r>
              <a:rPr lang="pt-BR" sz="4200" dirty="0">
                <a:solidFill>
                  <a:schemeClr val="tx1">
                    <a:lumMod val="95000"/>
                    <a:lumOff val="5000"/>
                  </a:schemeClr>
                </a:solidFill>
                <a:latin typeface="Segoe UI" panose="020B0502040204020203" pitchFamily="34" charset="0"/>
                <a:cs typeface="Segoe UI" panose="020B0502040204020203" pitchFamily="34" charset="0"/>
              </a:rPr>
              <a:t>de um banco de dados</a:t>
            </a:r>
            <a:endParaRPr lang="pt-BR" sz="3600" dirty="0">
              <a:solidFill>
                <a:schemeClr val="tx1">
                  <a:lumMod val="95000"/>
                  <a:lumOff val="5000"/>
                </a:schemeClr>
              </a:solidFill>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Retângulo 2"/>
          <p:cNvSpPr/>
          <p:nvPr/>
        </p:nvSpPr>
        <p:spPr>
          <a:xfrm>
            <a:off x="1455509" y="4054525"/>
            <a:ext cx="16273691" cy="6186309"/>
          </a:xfrm>
          <a:prstGeom prst="rect">
            <a:avLst/>
          </a:prstGeom>
        </p:spPr>
        <p:txBody>
          <a:bodyPr wrap="square">
            <a:spAutoFit/>
          </a:bodyPr>
          <a:lstStyle/>
          <a:p>
            <a:r>
              <a:rPr lang="pt-BR" sz="3600" b="1" dirty="0">
                <a:latin typeface="Segoe UI" panose="020B0502040204020203" pitchFamily="34" charset="0"/>
                <a:cs typeface="Segoe UI" panose="020B0502040204020203" pitchFamily="34" charset="0"/>
              </a:rPr>
              <a:t># Criando uma tabela com valores médios dos escores de Amabilidade por educação</a:t>
            </a:r>
          </a:p>
          <a:p>
            <a:r>
              <a:rPr lang="pt-BR" sz="3600" dirty="0" err="1">
                <a:latin typeface="Segoe UI" panose="020B0502040204020203" pitchFamily="34" charset="0"/>
                <a:cs typeface="Segoe UI" panose="020B0502040204020203" pitchFamily="34" charset="0"/>
              </a:rPr>
              <a:t>A_edu_table</a:t>
            </a:r>
            <a:r>
              <a:rPr lang="pt-BR" sz="3600" dirty="0">
                <a:latin typeface="Segoe UI" panose="020B0502040204020203" pitchFamily="34" charset="0"/>
                <a:cs typeface="Segoe UI" panose="020B0502040204020203" pitchFamily="34" charset="0"/>
              </a:rPr>
              <a:t> &lt;- </a:t>
            </a:r>
            <a:r>
              <a:rPr lang="pt-BR" sz="3600" dirty="0" err="1">
                <a:latin typeface="Segoe UI" panose="020B0502040204020203" pitchFamily="34" charset="0"/>
                <a:cs typeface="Segoe UI" panose="020B0502040204020203" pitchFamily="34" charset="0"/>
              </a:rPr>
              <a:t>bfi_na_clean</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group_by</a:t>
            </a:r>
            <a:r>
              <a:rPr lang="pt-BR" sz="3600" dirty="0">
                <a:latin typeface="Segoe UI" panose="020B0502040204020203" pitchFamily="34" charset="0"/>
                <a:cs typeface="Segoe UI" panose="020B0502040204020203" pitchFamily="34" charset="0"/>
              </a:rPr>
              <a:t>(</a:t>
            </a:r>
            <a:r>
              <a:rPr lang="pt-BR" sz="3600" dirty="0" err="1">
                <a:latin typeface="Segoe UI" panose="020B0502040204020203" pitchFamily="34" charset="0"/>
                <a:cs typeface="Segoe UI" panose="020B0502040204020203" pitchFamily="34" charset="0"/>
              </a:rPr>
              <a:t>education</a:t>
            </a:r>
            <a:r>
              <a:rPr lang="pt-BR" sz="3600" dirty="0">
                <a:latin typeface="Segoe UI" panose="020B0502040204020203" pitchFamily="34" charset="0"/>
                <a:cs typeface="Segoe UI" panose="020B0502040204020203" pitchFamily="34" charset="0"/>
              </a:rPr>
              <a:t>) %&gt;% </a:t>
            </a:r>
          </a:p>
          <a:p>
            <a:r>
              <a:rPr lang="pt-BR" sz="3600" dirty="0">
                <a:latin typeface="Segoe UI" panose="020B0502040204020203" pitchFamily="34" charset="0"/>
                <a:cs typeface="Segoe UI" panose="020B0502040204020203" pitchFamily="34" charset="0"/>
              </a:rPr>
              <a:t>  </a:t>
            </a:r>
            <a:r>
              <a:rPr lang="pt-BR" sz="3600" dirty="0" err="1">
                <a:latin typeface="Segoe UI" panose="020B0502040204020203" pitchFamily="34" charset="0"/>
                <a:cs typeface="Segoe UI" panose="020B0502040204020203" pitchFamily="34" charset="0"/>
              </a:rPr>
              <a:t>summarize</a:t>
            </a:r>
            <a:r>
              <a:rPr lang="pt-BR" sz="3600" dirty="0">
                <a:latin typeface="Segoe UI" panose="020B0502040204020203" pitchFamily="34" charset="0"/>
                <a:cs typeface="Segoe UI" panose="020B0502040204020203" pitchFamily="34" charset="0"/>
              </a:rPr>
              <a:t>(A1z_mean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(A1, na.rm=TRUE),</a:t>
            </a:r>
          </a:p>
          <a:p>
            <a:r>
              <a:rPr lang="pt-BR" sz="3600" dirty="0">
                <a:latin typeface="Segoe UI" panose="020B0502040204020203" pitchFamily="34" charset="0"/>
                <a:cs typeface="Segoe UI" panose="020B0502040204020203" pitchFamily="34" charset="0"/>
              </a:rPr>
              <a:t>            A2z_mean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(A2, na.rm=TRUE),</a:t>
            </a:r>
          </a:p>
          <a:p>
            <a:r>
              <a:rPr lang="pt-BR" sz="3600" dirty="0">
                <a:latin typeface="Segoe UI" panose="020B0502040204020203" pitchFamily="34" charset="0"/>
                <a:cs typeface="Segoe UI" panose="020B0502040204020203" pitchFamily="34" charset="0"/>
              </a:rPr>
              <a:t>            A3z_mean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(A3, na.rm=TRUE),</a:t>
            </a:r>
          </a:p>
          <a:p>
            <a:r>
              <a:rPr lang="pt-BR" sz="3600" dirty="0">
                <a:latin typeface="Segoe UI" panose="020B0502040204020203" pitchFamily="34" charset="0"/>
                <a:cs typeface="Segoe UI" panose="020B0502040204020203" pitchFamily="34" charset="0"/>
              </a:rPr>
              <a:t>            A4z_mean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(A4, na.rm=TRUE),</a:t>
            </a:r>
          </a:p>
          <a:p>
            <a:r>
              <a:rPr lang="pt-BR" sz="3600" dirty="0">
                <a:latin typeface="Segoe UI" panose="020B0502040204020203" pitchFamily="34" charset="0"/>
                <a:cs typeface="Segoe UI" panose="020B0502040204020203" pitchFamily="34" charset="0"/>
              </a:rPr>
              <a:t>            A5z_mean = </a:t>
            </a:r>
            <a:r>
              <a:rPr lang="pt-BR" sz="3600" dirty="0" err="1">
                <a:latin typeface="Segoe UI" panose="020B0502040204020203" pitchFamily="34" charset="0"/>
                <a:cs typeface="Segoe UI" panose="020B0502040204020203" pitchFamily="34" charset="0"/>
              </a:rPr>
              <a:t>mean</a:t>
            </a:r>
            <a:r>
              <a:rPr lang="pt-BR" sz="3600" dirty="0">
                <a:latin typeface="Segoe UI" panose="020B0502040204020203" pitchFamily="34" charset="0"/>
                <a:cs typeface="Segoe UI" panose="020B0502040204020203" pitchFamily="34" charset="0"/>
              </a:rPr>
              <a:t>(A5, na.rm=TRUE),</a:t>
            </a:r>
          </a:p>
          <a:p>
            <a:r>
              <a:rPr lang="pt-BR" sz="3600" dirty="0">
                <a:latin typeface="Segoe UI" panose="020B0502040204020203" pitchFamily="34" charset="0"/>
                <a:cs typeface="Segoe UI" panose="020B0502040204020203" pitchFamily="34" charset="0"/>
              </a:rPr>
              <a:t>            n = n()</a:t>
            </a:r>
          </a:p>
          <a:p>
            <a:r>
              <a:rPr lang="pt-BR" sz="36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1769331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510472" y="6495681"/>
            <a:ext cx="13066296" cy="1477328"/>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Aquecimento </a:t>
            </a:r>
            <a:r>
              <a:rPr lang="pt-BR" sz="9000" dirty="0" err="1">
                <a:solidFill>
                  <a:schemeClr val="bg1"/>
                </a:solidFill>
                <a:latin typeface="Segoe UI Semibold" panose="020B0702040204020203" pitchFamily="34" charset="0"/>
                <a:cs typeface="Segoe UI Semibold" panose="020B0702040204020203" pitchFamily="34" charset="0"/>
              </a:rPr>
              <a:t>dplyr</a:t>
            </a:r>
            <a:endParaRPr lang="pt-BR" sz="9000" dirty="0">
              <a:solidFill>
                <a:schemeClr val="bg1"/>
              </a:solidFill>
              <a:latin typeface="Segoe UI Semibold" panose="020B0702040204020203" pitchFamily="34" charset="0"/>
              <a:cs typeface="Segoe UI Semibold" panose="020B0702040204020203" pitchFamily="34" charset="0"/>
            </a:endParaRPr>
          </a:p>
        </p:txBody>
      </p:sp>
      <p:sp>
        <p:nvSpPr>
          <p:cNvPr id="6" name="CaixaDeTexto 5">
            <a:extLst>
              <a:ext uri="{FF2B5EF4-FFF2-40B4-BE49-F238E27FC236}">
                <a16:creationId xmlns:a16="http://schemas.microsoft.com/office/drawing/2014/main" id="{7384640F-B45E-4866-AC22-58D340F29827}"/>
              </a:ext>
            </a:extLst>
          </p:cNvPr>
          <p:cNvSpPr txBox="1"/>
          <p:nvPr/>
        </p:nvSpPr>
        <p:spPr>
          <a:xfrm>
            <a:off x="4510472" y="8054714"/>
            <a:ext cx="13066296" cy="1477328"/>
          </a:xfrm>
          <a:prstGeom prst="rect">
            <a:avLst/>
          </a:prstGeom>
          <a:noFill/>
        </p:spPr>
        <p:txBody>
          <a:bodyPr wrap="square" rtlCol="0">
            <a:spAutoFit/>
          </a:bodyPr>
          <a:lstStyle/>
          <a:p>
            <a:pPr algn="r"/>
            <a:r>
              <a:rPr lang="pt-BR" sz="9000" dirty="0" err="1">
                <a:solidFill>
                  <a:schemeClr val="bg1"/>
                </a:solidFill>
                <a:latin typeface="Segoe UI Semibold" panose="020B0702040204020203" pitchFamily="34" charset="0"/>
                <a:cs typeface="Segoe UI Semibold" panose="020B0702040204020203" pitchFamily="34" charset="0"/>
              </a:rPr>
              <a:t>filter</a:t>
            </a:r>
            <a:r>
              <a:rPr lang="pt-BR" sz="9000" dirty="0">
                <a:solidFill>
                  <a:schemeClr val="bg1"/>
                </a:solidFill>
                <a:latin typeface="Segoe UI Semibold" panose="020B0702040204020203" pitchFamily="34" charset="0"/>
                <a:cs typeface="Segoe UI Semibold" panose="020B0702040204020203" pitchFamily="34" charset="0"/>
              </a:rPr>
              <a:t> &amp; </a:t>
            </a:r>
            <a:r>
              <a:rPr lang="pt-BR" sz="9000" dirty="0" err="1">
                <a:solidFill>
                  <a:schemeClr val="bg1"/>
                </a:solidFill>
                <a:latin typeface="Segoe UI Semibold" panose="020B0702040204020203" pitchFamily="34" charset="0"/>
                <a:cs typeface="Segoe UI Semibold" panose="020B0702040204020203" pitchFamily="34" charset="0"/>
              </a:rPr>
              <a:t>select</a:t>
            </a:r>
            <a:endParaRPr lang="pt-BR" sz="90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77875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2" y="3086906"/>
            <a:ext cx="15530679" cy="1722374"/>
          </a:xfrm>
        </p:spPr>
        <p:txBody>
          <a:bodyPr>
            <a:normAutofit fontScale="92500" lnSpcReduction="10000"/>
          </a:bodyPr>
          <a:lstStyle/>
          <a:p>
            <a:pPr marL="0" indent="0">
              <a:lnSpc>
                <a:spcPct val="120000"/>
              </a:lnSpc>
              <a:buClr>
                <a:srgbClr val="04A07B"/>
              </a:buClr>
              <a:buNone/>
            </a:pPr>
            <a:r>
              <a:rPr lang="en-GB" sz="3600" dirty="0" err="1">
                <a:latin typeface="Segoe UI" panose="020B0502040204020203" pitchFamily="34" charset="0"/>
                <a:cs typeface="Segoe UI" panose="020B0502040204020203" pitchFamily="34" charset="0"/>
              </a:rPr>
              <a:t>Vamos</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trabalhar</a:t>
            </a:r>
            <a:r>
              <a:rPr lang="en-GB" sz="3600" dirty="0">
                <a:latin typeface="Segoe UI" panose="020B0502040204020203" pitchFamily="34" charset="0"/>
                <a:cs typeface="Segoe UI" panose="020B0502040204020203" pitchFamily="34" charset="0"/>
              </a:rPr>
              <a:t> com o banco BFI de novo. </a:t>
            </a:r>
            <a:r>
              <a:rPr lang="en-GB" sz="3600" dirty="0" err="1">
                <a:latin typeface="Segoe UI" panose="020B0502040204020203" pitchFamily="34" charset="0"/>
                <a:cs typeface="Segoe UI" panose="020B0502040204020203" pitchFamily="34" charset="0"/>
              </a:rPr>
              <a:t>Sabemos</a:t>
            </a:r>
            <a:r>
              <a:rPr lang="en-GB" sz="3600" dirty="0">
                <a:latin typeface="Segoe UI" panose="020B0502040204020203" pitchFamily="34" charset="0"/>
                <a:cs typeface="Segoe UI" panose="020B0502040204020203" pitchFamily="34" charset="0"/>
              </a:rPr>
              <a:t> que </a:t>
            </a:r>
            <a:r>
              <a:rPr lang="en-GB" sz="3600" dirty="0" err="1">
                <a:latin typeface="Segoe UI" panose="020B0502040204020203" pitchFamily="34" charset="0"/>
                <a:cs typeface="Segoe UI" panose="020B0502040204020203" pitchFamily="34" charset="0"/>
              </a:rPr>
              <a:t>temos</a:t>
            </a:r>
            <a:r>
              <a:rPr lang="en-GB" sz="3600" dirty="0">
                <a:latin typeface="Segoe UI" panose="020B0502040204020203" pitchFamily="34" charset="0"/>
                <a:cs typeface="Segoe UI" panose="020B0502040204020203" pitchFamily="34" charset="0"/>
              </a:rPr>
              <a:t> N = 2800 </a:t>
            </a:r>
            <a:r>
              <a:rPr lang="en-GB" sz="3600" dirty="0" err="1">
                <a:latin typeface="Segoe UI" panose="020B0502040204020203" pitchFamily="34" charset="0"/>
                <a:cs typeface="Segoe UI" panose="020B0502040204020203" pitchFamily="34" charset="0"/>
              </a:rPr>
              <a:t>participantes</a:t>
            </a:r>
            <a:r>
              <a:rPr lang="en-GB" sz="3600" dirty="0">
                <a:latin typeface="Segoe UI" panose="020B0502040204020203" pitchFamily="34" charset="0"/>
                <a:cs typeface="Segoe UI" panose="020B0502040204020203" pitchFamily="34" charset="0"/>
              </a:rPr>
              <a:t> e 25 </a:t>
            </a:r>
            <a:r>
              <a:rPr lang="en-GB" sz="3600" dirty="0" err="1">
                <a:latin typeface="Segoe UI" panose="020B0502040204020203" pitchFamily="34" charset="0"/>
                <a:cs typeface="Segoe UI" panose="020B0502040204020203" pitchFamily="34" charset="0"/>
              </a:rPr>
              <a:t>variáveis</a:t>
            </a:r>
            <a:r>
              <a:rPr lang="en-GB" sz="3600" dirty="0">
                <a:latin typeface="Segoe UI" panose="020B0502040204020203" pitchFamily="34" charset="0"/>
                <a:cs typeface="Segoe UI" panose="020B0502040204020203" pitchFamily="34" charset="0"/>
              </a:rPr>
              <a:t> do BFI. </a:t>
            </a:r>
            <a:r>
              <a:rPr lang="en-GB" sz="3600" dirty="0" err="1">
                <a:latin typeface="Segoe UI" panose="020B0502040204020203" pitchFamily="34" charset="0"/>
                <a:cs typeface="Segoe UI" panose="020B0502040204020203" pitchFamily="34" charset="0"/>
              </a:rPr>
              <a:t>Além</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disso</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temos</a:t>
            </a:r>
            <a:r>
              <a:rPr lang="en-GB" sz="3600" dirty="0">
                <a:latin typeface="Segoe UI" panose="020B0502040204020203" pitchFamily="34" charset="0"/>
                <a:cs typeface="Segoe UI" panose="020B0502040204020203" pitchFamily="34" charset="0"/>
              </a:rPr>
              <a:t> 3 </a:t>
            </a:r>
            <a:r>
              <a:rPr lang="en-GB" sz="3600" dirty="0" err="1">
                <a:latin typeface="Segoe UI" panose="020B0502040204020203" pitchFamily="34" charset="0"/>
                <a:cs typeface="Segoe UI" panose="020B0502040204020203" pitchFamily="34" charset="0"/>
              </a:rPr>
              <a:t>variáveis</a:t>
            </a:r>
            <a:r>
              <a:rPr lang="en-GB" sz="3600" dirty="0">
                <a:latin typeface="Segoe UI" panose="020B0502040204020203" pitchFamily="34" charset="0"/>
                <a:cs typeface="Segoe UI" panose="020B0502040204020203" pitchFamily="34" charset="0"/>
              </a:rPr>
              <a:t> SES: </a:t>
            </a:r>
            <a:r>
              <a:rPr lang="en-GB" sz="3600" dirty="0" err="1">
                <a:latin typeface="Segoe UI" panose="020B0502040204020203" pitchFamily="34" charset="0"/>
                <a:cs typeface="Segoe UI" panose="020B0502040204020203" pitchFamily="34" charset="0"/>
              </a:rPr>
              <a:t>educação</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idade</a:t>
            </a:r>
            <a:r>
              <a:rPr lang="en-GB" sz="3600" dirty="0">
                <a:latin typeface="Segoe UI" panose="020B0502040204020203" pitchFamily="34" charset="0"/>
                <a:cs typeface="Segoe UI" panose="020B0502040204020203" pitchFamily="34" charset="0"/>
              </a:rPr>
              <a:t> e </a:t>
            </a:r>
            <a:r>
              <a:rPr lang="en-GB" sz="3600" dirty="0" err="1">
                <a:latin typeface="Segoe UI" panose="020B0502040204020203" pitchFamily="34" charset="0"/>
                <a:cs typeface="Segoe UI" panose="020B0502040204020203" pitchFamily="34" charset="0"/>
              </a:rPr>
              <a:t>gênero</a:t>
            </a:r>
            <a:r>
              <a:rPr lang="en-GB" sz="3600" dirty="0">
                <a:latin typeface="Segoe UI" panose="020B0502040204020203" pitchFamily="34" charset="0"/>
                <a:cs typeface="Segoe UI" panose="020B0502040204020203" pitchFamily="34" charset="0"/>
              </a:rPr>
              <a:t>.</a:t>
            </a: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a:extLst>
              <a:ext uri="{FF2B5EF4-FFF2-40B4-BE49-F238E27FC236}">
                <a16:creationId xmlns:a16="http://schemas.microsoft.com/office/drawing/2014/main" id="{56BCF70D-1546-4B74-85A6-0B1686F4AF0A}"/>
              </a:ext>
            </a:extLst>
          </p:cNvPr>
          <p:cNvSpPr txBox="1"/>
          <p:nvPr/>
        </p:nvSpPr>
        <p:spPr>
          <a:xfrm>
            <a:off x="1536192" y="5143499"/>
            <a:ext cx="15530682" cy="4524315"/>
          </a:xfrm>
          <a:prstGeom prst="rect">
            <a:avLst/>
          </a:prstGeom>
          <a:noFill/>
        </p:spPr>
        <p:txBody>
          <a:bodyPr wrap="square">
            <a:spAutoFit/>
          </a:bodyPr>
          <a:lstStyle/>
          <a:p>
            <a:r>
              <a:rPr lang="pt-BR" sz="3600" b="1" dirty="0"/>
              <a:t># Carregando pacotes</a:t>
            </a:r>
          </a:p>
          <a:p>
            <a:r>
              <a:rPr lang="pt-BR" sz="3600" dirty="0" err="1"/>
              <a:t>library</a:t>
            </a:r>
            <a:r>
              <a:rPr lang="pt-BR" sz="3600" dirty="0"/>
              <a:t>(</a:t>
            </a:r>
            <a:r>
              <a:rPr lang="pt-BR" sz="3600" dirty="0" err="1"/>
              <a:t>tidyverse</a:t>
            </a:r>
            <a:r>
              <a:rPr lang="pt-BR" sz="3600" dirty="0"/>
              <a:t>)</a:t>
            </a:r>
          </a:p>
          <a:p>
            <a:r>
              <a:rPr lang="pt-BR" sz="3600" dirty="0" err="1"/>
              <a:t>library</a:t>
            </a:r>
            <a:r>
              <a:rPr lang="pt-BR" sz="3600" dirty="0"/>
              <a:t>(</a:t>
            </a:r>
            <a:r>
              <a:rPr lang="pt-BR" sz="3600" dirty="0" err="1"/>
              <a:t>psychTools</a:t>
            </a:r>
            <a:r>
              <a:rPr lang="pt-BR" sz="3600" dirty="0"/>
              <a:t>)</a:t>
            </a:r>
          </a:p>
          <a:p>
            <a:endParaRPr lang="pt-BR" sz="3600" dirty="0"/>
          </a:p>
          <a:p>
            <a:r>
              <a:rPr lang="pt-BR" sz="3600" b="1" dirty="0"/>
              <a:t># Big Five </a:t>
            </a:r>
            <a:r>
              <a:rPr lang="pt-BR" sz="3600" b="1" dirty="0" err="1"/>
              <a:t>dataset</a:t>
            </a:r>
            <a:endParaRPr lang="pt-BR" sz="3600" b="1" dirty="0"/>
          </a:p>
          <a:p>
            <a:r>
              <a:rPr lang="pt-BR" sz="3600" dirty="0"/>
              <a:t>data(</a:t>
            </a:r>
            <a:r>
              <a:rPr lang="pt-BR" sz="3600" dirty="0" err="1"/>
              <a:t>bfi</a:t>
            </a:r>
            <a:r>
              <a:rPr lang="pt-BR" sz="3600" dirty="0"/>
              <a:t>)</a:t>
            </a:r>
          </a:p>
          <a:p>
            <a:r>
              <a:rPr lang="pt-BR" sz="3600" dirty="0"/>
              <a:t>data(</a:t>
            </a:r>
            <a:r>
              <a:rPr lang="pt-BR" sz="3600" dirty="0" err="1"/>
              <a:t>bfi.dictionary</a:t>
            </a:r>
            <a:r>
              <a:rPr lang="pt-BR" sz="3600" dirty="0"/>
              <a:t>)</a:t>
            </a:r>
          </a:p>
          <a:p>
            <a:endParaRPr lang="pt-BR" sz="3600" dirty="0"/>
          </a:p>
        </p:txBody>
      </p:sp>
    </p:spTree>
    <p:extLst>
      <p:ext uri="{BB962C8B-B14F-4D97-AF65-F5344CB8AC3E}">
        <p14:creationId xmlns:p14="http://schemas.microsoft.com/office/powerpoint/2010/main" val="36434008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67417" y="3086907"/>
            <a:ext cx="16607124" cy="1754326"/>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endParaRPr lang="pt-BR" sz="3600" dirty="0"/>
          </a:p>
        </p:txBody>
      </p:sp>
    </p:spTree>
    <p:extLst>
      <p:ext uri="{BB962C8B-B14F-4D97-AF65-F5344CB8AC3E}">
        <p14:creationId xmlns:p14="http://schemas.microsoft.com/office/powerpoint/2010/main" val="9506271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067417" y="3086907"/>
            <a:ext cx="16607124" cy="3416320"/>
          </a:xfrm>
          <a:prstGeom prst="rect">
            <a:avLst/>
          </a:prstGeom>
          <a:noFill/>
        </p:spPr>
        <p:txBody>
          <a:bodyPr wrap="square">
            <a:spAutoFit/>
          </a:bodyPr>
          <a:lstStyle/>
          <a:p>
            <a:r>
              <a:rPr lang="pt-BR" sz="3600" b="1" dirty="0"/>
              <a:t># Identifique quais variáveis tem </a:t>
            </a:r>
            <a:r>
              <a:rPr lang="pt-BR" sz="3600" b="1" dirty="0" err="1"/>
              <a:t>NAs</a:t>
            </a:r>
            <a:r>
              <a:rPr lang="pt-BR" sz="3600" b="1" dirty="0"/>
              <a:t> no banco de dados</a:t>
            </a:r>
          </a:p>
          <a:p>
            <a:r>
              <a:rPr lang="pt-BR" sz="3600" dirty="0"/>
              <a:t>## DICA: use </a:t>
            </a:r>
            <a:r>
              <a:rPr lang="pt-BR" sz="3600" dirty="0" err="1"/>
              <a:t>frq</a:t>
            </a:r>
            <a:r>
              <a:rPr lang="pt-BR" sz="3600" dirty="0"/>
              <a:t>(</a:t>
            </a:r>
            <a:r>
              <a:rPr lang="pt-BR" sz="3600" dirty="0" err="1"/>
              <a:t>bfi</a:t>
            </a:r>
            <a:r>
              <a:rPr lang="pt-BR" sz="3600" dirty="0"/>
              <a:t>) do pacote (</a:t>
            </a:r>
            <a:r>
              <a:rPr lang="pt-BR" sz="3600" dirty="0" err="1"/>
              <a:t>sjmisc</a:t>
            </a:r>
            <a:r>
              <a:rPr lang="pt-BR" sz="3600" dirty="0"/>
              <a:t>)</a:t>
            </a:r>
          </a:p>
          <a:p>
            <a:r>
              <a:rPr lang="pt-BR" sz="3600" b="1" dirty="0">
                <a:solidFill>
                  <a:srgbClr val="04A07B"/>
                </a:solidFill>
              </a:rPr>
              <a:t>Temos casos com </a:t>
            </a:r>
            <a:r>
              <a:rPr lang="pt-BR" sz="3600" b="1" dirty="0" err="1">
                <a:solidFill>
                  <a:srgbClr val="04A07B"/>
                </a:solidFill>
              </a:rPr>
              <a:t>missing</a:t>
            </a:r>
            <a:r>
              <a:rPr lang="pt-BR" sz="3600" b="1" dirty="0">
                <a:solidFill>
                  <a:srgbClr val="04A07B"/>
                </a:solidFill>
              </a:rPr>
              <a:t> nas variáveis do BFI e na variável de educação (</a:t>
            </a:r>
            <a:r>
              <a:rPr lang="pt-BR" sz="3600" b="1" dirty="0" err="1">
                <a:solidFill>
                  <a:srgbClr val="04A07B"/>
                </a:solidFill>
              </a:rPr>
              <a:t>education</a:t>
            </a:r>
            <a:r>
              <a:rPr lang="pt-BR" sz="3600" b="1" dirty="0">
                <a:solidFill>
                  <a:srgbClr val="04A07B"/>
                </a:solidFill>
              </a:rPr>
              <a:t>). No caso do BFI, os </a:t>
            </a:r>
            <a:r>
              <a:rPr lang="pt-BR" sz="3600" b="1" dirty="0" err="1">
                <a:solidFill>
                  <a:srgbClr val="04A07B"/>
                </a:solidFill>
              </a:rPr>
              <a:t>missings</a:t>
            </a:r>
            <a:r>
              <a:rPr lang="pt-BR" sz="3600" b="1" dirty="0">
                <a:solidFill>
                  <a:srgbClr val="04A07B"/>
                </a:solidFill>
              </a:rPr>
              <a:t> variam entre 9 – 30 casos. Na variável </a:t>
            </a:r>
            <a:r>
              <a:rPr lang="pt-BR" sz="3600" b="1" dirty="0" err="1">
                <a:solidFill>
                  <a:srgbClr val="04A07B"/>
                </a:solidFill>
              </a:rPr>
              <a:t>education</a:t>
            </a:r>
            <a:r>
              <a:rPr lang="pt-BR" sz="3600" b="1" dirty="0">
                <a:solidFill>
                  <a:srgbClr val="04A07B"/>
                </a:solidFill>
              </a:rPr>
              <a:t> temos N = 223 </a:t>
            </a:r>
            <a:r>
              <a:rPr lang="pt-BR" sz="3600" b="1" dirty="0" err="1">
                <a:solidFill>
                  <a:srgbClr val="04A07B"/>
                </a:solidFill>
              </a:rPr>
              <a:t>missings</a:t>
            </a:r>
            <a:r>
              <a:rPr lang="pt-BR" sz="3600" b="1" dirty="0">
                <a:solidFill>
                  <a:srgbClr val="04A07B"/>
                </a:solidFill>
              </a:rPr>
              <a:t>.</a:t>
            </a:r>
          </a:p>
          <a:p>
            <a:endParaRPr lang="pt-BR" sz="3600" dirty="0"/>
          </a:p>
        </p:txBody>
      </p:sp>
    </p:spTree>
    <p:extLst>
      <p:ext uri="{BB962C8B-B14F-4D97-AF65-F5344CB8AC3E}">
        <p14:creationId xmlns:p14="http://schemas.microsoft.com/office/powerpoint/2010/main" val="12291116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a:extLst>
              <a:ext uri="{FF2B5EF4-FFF2-40B4-BE49-F238E27FC236}">
                <a16:creationId xmlns:a16="http://schemas.microsoft.com/office/drawing/2014/main" id="{3AEB5C11-6B3E-4B30-B334-38F28382224D}"/>
              </a:ext>
            </a:extLst>
          </p:cNvPr>
          <p:cNvSpPr txBox="1"/>
          <p:nvPr/>
        </p:nvSpPr>
        <p:spPr>
          <a:xfrm>
            <a:off x="1536191" y="332211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endParaRPr lang="pt-BR" sz="3600" dirty="0"/>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endParaRPr lang="pt-BR" sz="3600" dirty="0"/>
          </a:p>
        </p:txBody>
      </p:sp>
    </p:spTree>
    <p:extLst>
      <p:ext uri="{BB962C8B-B14F-4D97-AF65-F5344CB8AC3E}">
        <p14:creationId xmlns:p14="http://schemas.microsoft.com/office/powerpoint/2010/main" val="265395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5294969" cy="3698906"/>
          </a:xfrm>
        </p:spPr>
        <p:txBody>
          <a:bodyPr>
            <a:normAutofit/>
          </a:bodyPr>
          <a:lstStyle/>
          <a:p>
            <a:pPr marL="0" indent="0">
              <a:lnSpc>
                <a:spcPct val="120000"/>
              </a:lnSpc>
              <a:buClr>
                <a:srgbClr val="04A07B"/>
              </a:buClr>
              <a:buNone/>
            </a:pPr>
            <a:r>
              <a:rPr lang="en-GB" sz="4800" dirty="0" err="1">
                <a:latin typeface="Inter" panose="020B0604020202020204" charset="0"/>
                <a:ea typeface="Inter" panose="020B0604020202020204" charset="0"/>
                <a:cs typeface="Segoe UI" panose="020B0502040204020203" pitchFamily="34" charset="0"/>
              </a:rPr>
              <a:t>Partes</a:t>
            </a:r>
            <a:r>
              <a:rPr lang="en-GB" sz="4800" dirty="0">
                <a:latin typeface="Inter" panose="020B0604020202020204" charset="0"/>
                <a:ea typeface="Inter" panose="020B0604020202020204" charset="0"/>
                <a:cs typeface="Segoe UI" panose="020B0502040204020203" pitchFamily="34" charset="0"/>
              </a:rPr>
              <a:t> de um </a:t>
            </a:r>
            <a:r>
              <a:rPr lang="en-GB" sz="4800" dirty="0" err="1">
                <a:latin typeface="Inter" panose="020B0604020202020204" charset="0"/>
                <a:ea typeface="Inter" panose="020B0604020202020204" charset="0"/>
                <a:cs typeface="Segoe UI" panose="020B0502040204020203" pitchFamily="34" charset="0"/>
              </a:rPr>
              <a:t>código</a:t>
            </a:r>
            <a:r>
              <a:rPr lang="en-GB" sz="4800" dirty="0">
                <a:latin typeface="Inter" panose="020B0604020202020204" charset="0"/>
                <a:ea typeface="Inter" panose="020B060402020202020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Retângulo 4"/>
          <p:cNvSpPr/>
          <p:nvPr/>
        </p:nvSpPr>
        <p:spPr>
          <a:xfrm>
            <a:off x="5176937" y="5457355"/>
            <a:ext cx="7852115" cy="1089529"/>
          </a:xfrm>
          <a:prstGeom prst="rect">
            <a:avLst/>
          </a:prstGeom>
        </p:spPr>
        <p:txBody>
          <a:bodyPr wrap="square">
            <a:spAutoFit/>
          </a:bodyPr>
          <a:lstStyle/>
          <a:p>
            <a:pPr algn="ctr">
              <a:lnSpc>
                <a:spcPct val="120000"/>
              </a:lnSpc>
              <a:buClr>
                <a:srgbClr val="04A07B"/>
              </a:buClr>
            </a:pPr>
            <a:r>
              <a:rPr lang="en-GB" sz="5400" b="1" dirty="0">
                <a:latin typeface="Inter" panose="020B0604020202020204" charset="0"/>
                <a:ea typeface="Inter" panose="020B0604020202020204" charset="0"/>
                <a:cs typeface="Segoe UI" panose="020B0502040204020203" pitchFamily="34" charset="0"/>
              </a:rPr>
              <a:t>beep(sound = 8)</a:t>
            </a:r>
          </a:p>
        </p:txBody>
      </p:sp>
      <p:sp>
        <p:nvSpPr>
          <p:cNvPr id="8" name="CaixaDeTexto 7"/>
          <p:cNvSpPr txBox="1"/>
          <p:nvPr/>
        </p:nvSpPr>
        <p:spPr>
          <a:xfrm>
            <a:off x="11008062" y="7395985"/>
            <a:ext cx="4003338"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rPr>
              <a:t>argumentos</a:t>
            </a:r>
          </a:p>
        </p:txBody>
      </p:sp>
      <p:sp>
        <p:nvSpPr>
          <p:cNvPr id="19" name="Retângulo 18"/>
          <p:cNvSpPr/>
          <p:nvPr/>
        </p:nvSpPr>
        <p:spPr>
          <a:xfrm>
            <a:off x="8115300" y="5399127"/>
            <a:ext cx="3619500" cy="1205984"/>
          </a:xfrm>
          <a:prstGeom prst="rect">
            <a:avLst/>
          </a:prstGeom>
          <a:noFill/>
          <a:ln w="38100">
            <a:solidFill>
              <a:srgbClr val="AD62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cxnSp>
        <p:nvCxnSpPr>
          <p:cNvPr id="14" name="Conector de Seta Reta 13"/>
          <p:cNvCxnSpPr/>
          <p:nvPr/>
        </p:nvCxnSpPr>
        <p:spPr>
          <a:xfrm>
            <a:off x="9906000" y="6789123"/>
            <a:ext cx="1091176" cy="564177"/>
          </a:xfrm>
          <a:prstGeom prst="straightConnector1">
            <a:avLst/>
          </a:prstGeom>
          <a:ln w="76200">
            <a:solidFill>
              <a:srgbClr val="AD6237"/>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362775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BIG FIVE TIME!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a:extLst>
              <a:ext uri="{FF2B5EF4-FFF2-40B4-BE49-F238E27FC236}">
                <a16:creationId xmlns:a16="http://schemas.microsoft.com/office/drawing/2014/main" id="{3AEB5C11-6B3E-4B30-B334-38F28382224D}"/>
              </a:ext>
            </a:extLst>
          </p:cNvPr>
          <p:cNvSpPr txBox="1"/>
          <p:nvPr/>
        </p:nvSpPr>
        <p:spPr>
          <a:xfrm>
            <a:off x="1536191" y="3322111"/>
            <a:ext cx="16086266" cy="5632311"/>
          </a:xfrm>
          <a:prstGeom prst="rect">
            <a:avLst/>
          </a:prstGeom>
          <a:noFill/>
        </p:spPr>
        <p:txBody>
          <a:bodyPr wrap="square">
            <a:spAutoFit/>
          </a:bodyPr>
          <a:lstStyle/>
          <a:p>
            <a:r>
              <a:rPr lang="pt-BR" sz="3600" b="1" dirty="0"/>
              <a:t># E se quiséssemos filtrar os dados para ter um banco de dados com informações de pessoas que tem respostas nas variáveis SES?</a:t>
            </a:r>
          </a:p>
          <a:p>
            <a:r>
              <a:rPr lang="pt-BR" sz="3600" dirty="0" err="1"/>
              <a:t>bfi_na_edu</a:t>
            </a:r>
            <a:r>
              <a:rPr lang="pt-BR" sz="3600" dirty="0"/>
              <a:t> &lt;- </a:t>
            </a:r>
            <a:r>
              <a:rPr lang="pt-BR" sz="3600" dirty="0" err="1"/>
              <a:t>bfi</a:t>
            </a:r>
            <a:r>
              <a:rPr lang="pt-BR" sz="3600" dirty="0"/>
              <a:t> %&gt;% </a:t>
            </a:r>
          </a:p>
          <a:p>
            <a:r>
              <a:rPr lang="pt-BR" sz="3600" dirty="0"/>
              <a:t>  </a:t>
            </a:r>
            <a:r>
              <a:rPr lang="pt-BR" sz="3600" dirty="0" err="1"/>
              <a:t>filter</a:t>
            </a:r>
            <a:r>
              <a:rPr lang="pt-BR" sz="3600" dirty="0"/>
              <a:t>(!is.na(</a:t>
            </a:r>
            <a:r>
              <a:rPr lang="pt-BR" sz="3600" dirty="0" err="1"/>
              <a:t>education</a:t>
            </a:r>
            <a:r>
              <a:rPr lang="pt-BR" sz="3600" dirty="0"/>
              <a:t>))</a:t>
            </a:r>
          </a:p>
          <a:p>
            <a:r>
              <a:rPr lang="pt-BR" sz="3600" b="1" dirty="0">
                <a:solidFill>
                  <a:srgbClr val="04A07B"/>
                </a:solidFill>
              </a:rPr>
              <a:t># Temos um banco com N = 2577 participantes.</a:t>
            </a:r>
          </a:p>
          <a:p>
            <a:endParaRPr lang="pt-BR" sz="3600" dirty="0"/>
          </a:p>
          <a:p>
            <a:r>
              <a:rPr lang="pt-BR" sz="3600" b="1" dirty="0"/>
              <a:t># Vamos criar um banco de dados sem </a:t>
            </a:r>
            <a:r>
              <a:rPr lang="pt-BR" sz="3600" b="1" dirty="0" err="1"/>
              <a:t>missing</a:t>
            </a:r>
            <a:r>
              <a:rPr lang="pt-BR" sz="3600" b="1" dirty="0"/>
              <a:t> nas variáveis?</a:t>
            </a:r>
          </a:p>
          <a:p>
            <a:r>
              <a:rPr lang="pt-BR" sz="3600" dirty="0" err="1"/>
              <a:t>bfi_na_clean</a:t>
            </a:r>
            <a:r>
              <a:rPr lang="pt-BR" sz="3600" dirty="0"/>
              <a:t> &lt;- </a:t>
            </a:r>
            <a:r>
              <a:rPr lang="pt-BR" sz="3600" dirty="0" err="1"/>
              <a:t>bfi</a:t>
            </a:r>
            <a:r>
              <a:rPr lang="pt-BR" sz="3600" dirty="0"/>
              <a:t> %&gt;% </a:t>
            </a:r>
          </a:p>
          <a:p>
            <a:r>
              <a:rPr lang="pt-BR" sz="3600" dirty="0"/>
              <a:t>  </a:t>
            </a:r>
            <a:r>
              <a:rPr lang="pt-BR" sz="3600" dirty="0" err="1"/>
              <a:t>filter</a:t>
            </a:r>
            <a:r>
              <a:rPr lang="pt-BR" sz="3600" dirty="0"/>
              <a:t>(</a:t>
            </a:r>
            <a:r>
              <a:rPr lang="pt-BR" sz="3600" dirty="0" err="1"/>
              <a:t>if_all</a:t>
            </a:r>
            <a:r>
              <a:rPr lang="pt-BR" sz="3600" dirty="0"/>
              <a:t>(</a:t>
            </a:r>
            <a:r>
              <a:rPr lang="pt-BR" sz="3600" dirty="0" err="1"/>
              <a:t>everything</a:t>
            </a:r>
            <a:r>
              <a:rPr lang="pt-BR" sz="3600" dirty="0"/>
              <a:t>(), ~ !is.na(.x)))</a:t>
            </a:r>
          </a:p>
          <a:p>
            <a:r>
              <a:rPr lang="pt-BR" sz="3600" b="1" dirty="0">
                <a:solidFill>
                  <a:srgbClr val="04A07B"/>
                </a:solidFill>
              </a:rPr>
              <a:t># Temos um banco com N = 2236 participantes.</a:t>
            </a:r>
          </a:p>
        </p:txBody>
      </p:sp>
    </p:spTree>
    <p:extLst>
      <p:ext uri="{BB962C8B-B14F-4D97-AF65-F5344CB8AC3E}">
        <p14:creationId xmlns:p14="http://schemas.microsoft.com/office/powerpoint/2010/main" val="33407999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Checando</a:t>
            </a:r>
            <a:r>
              <a:rPr lang="en-US" sz="4000" dirty="0">
                <a:solidFill>
                  <a:srgbClr val="000000"/>
                </a:solidFill>
                <a:latin typeface="Inter"/>
              </a:rPr>
              <a:t> a </a:t>
            </a:r>
            <a:r>
              <a:rPr lang="en-US" sz="4000" dirty="0" err="1">
                <a:solidFill>
                  <a:srgbClr val="000000"/>
                </a:solidFill>
                <a:latin typeface="Inter"/>
              </a:rPr>
              <a:t>integridade</a:t>
            </a:r>
            <a:r>
              <a:rPr lang="en-US" sz="4000" dirty="0">
                <a:solidFill>
                  <a:srgbClr val="000000"/>
                </a:solidFill>
                <a:latin typeface="Inter"/>
              </a:rPr>
              <a:t> dos dados</a:t>
            </a:r>
          </a:p>
        </p:txBody>
      </p:sp>
    </p:spTree>
    <p:extLst>
      <p:ext uri="{BB962C8B-B14F-4D97-AF65-F5344CB8AC3E}">
        <p14:creationId xmlns:p14="http://schemas.microsoft.com/office/powerpoint/2010/main" val="10800843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1846659"/>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r>
              <a:rPr lang="en-US" sz="4000" dirty="0" err="1">
                <a:solidFill>
                  <a:srgbClr val="000000"/>
                </a:solidFill>
                <a:latin typeface="Inter"/>
              </a:rPr>
              <a:t>Análise</a:t>
            </a:r>
            <a:r>
              <a:rPr lang="en-US" sz="4000" dirty="0">
                <a:solidFill>
                  <a:srgbClr val="000000"/>
                </a:solidFill>
                <a:latin typeface="Inter"/>
              </a:rPr>
              <a:t> de dados </a:t>
            </a:r>
            <a:r>
              <a:rPr lang="en-US" sz="4000" dirty="0" err="1">
                <a:solidFill>
                  <a:srgbClr val="000000"/>
                </a:solidFill>
                <a:latin typeface="Inter"/>
              </a:rPr>
              <a:t>descritivos</a:t>
            </a:r>
            <a:r>
              <a:rPr lang="en-US" sz="4000" dirty="0">
                <a:solidFill>
                  <a:srgbClr val="000000"/>
                </a:solidFill>
                <a:latin typeface="Inter"/>
              </a:rPr>
              <a:t> e </a:t>
            </a:r>
            <a:r>
              <a:rPr lang="en-US" sz="4000" dirty="0" err="1">
                <a:solidFill>
                  <a:srgbClr val="000000"/>
                </a:solidFill>
                <a:latin typeface="Inter"/>
              </a:rPr>
              <a:t>inferenciais</a:t>
            </a:r>
            <a:endParaRPr lang="en-US" sz="4000" dirty="0">
              <a:solidFill>
                <a:srgbClr val="000000"/>
              </a:solidFill>
              <a:latin typeface="Inter"/>
            </a:endParaRPr>
          </a:p>
        </p:txBody>
      </p:sp>
    </p:spTree>
    <p:extLst>
      <p:ext uri="{BB962C8B-B14F-4D97-AF65-F5344CB8AC3E}">
        <p14:creationId xmlns:p14="http://schemas.microsoft.com/office/powerpoint/2010/main" val="28218983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TIPOS DE ANÁLISES</a:t>
            </a:r>
            <a:endParaRPr lang="en-GB" dirty="0"/>
          </a:p>
        </p:txBody>
      </p:sp>
      <p:sp>
        <p:nvSpPr>
          <p:cNvPr id="10" name="Retângulo 9">
            <a:extLst>
              <a:ext uri="{FF2B5EF4-FFF2-40B4-BE49-F238E27FC236}">
                <a16:creationId xmlns:a16="http://schemas.microsoft.com/office/drawing/2014/main" id="{34B6EB2E-56B8-48C4-AEE6-4360C034E141}"/>
              </a:ext>
            </a:extLst>
          </p:cNvPr>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Espaço Reservado para Conteúdo 2"/>
          <p:cNvSpPr>
            <a:spLocks noGrp="1"/>
          </p:cNvSpPr>
          <p:nvPr>
            <p:ph idx="1"/>
          </p:nvPr>
        </p:nvSpPr>
        <p:spPr>
          <a:xfrm>
            <a:off x="1165220" y="3434054"/>
            <a:ext cx="5692781" cy="833148"/>
          </a:xfrm>
        </p:spPr>
        <p:txBody>
          <a:bodyPr>
            <a:noAutofit/>
          </a:bodyPr>
          <a:lstStyle/>
          <a:p>
            <a:pPr marL="0" indent="0">
              <a:buNone/>
            </a:pPr>
            <a:r>
              <a:rPr lang="pt-BR" sz="4200" b="1" dirty="0">
                <a:solidFill>
                  <a:srgbClr val="04A07B"/>
                </a:solidFill>
              </a:rPr>
              <a:t>Análises </a:t>
            </a:r>
            <a:r>
              <a:rPr lang="pt-BR" sz="4200" b="1" dirty="0" err="1">
                <a:solidFill>
                  <a:srgbClr val="04A07B"/>
                </a:solidFill>
              </a:rPr>
              <a:t>univariadas</a:t>
            </a:r>
            <a:endParaRPr lang="pt-BR" sz="4200" b="1" dirty="0">
              <a:solidFill>
                <a:srgbClr val="04A07B"/>
              </a:solidFill>
            </a:endParaRPr>
          </a:p>
          <a:p>
            <a:pPr marL="528638" indent="-528638"/>
            <a:endParaRPr lang="pt-BR" sz="3000" b="1" dirty="0">
              <a:solidFill>
                <a:srgbClr val="04A07B"/>
              </a:solidFill>
            </a:endParaRPr>
          </a:p>
          <a:p>
            <a:pPr>
              <a:buFont typeface="Arial" panose="020B0604020202020204" pitchFamily="34" charset="0"/>
              <a:buChar char="•"/>
            </a:pPr>
            <a:endParaRPr lang="en-GB" sz="3000" b="1" dirty="0">
              <a:solidFill>
                <a:srgbClr val="04A07B"/>
              </a:solidFill>
            </a:endParaRPr>
          </a:p>
        </p:txBody>
      </p:sp>
      <p:sp>
        <p:nvSpPr>
          <p:cNvPr id="12" name="Espaço Reservado para Conteúdo 2"/>
          <p:cNvSpPr txBox="1">
            <a:spLocks/>
          </p:cNvSpPr>
          <p:nvPr/>
        </p:nvSpPr>
        <p:spPr>
          <a:xfrm>
            <a:off x="1165217" y="5858874"/>
            <a:ext cx="5692781" cy="833148"/>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dirty="0">
                <a:solidFill>
                  <a:srgbClr val="04A07B"/>
                </a:solidFill>
              </a:rPr>
              <a:t>Análises bivariadas</a:t>
            </a:r>
          </a:p>
          <a:p>
            <a:pPr marL="528638" indent="-528638">
              <a:buFont typeface="Arial" panose="020B0604020202020204" pitchFamily="34" charset="0"/>
              <a:buChar char="•"/>
            </a:pPr>
            <a:endParaRPr lang="pt-BR" sz="3000" b="1" dirty="0">
              <a:solidFill>
                <a:srgbClr val="04A07B"/>
              </a:solidFill>
            </a:endParaRPr>
          </a:p>
          <a:p>
            <a:pPr>
              <a:buFont typeface="Arial" panose="020B0604020202020204" pitchFamily="34" charset="0"/>
              <a:buChar char="•"/>
            </a:pPr>
            <a:endParaRPr lang="en-GB" sz="3000" b="1" dirty="0">
              <a:solidFill>
                <a:srgbClr val="04A07B"/>
              </a:solidFill>
            </a:endParaRPr>
          </a:p>
        </p:txBody>
      </p:sp>
      <p:sp>
        <p:nvSpPr>
          <p:cNvPr id="14" name="Espaço Reservado para Conteúdo 2"/>
          <p:cNvSpPr txBox="1">
            <a:spLocks/>
          </p:cNvSpPr>
          <p:nvPr/>
        </p:nvSpPr>
        <p:spPr>
          <a:xfrm>
            <a:off x="1165217" y="8283695"/>
            <a:ext cx="5692781" cy="833148"/>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dirty="0">
                <a:solidFill>
                  <a:srgbClr val="04A07B"/>
                </a:solidFill>
              </a:rPr>
              <a:t>Análises multivariadas</a:t>
            </a:r>
          </a:p>
          <a:p>
            <a:pPr marL="528638" indent="-528638">
              <a:buFont typeface="Arial" panose="020B0604020202020204" pitchFamily="34" charset="0"/>
              <a:buChar char="•"/>
            </a:pPr>
            <a:endParaRPr lang="pt-BR" sz="3000" b="1" dirty="0">
              <a:solidFill>
                <a:srgbClr val="04A07B"/>
              </a:solidFill>
            </a:endParaRPr>
          </a:p>
          <a:p>
            <a:pPr>
              <a:buFont typeface="Arial" panose="020B0604020202020204" pitchFamily="34" charset="0"/>
              <a:buChar char="•"/>
            </a:pPr>
            <a:endParaRPr lang="en-GB" sz="3000" b="1" dirty="0">
              <a:solidFill>
                <a:srgbClr val="04A07B"/>
              </a:solidFill>
            </a:endParaRPr>
          </a:p>
        </p:txBody>
      </p:sp>
      <p:sp>
        <p:nvSpPr>
          <p:cNvPr id="15" name="Espaço Reservado para Conteúdo 2"/>
          <p:cNvSpPr txBox="1">
            <a:spLocks/>
          </p:cNvSpPr>
          <p:nvPr/>
        </p:nvSpPr>
        <p:spPr>
          <a:xfrm>
            <a:off x="1165217" y="4267202"/>
            <a:ext cx="15408285" cy="106175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3600" dirty="0">
                <a:solidFill>
                  <a:schemeClr val="tx1">
                    <a:lumMod val="95000"/>
                    <a:lumOff val="5000"/>
                  </a:schemeClr>
                </a:solidFill>
              </a:rPr>
              <a:t>São análises que incluem apenas uma variável dependente. Podem ter uma ou mais variáveis independentes. Por exemplo, análises de variância.</a:t>
            </a:r>
          </a:p>
          <a:p>
            <a:pPr marL="528638" indent="-528638">
              <a:buFont typeface="Arial" panose="020B0604020202020204" pitchFamily="34" charset="0"/>
              <a:buChar char="•"/>
            </a:pPr>
            <a:endParaRPr lang="pt-BR" sz="2700" b="1" dirty="0">
              <a:solidFill>
                <a:srgbClr val="04A07B"/>
              </a:solidFill>
            </a:endParaRPr>
          </a:p>
          <a:p>
            <a:pPr>
              <a:buFont typeface="Arial" panose="020B0604020202020204" pitchFamily="34" charset="0"/>
              <a:buChar char="•"/>
            </a:pPr>
            <a:endParaRPr lang="en-GB" sz="2700" b="1" dirty="0">
              <a:solidFill>
                <a:srgbClr val="04A07B"/>
              </a:solidFill>
            </a:endParaRPr>
          </a:p>
        </p:txBody>
      </p:sp>
      <p:sp>
        <p:nvSpPr>
          <p:cNvPr id="16" name="Espaço Reservado para Conteúdo 2"/>
          <p:cNvSpPr txBox="1">
            <a:spLocks/>
          </p:cNvSpPr>
          <p:nvPr/>
        </p:nvSpPr>
        <p:spPr>
          <a:xfrm>
            <a:off x="1165217" y="6691070"/>
            <a:ext cx="15408285" cy="106175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3600" dirty="0">
                <a:solidFill>
                  <a:schemeClr val="tx1">
                    <a:lumMod val="95000"/>
                    <a:lumOff val="5000"/>
                  </a:schemeClr>
                </a:solidFill>
              </a:rPr>
              <a:t>Comumente são análises feitas entre duas variáveis para saber mais sobre a relação entre elas. Por exemplo, correlações ou chi-quadrado.</a:t>
            </a:r>
          </a:p>
          <a:p>
            <a:pPr marL="528638" indent="-528638">
              <a:buFont typeface="Arial" panose="020B0604020202020204" pitchFamily="34" charset="0"/>
              <a:buChar char="•"/>
            </a:pPr>
            <a:endParaRPr lang="pt-BR" sz="2700" b="1" dirty="0">
              <a:solidFill>
                <a:srgbClr val="04A07B"/>
              </a:solidFill>
            </a:endParaRPr>
          </a:p>
          <a:p>
            <a:pPr>
              <a:buFont typeface="Arial" panose="020B0604020202020204" pitchFamily="34" charset="0"/>
              <a:buChar char="•"/>
            </a:pPr>
            <a:endParaRPr lang="en-GB" sz="2700" b="1" dirty="0">
              <a:solidFill>
                <a:srgbClr val="04A07B"/>
              </a:solidFill>
            </a:endParaRPr>
          </a:p>
        </p:txBody>
      </p:sp>
      <p:sp>
        <p:nvSpPr>
          <p:cNvPr id="17" name="Espaço Reservado para Conteúdo 2"/>
          <p:cNvSpPr txBox="1">
            <a:spLocks/>
          </p:cNvSpPr>
          <p:nvPr/>
        </p:nvSpPr>
        <p:spPr>
          <a:xfrm>
            <a:off x="1165216" y="9114938"/>
            <a:ext cx="16219016" cy="1061750"/>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3600" dirty="0">
                <a:solidFill>
                  <a:schemeClr val="tx1">
                    <a:lumMod val="95000"/>
                    <a:lumOff val="5000"/>
                  </a:schemeClr>
                </a:solidFill>
              </a:rPr>
              <a:t>São análises que envolvem múltiplas variáveis dependentes e independentes. Por exemplo, MANOVA ou modelagem de equações estruturais.</a:t>
            </a:r>
          </a:p>
          <a:p>
            <a:pPr marL="528638" indent="-528638">
              <a:buFont typeface="Arial" panose="020B0604020202020204" pitchFamily="34" charset="0"/>
              <a:buChar char="•"/>
            </a:pPr>
            <a:endParaRPr lang="pt-BR" sz="2700" b="1" dirty="0">
              <a:solidFill>
                <a:srgbClr val="04A07B"/>
              </a:solidFill>
            </a:endParaRPr>
          </a:p>
          <a:p>
            <a:pPr>
              <a:buFont typeface="Arial" panose="020B0604020202020204" pitchFamily="34" charset="0"/>
              <a:buChar char="•"/>
            </a:pPr>
            <a:endParaRPr lang="en-GB" sz="2700" b="1" dirty="0">
              <a:solidFill>
                <a:srgbClr val="04A07B"/>
              </a:solidFill>
            </a:endParaRPr>
          </a:p>
        </p:txBody>
      </p:sp>
    </p:spTree>
    <p:extLst>
      <p:ext uri="{BB962C8B-B14F-4D97-AF65-F5344CB8AC3E}">
        <p14:creationId xmlns:p14="http://schemas.microsoft.com/office/powerpoint/2010/main" val="61424992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Análises </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3" y="3086907"/>
            <a:ext cx="14784113" cy="6362610"/>
          </a:xfrm>
        </p:spPr>
        <p:txBody>
          <a:bodyPr>
            <a:normAutofit/>
          </a:bodyPr>
          <a:lstStyle/>
          <a:p>
            <a:pPr marL="685800" indent="-685800">
              <a:lnSpc>
                <a:spcPct val="120000"/>
              </a:lnSpc>
              <a:buClr>
                <a:srgbClr val="04A07B"/>
              </a:buClr>
              <a:buAutoNum type="arabicPeriod"/>
            </a:pPr>
            <a:r>
              <a:rPr lang="en-GB" sz="3600" dirty="0" err="1">
                <a:latin typeface="Segoe UI" panose="020B0502040204020203" pitchFamily="34" charset="0"/>
                <a:cs typeface="Segoe UI" panose="020B0502040204020203" pitchFamily="34" charset="0"/>
              </a:rPr>
              <a:t>Comparando</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médias</a:t>
            </a:r>
            <a:endParaRPr lang="en-GB" sz="3600" dirty="0">
              <a:latin typeface="Segoe UI" panose="020B0502040204020203" pitchFamily="34" charset="0"/>
              <a:cs typeface="Segoe UI" panose="020B0502040204020203" pitchFamily="34" charset="0"/>
            </a:endParaRPr>
          </a:p>
          <a:p>
            <a:pPr marL="946404" lvl="1" indent="-685800">
              <a:lnSpc>
                <a:spcPct val="120000"/>
              </a:lnSpc>
              <a:buClr>
                <a:srgbClr val="04A07B"/>
              </a:buClr>
              <a:buAutoNum type="arabicPeriod"/>
            </a:pPr>
            <a:r>
              <a:rPr lang="en-GB" sz="3000" dirty="0">
                <a:latin typeface="Segoe UI" panose="020B0502040204020203" pitchFamily="34" charset="0"/>
                <a:cs typeface="Segoe UI" panose="020B0502040204020203" pitchFamily="34" charset="0"/>
              </a:rPr>
              <a:t>2 </a:t>
            </a:r>
            <a:r>
              <a:rPr lang="en-GB" sz="3000" dirty="0" err="1">
                <a:latin typeface="Segoe UI" panose="020B0502040204020203" pitchFamily="34" charset="0"/>
                <a:cs typeface="Segoe UI" panose="020B0502040204020203" pitchFamily="34" charset="0"/>
              </a:rPr>
              <a:t>grupos</a:t>
            </a:r>
            <a:endParaRPr lang="en-GB" sz="3000" dirty="0">
              <a:latin typeface="Segoe UI" panose="020B0502040204020203" pitchFamily="34" charset="0"/>
              <a:cs typeface="Segoe UI" panose="020B0502040204020203" pitchFamily="34" charset="0"/>
            </a:endParaRPr>
          </a:p>
          <a:p>
            <a:pPr marL="946404" lvl="1" indent="-685800">
              <a:lnSpc>
                <a:spcPct val="120000"/>
              </a:lnSpc>
              <a:buClr>
                <a:srgbClr val="04A07B"/>
              </a:buClr>
              <a:buAutoNum type="arabicPeriod"/>
            </a:pPr>
            <a:r>
              <a:rPr lang="en-GB" sz="3000" dirty="0">
                <a:latin typeface="Segoe UI" panose="020B0502040204020203" pitchFamily="34" charset="0"/>
                <a:cs typeface="Segoe UI" panose="020B0502040204020203" pitchFamily="34" charset="0"/>
              </a:rPr>
              <a:t>3 </a:t>
            </a:r>
            <a:r>
              <a:rPr lang="en-GB" sz="3000" dirty="0" err="1">
                <a:latin typeface="Segoe UI" panose="020B0502040204020203" pitchFamily="34" charset="0"/>
                <a:cs typeface="Segoe UI" panose="020B0502040204020203" pitchFamily="34" charset="0"/>
              </a:rPr>
              <a:t>grupos</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ou</a:t>
            </a:r>
            <a:r>
              <a:rPr lang="en-GB" sz="3000" dirty="0">
                <a:latin typeface="Segoe UI" panose="020B0502040204020203" pitchFamily="34" charset="0"/>
                <a:cs typeface="Segoe UI" panose="020B0502040204020203" pitchFamily="34" charset="0"/>
              </a:rPr>
              <a:t> </a:t>
            </a:r>
            <a:r>
              <a:rPr lang="en-GB" sz="3000" dirty="0" err="1">
                <a:latin typeface="Segoe UI" panose="020B0502040204020203" pitchFamily="34" charset="0"/>
                <a:cs typeface="Segoe UI" panose="020B0502040204020203" pitchFamily="34" charset="0"/>
              </a:rPr>
              <a:t>mais</a:t>
            </a:r>
            <a:endParaRPr lang="en-GB" sz="3000" dirty="0">
              <a:latin typeface="Segoe UI" panose="020B0502040204020203" pitchFamily="34" charset="0"/>
              <a:cs typeface="Segoe UI" panose="020B0502040204020203" pitchFamily="34" charset="0"/>
            </a:endParaRPr>
          </a:p>
          <a:p>
            <a:pPr marL="685800" indent="-685800">
              <a:lnSpc>
                <a:spcPct val="120000"/>
              </a:lnSpc>
              <a:buClr>
                <a:srgbClr val="04A07B"/>
              </a:buClr>
              <a:buAutoNum type="arabicPeriod"/>
            </a:pPr>
            <a:r>
              <a:rPr lang="en-GB" sz="3600" dirty="0" err="1">
                <a:latin typeface="Segoe UI" panose="020B0502040204020203" pitchFamily="34" charset="0"/>
                <a:cs typeface="Segoe UI" panose="020B0502040204020203" pitchFamily="34" charset="0"/>
              </a:rPr>
              <a:t>Comparando</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frequências</a:t>
            </a:r>
            <a:endParaRPr lang="en-GB" sz="3600" dirty="0">
              <a:latin typeface="Segoe UI" panose="020B0502040204020203" pitchFamily="34" charset="0"/>
              <a:cs typeface="Segoe UI" panose="020B0502040204020203" pitchFamily="34" charset="0"/>
            </a:endParaRPr>
          </a:p>
          <a:p>
            <a:pPr marL="685800" indent="-685800">
              <a:lnSpc>
                <a:spcPct val="120000"/>
              </a:lnSpc>
              <a:buClr>
                <a:srgbClr val="04A07B"/>
              </a:buClr>
              <a:buAutoNum type="arabicPeriod"/>
            </a:pPr>
            <a:r>
              <a:rPr lang="en-GB" sz="3600" dirty="0" err="1">
                <a:latin typeface="Segoe UI" panose="020B0502040204020203" pitchFamily="34" charset="0"/>
                <a:cs typeface="Segoe UI" panose="020B0502040204020203" pitchFamily="34" charset="0"/>
              </a:rPr>
              <a:t>Análises</a:t>
            </a:r>
            <a:r>
              <a:rPr lang="en-GB" sz="3600" dirty="0">
                <a:latin typeface="Segoe UI" panose="020B0502040204020203" pitchFamily="34" charset="0"/>
                <a:cs typeface="Segoe UI" panose="020B0502040204020203" pitchFamily="34" charset="0"/>
              </a:rPr>
              <a:t> </a:t>
            </a:r>
            <a:r>
              <a:rPr lang="en-GB" sz="3600" dirty="0" err="1">
                <a:latin typeface="Segoe UI" panose="020B0502040204020203" pitchFamily="34" charset="0"/>
                <a:cs typeface="Segoe UI" panose="020B0502040204020203" pitchFamily="34" charset="0"/>
              </a:rPr>
              <a:t>bivariadas</a:t>
            </a:r>
            <a:endParaRPr lang="en-GB" sz="3600" dirty="0">
              <a:latin typeface="Segoe UI" panose="020B0502040204020203" pitchFamily="34" charset="0"/>
              <a:cs typeface="Segoe UI" panose="020B0502040204020203" pitchFamily="34" charset="0"/>
            </a:endParaRPr>
          </a:p>
          <a:p>
            <a:pPr marL="946404" lvl="1" indent="-685800">
              <a:lnSpc>
                <a:spcPct val="120000"/>
              </a:lnSpc>
              <a:buClr>
                <a:srgbClr val="04A07B"/>
              </a:buClr>
              <a:buAutoNum type="arabicPeriod"/>
            </a:pPr>
            <a:r>
              <a:rPr lang="en-GB" sz="3000" dirty="0" err="1">
                <a:latin typeface="Segoe UI" panose="020B0502040204020203" pitchFamily="34" charset="0"/>
                <a:cs typeface="Segoe UI" panose="020B0502040204020203" pitchFamily="34" charset="0"/>
              </a:rPr>
              <a:t>Correlações</a:t>
            </a:r>
            <a:endParaRPr lang="en-GB" sz="3000" dirty="0">
              <a:latin typeface="Segoe UI" panose="020B0502040204020203" pitchFamily="34" charset="0"/>
              <a:cs typeface="Segoe UI" panose="020B0502040204020203" pitchFamily="34" charset="0"/>
            </a:endParaRPr>
          </a:p>
          <a:p>
            <a:pPr marL="946404" lvl="1" indent="-685800">
              <a:lnSpc>
                <a:spcPct val="120000"/>
              </a:lnSpc>
              <a:buClr>
                <a:srgbClr val="04A07B"/>
              </a:buClr>
              <a:buAutoNum type="arabicPeriod"/>
            </a:pPr>
            <a:r>
              <a:rPr lang="en-GB" sz="3000" dirty="0" err="1">
                <a:latin typeface="Segoe UI" panose="020B0502040204020203" pitchFamily="34" charset="0"/>
                <a:cs typeface="Segoe UI" panose="020B0502040204020203" pitchFamily="34" charset="0"/>
              </a:rPr>
              <a:t>Regressão</a:t>
            </a:r>
            <a:r>
              <a:rPr lang="en-GB" sz="3000" dirty="0">
                <a:latin typeface="Segoe UI" panose="020B0502040204020203" pitchFamily="34" charset="0"/>
                <a:cs typeface="Segoe UI" panose="020B0502040204020203" pitchFamily="34" charset="0"/>
              </a:rPr>
              <a:t> linear</a:t>
            </a:r>
          </a:p>
          <a:p>
            <a:pPr marL="685800" indent="-685800">
              <a:lnSpc>
                <a:spcPct val="120000"/>
              </a:lnSpc>
              <a:buClr>
                <a:srgbClr val="04A07B"/>
              </a:buClr>
              <a:buAutoNum type="arabicPeriod"/>
            </a:pPr>
            <a:endParaRPr lang="en-GB" sz="3600" dirty="0">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305993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2048720" y="8214522"/>
            <a:ext cx="15910013" cy="1477328"/>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1. Comparando médias</a:t>
            </a:r>
          </a:p>
        </p:txBody>
      </p:sp>
    </p:spTree>
    <p:extLst>
      <p:ext uri="{BB962C8B-B14F-4D97-AF65-F5344CB8AC3E}">
        <p14:creationId xmlns:p14="http://schemas.microsoft.com/office/powerpoint/2010/main" val="85829698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6" name="CaixaDeTexto 5">
            <a:extLst>
              <a:ext uri="{FF2B5EF4-FFF2-40B4-BE49-F238E27FC236}">
                <a16:creationId xmlns:a16="http://schemas.microsoft.com/office/drawing/2014/main" id="{EE29E6A3-B69B-49E6-848F-435384652199}"/>
              </a:ext>
            </a:extLst>
          </p:cNvPr>
          <p:cNvSpPr txBox="1"/>
          <p:nvPr/>
        </p:nvSpPr>
        <p:spPr>
          <a:xfrm>
            <a:off x="1536192" y="3594862"/>
            <a:ext cx="15848040" cy="4524315"/>
          </a:xfrm>
          <a:prstGeom prst="rect">
            <a:avLst/>
          </a:prstGeom>
          <a:noFill/>
        </p:spPr>
        <p:txBody>
          <a:bodyPr wrap="square">
            <a:spAutoFit/>
          </a:bodyPr>
          <a:lstStyle/>
          <a:p>
            <a:pPr marL="514350" indent="-514350">
              <a:buClr>
                <a:srgbClr val="04A07B"/>
              </a:buClr>
              <a:buFont typeface="Arial" panose="020B0604020202020204" pitchFamily="34" charset="0"/>
              <a:buChar char="•"/>
            </a:pPr>
            <a:r>
              <a:rPr lang="pt-BR" sz="4800" dirty="0"/>
              <a:t>Relação entre uma variável dependente e uma variável independente.</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Comparação de médias entre dois grupos, como crianças X adolescentes ou meninos X meninas.</a:t>
            </a:r>
          </a:p>
          <a:p>
            <a:pPr marL="514350" indent="-514350">
              <a:buClr>
                <a:srgbClr val="04A07B"/>
              </a:buClr>
              <a:buFont typeface="Arial" panose="020B0604020202020204" pitchFamily="34" charset="0"/>
              <a:buChar char="•"/>
            </a:pPr>
            <a:endParaRPr lang="pt-BR" sz="4800" dirty="0"/>
          </a:p>
        </p:txBody>
      </p:sp>
    </p:spTree>
    <p:extLst>
      <p:ext uri="{BB962C8B-B14F-4D97-AF65-F5344CB8AC3E}">
        <p14:creationId xmlns:p14="http://schemas.microsoft.com/office/powerpoint/2010/main" val="1976355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6" name="CaixaDeTexto 5">
            <a:extLst>
              <a:ext uri="{FF2B5EF4-FFF2-40B4-BE49-F238E27FC236}">
                <a16:creationId xmlns:a16="http://schemas.microsoft.com/office/drawing/2014/main" id="{EE29E6A3-B69B-49E6-848F-435384652199}"/>
              </a:ext>
            </a:extLst>
          </p:cNvPr>
          <p:cNvSpPr txBox="1"/>
          <p:nvPr/>
        </p:nvSpPr>
        <p:spPr>
          <a:xfrm>
            <a:off x="1536192" y="3594862"/>
            <a:ext cx="15848040" cy="5262979"/>
          </a:xfrm>
          <a:prstGeom prst="rect">
            <a:avLst/>
          </a:prstGeom>
          <a:noFill/>
        </p:spPr>
        <p:txBody>
          <a:bodyPr wrap="square">
            <a:spAutoFit/>
          </a:bodyPr>
          <a:lstStyle/>
          <a:p>
            <a:pPr marL="514350" indent="-514350">
              <a:buClr>
                <a:srgbClr val="04A07B"/>
              </a:buClr>
              <a:buFont typeface="Arial" panose="020B0604020202020204" pitchFamily="34" charset="0"/>
              <a:buChar char="•"/>
            </a:pPr>
            <a:r>
              <a:rPr lang="pt-BR" sz="4800" dirty="0"/>
              <a:t>Com dados que assumem uma distribuição normal e variâncias similares, é comum que seja o usado o teste </a:t>
            </a:r>
            <a:r>
              <a:rPr lang="pt-BR" sz="4800" i="1" dirty="0"/>
              <a:t>t. </a:t>
            </a:r>
            <a:r>
              <a:rPr lang="pt-BR" sz="4800" dirty="0"/>
              <a:t>Para dados com variâncias não-iguais, pode-se usar o teste de </a:t>
            </a:r>
            <a:r>
              <a:rPr lang="pt-BR" sz="4800" i="1" dirty="0" err="1"/>
              <a:t>Welch</a:t>
            </a:r>
            <a:r>
              <a:rPr lang="pt-BR" sz="4800" i="1" dirty="0"/>
              <a:t>. </a:t>
            </a:r>
            <a:endParaRPr lang="pt-BR" sz="4800" dirty="0"/>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Aqui, a hipótese nula indica que as médias são iguais. Ou seja, não há diferenças de médias entre os grupos.</a:t>
            </a:r>
          </a:p>
        </p:txBody>
      </p:sp>
    </p:spTree>
    <p:extLst>
      <p:ext uri="{BB962C8B-B14F-4D97-AF65-F5344CB8AC3E}">
        <p14:creationId xmlns:p14="http://schemas.microsoft.com/office/powerpoint/2010/main" val="28221090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graphicFrame>
        <p:nvGraphicFramePr>
          <p:cNvPr id="7" name="Tabela 6"/>
          <p:cNvGraphicFramePr>
            <a:graphicFrameLocks noGrp="1"/>
          </p:cNvGraphicFramePr>
          <p:nvPr/>
        </p:nvGraphicFramePr>
        <p:xfrm>
          <a:off x="1536193" y="3848855"/>
          <a:ext cx="15848043" cy="6104951"/>
        </p:xfrm>
        <a:graphic>
          <a:graphicData uri="http://schemas.openxmlformats.org/drawingml/2006/table">
            <a:tbl>
              <a:tblPr firstRow="1" bandRow="1">
                <a:tableStyleId>{5940675A-B579-460E-94D1-54222C63F5DA}</a:tableStyleId>
              </a:tblPr>
              <a:tblGrid>
                <a:gridCol w="5282681">
                  <a:extLst>
                    <a:ext uri="{9D8B030D-6E8A-4147-A177-3AD203B41FA5}">
                      <a16:colId xmlns:a16="http://schemas.microsoft.com/office/drawing/2014/main" val="248396668"/>
                    </a:ext>
                  </a:extLst>
                </a:gridCol>
                <a:gridCol w="5282681">
                  <a:extLst>
                    <a:ext uri="{9D8B030D-6E8A-4147-A177-3AD203B41FA5}">
                      <a16:colId xmlns:a16="http://schemas.microsoft.com/office/drawing/2014/main" val="2957288577"/>
                    </a:ext>
                  </a:extLst>
                </a:gridCol>
                <a:gridCol w="5282681">
                  <a:extLst>
                    <a:ext uri="{9D8B030D-6E8A-4147-A177-3AD203B41FA5}">
                      <a16:colId xmlns:a16="http://schemas.microsoft.com/office/drawing/2014/main" val="749628461"/>
                    </a:ext>
                  </a:extLst>
                </a:gridCol>
              </a:tblGrid>
              <a:tr h="1304351">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600" b="1" dirty="0"/>
                        <a:t>Crianças</a:t>
                      </a:r>
                    </a:p>
                  </a:txBody>
                  <a:tcPr marL="137160" marR="137160" marT="68580" marB="68580" anchor="ctr"/>
                </a:tc>
                <a:tc>
                  <a:txBody>
                    <a:bodyPr/>
                    <a:lstStyle/>
                    <a:p>
                      <a:pPr algn="ctr">
                        <a:lnSpc>
                          <a:spcPct val="150000"/>
                        </a:lnSpc>
                      </a:pPr>
                      <a:r>
                        <a:rPr lang="pt-BR" sz="3600" b="1" dirty="0"/>
                        <a:t>Adultos</a:t>
                      </a:r>
                    </a:p>
                  </a:txBody>
                  <a:tcPr marL="137160" marR="137160" marT="68580" marB="68580" anchor="ctr"/>
                </a:tc>
                <a:extLst>
                  <a:ext uri="{0D108BD9-81ED-4DB2-BD59-A6C34878D82A}">
                    <a16:rowId xmlns:a16="http://schemas.microsoft.com/office/drawing/2014/main" val="3655840279"/>
                  </a:ext>
                </a:extLst>
              </a:tr>
              <a:tr h="960120">
                <a:tc>
                  <a:txBody>
                    <a:bodyPr/>
                    <a:lstStyle/>
                    <a:p>
                      <a:pPr algn="ctr">
                        <a:lnSpc>
                          <a:spcPct val="150000"/>
                        </a:lnSpc>
                      </a:pPr>
                      <a:r>
                        <a:rPr lang="pt-BR" sz="3600" b="1" dirty="0"/>
                        <a:t>Doces</a:t>
                      </a:r>
                    </a:p>
                  </a:txBody>
                  <a:tcPr marL="137160" marR="137160" marT="68580" marB="68580" anchor="ctr"/>
                </a:tc>
                <a:tc>
                  <a:txBody>
                    <a:bodyPr/>
                    <a:lstStyle/>
                    <a:p>
                      <a:pPr algn="ctr">
                        <a:lnSpc>
                          <a:spcPct val="150000"/>
                        </a:lnSpc>
                      </a:pPr>
                      <a:r>
                        <a:rPr lang="pt-BR" sz="3000" dirty="0"/>
                        <a:t>200</a:t>
                      </a:r>
                    </a:p>
                  </a:txBody>
                  <a:tcPr marL="137160" marR="137160" marT="68580" marB="68580" anchor="ctr"/>
                </a:tc>
                <a:tc>
                  <a:txBody>
                    <a:bodyPr/>
                    <a:lstStyle/>
                    <a:p>
                      <a:pPr algn="ctr">
                        <a:lnSpc>
                          <a:spcPct val="150000"/>
                        </a:lnSpc>
                      </a:pPr>
                      <a:r>
                        <a:rPr lang="pt-BR" sz="3000" dirty="0"/>
                        <a:t>300</a:t>
                      </a:r>
                    </a:p>
                  </a:txBody>
                  <a:tcPr marL="137160" marR="137160" marT="68580" marB="68580" anchor="ctr"/>
                </a:tc>
                <a:extLst>
                  <a:ext uri="{0D108BD9-81ED-4DB2-BD59-A6C34878D82A}">
                    <a16:rowId xmlns:a16="http://schemas.microsoft.com/office/drawing/2014/main" val="969062751"/>
                  </a:ext>
                </a:extLst>
              </a:tr>
              <a:tr h="960120">
                <a:tc>
                  <a:txBody>
                    <a:bodyPr/>
                    <a:lstStyle/>
                    <a:p>
                      <a:pPr algn="ctr">
                        <a:lnSpc>
                          <a:spcPct val="150000"/>
                        </a:lnSpc>
                      </a:pPr>
                      <a:r>
                        <a:rPr lang="pt-BR" sz="3600" b="1" dirty="0"/>
                        <a:t>Proteínas</a:t>
                      </a:r>
                    </a:p>
                  </a:txBody>
                  <a:tcPr marL="137160" marR="137160" marT="68580" marB="68580" anchor="ctr"/>
                </a:tc>
                <a:tc>
                  <a:txBody>
                    <a:bodyPr/>
                    <a:lstStyle/>
                    <a:p>
                      <a:pPr algn="ctr">
                        <a:lnSpc>
                          <a:spcPct val="150000"/>
                        </a:lnSpc>
                      </a:pPr>
                      <a:r>
                        <a:rPr lang="pt-BR" sz="3000" dirty="0"/>
                        <a:t>150</a:t>
                      </a:r>
                    </a:p>
                  </a:txBody>
                  <a:tcPr marL="137160" marR="137160" marT="68580" marB="68580" anchor="ctr"/>
                </a:tc>
                <a:tc>
                  <a:txBody>
                    <a:bodyPr/>
                    <a:lstStyle/>
                    <a:p>
                      <a:pPr algn="ctr">
                        <a:lnSpc>
                          <a:spcPct val="150000"/>
                        </a:lnSpc>
                      </a:pPr>
                      <a:r>
                        <a:rPr lang="pt-BR" sz="3000" dirty="0"/>
                        <a:t>400</a:t>
                      </a:r>
                    </a:p>
                  </a:txBody>
                  <a:tcPr marL="137160" marR="137160" marT="68580" marB="68580" anchor="ctr"/>
                </a:tc>
                <a:extLst>
                  <a:ext uri="{0D108BD9-81ED-4DB2-BD59-A6C34878D82A}">
                    <a16:rowId xmlns:a16="http://schemas.microsoft.com/office/drawing/2014/main" val="1384202197"/>
                  </a:ext>
                </a:extLst>
              </a:tr>
              <a:tr h="960120">
                <a:tc>
                  <a:txBody>
                    <a:bodyPr/>
                    <a:lstStyle/>
                    <a:p>
                      <a:pPr algn="ctr">
                        <a:lnSpc>
                          <a:spcPct val="150000"/>
                        </a:lnSpc>
                      </a:pPr>
                      <a:r>
                        <a:rPr lang="pt-BR" sz="3600" b="1" dirty="0"/>
                        <a:t>Vegetais</a:t>
                      </a:r>
                    </a:p>
                  </a:txBody>
                  <a:tcPr marL="137160" marR="137160" marT="68580" marB="68580" anchor="ctr"/>
                </a:tc>
                <a:tc>
                  <a:txBody>
                    <a:bodyPr/>
                    <a:lstStyle/>
                    <a:p>
                      <a:pPr algn="ctr">
                        <a:lnSpc>
                          <a:spcPct val="150000"/>
                        </a:lnSpc>
                      </a:pPr>
                      <a:r>
                        <a:rPr lang="pt-BR" sz="3000" dirty="0"/>
                        <a:t>150</a:t>
                      </a:r>
                    </a:p>
                  </a:txBody>
                  <a:tcPr marL="137160" marR="137160" marT="68580" marB="68580" anchor="ctr"/>
                </a:tc>
                <a:tc>
                  <a:txBody>
                    <a:bodyPr/>
                    <a:lstStyle/>
                    <a:p>
                      <a:pPr algn="ctr">
                        <a:lnSpc>
                          <a:spcPct val="150000"/>
                        </a:lnSpc>
                      </a:pPr>
                      <a:r>
                        <a:rPr lang="pt-BR" sz="3000" dirty="0"/>
                        <a:t>500</a:t>
                      </a:r>
                    </a:p>
                  </a:txBody>
                  <a:tcPr marL="137160" marR="137160" marT="68580" marB="68580" anchor="ctr"/>
                </a:tc>
                <a:extLst>
                  <a:ext uri="{0D108BD9-81ED-4DB2-BD59-A6C34878D82A}">
                    <a16:rowId xmlns:a16="http://schemas.microsoft.com/office/drawing/2014/main" val="54689744"/>
                  </a:ext>
                </a:extLst>
              </a:tr>
              <a:tr h="960120">
                <a:tc>
                  <a:txBody>
                    <a:bodyPr/>
                    <a:lstStyle/>
                    <a:p>
                      <a:pPr algn="ctr">
                        <a:lnSpc>
                          <a:spcPct val="150000"/>
                        </a:lnSpc>
                      </a:pPr>
                      <a:r>
                        <a:rPr lang="pt-BR" sz="3600" b="1" dirty="0"/>
                        <a:t>Frutas</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500</a:t>
                      </a:r>
                    </a:p>
                  </a:txBody>
                  <a:tcPr marL="137160" marR="137160" marT="68580" marB="68580" anchor="ctr"/>
                </a:tc>
                <a:extLst>
                  <a:ext uri="{0D108BD9-81ED-4DB2-BD59-A6C34878D82A}">
                    <a16:rowId xmlns:a16="http://schemas.microsoft.com/office/drawing/2014/main" val="4125249239"/>
                  </a:ext>
                </a:extLst>
              </a:tr>
              <a:tr h="960120">
                <a:tc>
                  <a:txBody>
                    <a:bodyPr/>
                    <a:lstStyle/>
                    <a:p>
                      <a:pPr algn="ctr">
                        <a:lnSpc>
                          <a:spcPct val="150000"/>
                        </a:lnSpc>
                      </a:pPr>
                      <a:r>
                        <a:rPr lang="pt-BR" sz="3600" b="1" dirty="0"/>
                        <a:t>Total</a:t>
                      </a:r>
                    </a:p>
                  </a:txBody>
                  <a:tcPr marL="137160" marR="137160" marT="68580" marB="68580" anchor="ctr">
                    <a:solidFill>
                      <a:srgbClr val="04A07B"/>
                    </a:solidFill>
                  </a:tcPr>
                </a:tc>
                <a:tc>
                  <a:txBody>
                    <a:bodyPr/>
                    <a:lstStyle/>
                    <a:p>
                      <a:pPr algn="ctr">
                        <a:lnSpc>
                          <a:spcPct val="150000"/>
                        </a:lnSpc>
                      </a:pPr>
                      <a:r>
                        <a:rPr lang="pt-BR" sz="3000" dirty="0"/>
                        <a:t>600</a:t>
                      </a:r>
                    </a:p>
                  </a:txBody>
                  <a:tcPr marL="137160" marR="137160" marT="68580" marB="68580" anchor="ctr">
                    <a:solidFill>
                      <a:srgbClr val="04A07B"/>
                    </a:solidFill>
                  </a:tcPr>
                </a:tc>
                <a:tc>
                  <a:txBody>
                    <a:bodyPr/>
                    <a:lstStyle/>
                    <a:p>
                      <a:pPr algn="ctr">
                        <a:lnSpc>
                          <a:spcPct val="150000"/>
                        </a:lnSpc>
                      </a:pPr>
                      <a:r>
                        <a:rPr lang="pt-BR" sz="3000" dirty="0"/>
                        <a:t>1700</a:t>
                      </a:r>
                    </a:p>
                  </a:txBody>
                  <a:tcPr marL="137160" marR="137160" marT="68580" marB="68580" anchor="ctr">
                    <a:solidFill>
                      <a:srgbClr val="04A07B"/>
                    </a:solidFill>
                  </a:tcPr>
                </a:tc>
                <a:extLst>
                  <a:ext uri="{0D108BD9-81ED-4DB2-BD59-A6C34878D82A}">
                    <a16:rowId xmlns:a16="http://schemas.microsoft.com/office/drawing/2014/main" val="358713443"/>
                  </a:ext>
                </a:extLst>
              </a:tr>
            </a:tbl>
          </a:graphicData>
        </a:graphic>
      </p:graphicFrame>
      <p:sp>
        <p:nvSpPr>
          <p:cNvPr id="8" name="Retângulo 7"/>
          <p:cNvSpPr/>
          <p:nvPr/>
        </p:nvSpPr>
        <p:spPr>
          <a:xfrm>
            <a:off x="1536192" y="3341024"/>
            <a:ext cx="16477443" cy="461665"/>
          </a:xfrm>
          <a:prstGeom prst="rect">
            <a:avLst/>
          </a:prstGeom>
        </p:spPr>
        <p:txBody>
          <a:bodyPr wrap="square">
            <a:spAutoFit/>
          </a:bodyPr>
          <a:lstStyle/>
          <a:p>
            <a:pPr marL="0" lvl="2">
              <a:buClr>
                <a:srgbClr val="04A07B"/>
              </a:buClr>
            </a:pPr>
            <a:r>
              <a:rPr lang="pt-BR" sz="2400" i="1" dirty="0"/>
              <a:t>Tabela com consumo diário médio de calorias (gramas) de pessoas de acordo com seu estágio de vida.</a:t>
            </a:r>
          </a:p>
        </p:txBody>
      </p:sp>
    </p:spTree>
    <p:extLst>
      <p:ext uri="{BB962C8B-B14F-4D97-AF65-F5344CB8AC3E}">
        <p14:creationId xmlns:p14="http://schemas.microsoft.com/office/powerpoint/2010/main" val="6370804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6" name="CaixaDeTexto 5">
            <a:extLst>
              <a:ext uri="{FF2B5EF4-FFF2-40B4-BE49-F238E27FC236}">
                <a16:creationId xmlns:a16="http://schemas.microsoft.com/office/drawing/2014/main" id="{EE29E6A3-B69B-49E6-848F-435384652199}"/>
              </a:ext>
            </a:extLst>
          </p:cNvPr>
          <p:cNvSpPr txBox="1"/>
          <p:nvPr/>
        </p:nvSpPr>
        <p:spPr>
          <a:xfrm>
            <a:off x="1536192" y="3317862"/>
            <a:ext cx="15848040" cy="6555641"/>
          </a:xfrm>
          <a:prstGeom prst="rect">
            <a:avLst/>
          </a:prstGeom>
          <a:noFill/>
        </p:spPr>
        <p:txBody>
          <a:bodyPr wrap="square">
            <a:spAutoFit/>
          </a:bodyPr>
          <a:lstStyle/>
          <a:p>
            <a:pPr>
              <a:buClr>
                <a:srgbClr val="04A07B"/>
              </a:buClr>
            </a:pPr>
            <a:r>
              <a:rPr lang="pt-BR" sz="3000" b="1" dirty="0">
                <a:solidFill>
                  <a:srgbClr val="04A07B"/>
                </a:solidFill>
              </a:rPr>
              <a:t>#Carregando pacotes</a:t>
            </a:r>
          </a:p>
          <a:p>
            <a:pPr>
              <a:buClr>
                <a:srgbClr val="04A07B"/>
              </a:buClr>
            </a:pPr>
            <a:r>
              <a:rPr lang="pt-BR" sz="3000" dirty="0" err="1"/>
              <a:t>library</a:t>
            </a:r>
            <a:r>
              <a:rPr lang="pt-BR" sz="3000" dirty="0"/>
              <a:t>(</a:t>
            </a:r>
            <a:r>
              <a:rPr lang="pt-BR" sz="3000" dirty="0" err="1"/>
              <a:t>tidyverse</a:t>
            </a:r>
            <a:r>
              <a:rPr lang="pt-BR" sz="3000" dirty="0"/>
              <a:t>)</a:t>
            </a:r>
          </a:p>
          <a:p>
            <a:pPr>
              <a:buClr>
                <a:srgbClr val="04A07B"/>
              </a:buClr>
            </a:pPr>
            <a:r>
              <a:rPr lang="pt-BR" sz="3000" dirty="0" err="1"/>
              <a:t>library</a:t>
            </a:r>
            <a:r>
              <a:rPr lang="pt-BR" sz="3000" dirty="0"/>
              <a:t>(</a:t>
            </a:r>
            <a:r>
              <a:rPr lang="pt-BR" sz="3000" dirty="0" err="1"/>
              <a:t>lsr</a:t>
            </a:r>
            <a:r>
              <a:rPr lang="pt-BR" sz="3000" dirty="0"/>
              <a:t>)</a:t>
            </a:r>
          </a:p>
          <a:p>
            <a:pPr marL="514350" indent="-514350">
              <a:buClr>
                <a:srgbClr val="04A07B"/>
              </a:buClr>
              <a:buFont typeface="Arial" panose="020B0604020202020204" pitchFamily="34" charset="0"/>
              <a:buChar char="•"/>
            </a:pPr>
            <a:endParaRPr lang="pt-BR" sz="3000" dirty="0"/>
          </a:p>
          <a:p>
            <a:pPr>
              <a:buClr>
                <a:srgbClr val="04A07B"/>
              </a:buClr>
            </a:pPr>
            <a:r>
              <a:rPr lang="pt-BR" sz="3000" b="1" dirty="0">
                <a:solidFill>
                  <a:srgbClr val="04A07B"/>
                </a:solidFill>
              </a:rPr>
              <a:t>#Comparando médias: dois grupos</a:t>
            </a:r>
          </a:p>
          <a:p>
            <a:pPr>
              <a:buClr>
                <a:srgbClr val="04A07B"/>
              </a:buClr>
            </a:pPr>
            <a:r>
              <a:rPr lang="pt-BR" sz="3000" b="1" dirty="0">
                <a:solidFill>
                  <a:srgbClr val="04A07B"/>
                </a:solidFill>
              </a:rPr>
              <a:t>#Dados sobre consumo diário de calorias para crianças e adultos</a:t>
            </a:r>
          </a:p>
          <a:p>
            <a:pPr>
              <a:buClr>
                <a:srgbClr val="04A07B"/>
              </a:buClr>
            </a:pPr>
            <a:r>
              <a:rPr lang="pt-BR" sz="3000" dirty="0"/>
              <a:t>crianças &lt;- c(200,150,150,100)</a:t>
            </a:r>
          </a:p>
          <a:p>
            <a:pPr>
              <a:buClr>
                <a:srgbClr val="04A07B"/>
              </a:buClr>
            </a:pPr>
            <a:r>
              <a:rPr lang="pt-BR" sz="3000" dirty="0"/>
              <a:t>adultos &lt;- c(300,400,500,500)</a:t>
            </a:r>
          </a:p>
          <a:p>
            <a:pPr marL="514350" indent="-514350">
              <a:buClr>
                <a:srgbClr val="04A07B"/>
              </a:buClr>
              <a:buFont typeface="Arial" panose="020B0604020202020204" pitchFamily="34" charset="0"/>
              <a:buChar char="•"/>
            </a:pPr>
            <a:endParaRPr lang="pt-BR" sz="3000" dirty="0"/>
          </a:p>
          <a:p>
            <a:pPr>
              <a:buClr>
                <a:srgbClr val="04A07B"/>
              </a:buClr>
            </a:pPr>
            <a:r>
              <a:rPr lang="pt-BR" sz="3000" b="1" dirty="0">
                <a:solidFill>
                  <a:srgbClr val="04A07B"/>
                </a:solidFill>
              </a:rPr>
              <a:t>#Vamos descobrir se existe uma diferença significativa entre o consumo diário de calorias?</a:t>
            </a:r>
          </a:p>
          <a:p>
            <a:pPr>
              <a:buClr>
                <a:srgbClr val="04A07B"/>
              </a:buClr>
            </a:pPr>
            <a:r>
              <a:rPr lang="pt-BR" sz="3000" dirty="0" err="1"/>
              <a:t>t.test</a:t>
            </a:r>
            <a:r>
              <a:rPr lang="pt-BR" sz="3000" dirty="0"/>
              <a:t>(</a:t>
            </a:r>
            <a:r>
              <a:rPr lang="pt-BR" sz="3000" dirty="0" err="1"/>
              <a:t>crianças,adultos</a:t>
            </a:r>
            <a:r>
              <a:rPr lang="pt-BR" sz="3000" dirty="0"/>
              <a:t>)</a:t>
            </a:r>
          </a:p>
          <a:p>
            <a:pPr marL="514350" indent="-514350">
              <a:buClr>
                <a:srgbClr val="04A07B"/>
              </a:buClr>
              <a:buFont typeface="Arial" panose="020B0604020202020204" pitchFamily="34" charset="0"/>
              <a:buChar char="•"/>
            </a:pPr>
            <a:endParaRPr lang="pt-BR" sz="3000" dirty="0"/>
          </a:p>
          <a:p>
            <a:pPr>
              <a:buClr>
                <a:srgbClr val="04A07B"/>
              </a:buClr>
            </a:pPr>
            <a:r>
              <a:rPr lang="pt-BR" sz="3000" b="1" dirty="0">
                <a:solidFill>
                  <a:srgbClr val="04A07B"/>
                </a:solidFill>
              </a:rPr>
              <a:t>#Tamanho do efeito</a:t>
            </a:r>
          </a:p>
          <a:p>
            <a:pPr>
              <a:buClr>
                <a:srgbClr val="04A07B"/>
              </a:buClr>
            </a:pPr>
            <a:r>
              <a:rPr lang="pt-BR" sz="3000" dirty="0" err="1"/>
              <a:t>cohensD</a:t>
            </a:r>
            <a:r>
              <a:rPr lang="pt-BR" sz="3000" dirty="0"/>
              <a:t>(</a:t>
            </a:r>
            <a:r>
              <a:rPr lang="pt-BR" sz="3000" dirty="0" err="1"/>
              <a:t>crianças,adultos</a:t>
            </a:r>
            <a:r>
              <a:rPr lang="pt-BR" sz="3000" dirty="0"/>
              <a:t>)</a:t>
            </a:r>
          </a:p>
        </p:txBody>
      </p:sp>
    </p:spTree>
    <p:extLst>
      <p:ext uri="{BB962C8B-B14F-4D97-AF65-F5344CB8AC3E}">
        <p14:creationId xmlns:p14="http://schemas.microsoft.com/office/powerpoint/2010/main" val="3152504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COMO TUDO ISSO FUNCIONA?</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6" name="Espaço Reservado para Conteúdo 2"/>
          <p:cNvSpPr>
            <a:spLocks noGrp="1"/>
          </p:cNvSpPr>
          <p:nvPr>
            <p:ph idx="1"/>
          </p:nvPr>
        </p:nvSpPr>
        <p:spPr>
          <a:xfrm>
            <a:off x="1455510" y="3207931"/>
            <a:ext cx="16122627" cy="6429365"/>
          </a:xfrm>
        </p:spPr>
        <p:txBody>
          <a:bodyPr>
            <a:normAutofit/>
          </a:bodyPr>
          <a:lstStyle/>
          <a:p>
            <a:pPr>
              <a:lnSpc>
                <a:spcPct val="100000"/>
              </a:lnSpc>
              <a:buClr>
                <a:srgbClr val="C6A28D"/>
              </a:buClr>
              <a:buFont typeface="Arial" panose="020B0604020202020204" pitchFamily="34" charset="0"/>
              <a:buChar char="•"/>
            </a:pPr>
            <a:r>
              <a:rPr lang="pt-BR" sz="4400" b="1"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868668"/>
                </a:solidFill>
                <a:latin typeface="Inter" panose="020B0604020202020204" charset="0"/>
                <a:ea typeface="Inter" panose="020B0604020202020204" charset="0"/>
                <a:cs typeface="Segoe UI" panose="020B0502040204020203" pitchFamily="34" charset="0"/>
              </a:rPr>
              <a:t>RStudio</a:t>
            </a:r>
            <a:r>
              <a:rPr lang="pt-BR" sz="4400" dirty="0">
                <a:solidFill>
                  <a:srgbClr val="000000"/>
                </a:solidFill>
                <a:latin typeface="Inter" panose="020B0604020202020204" charset="0"/>
                <a:ea typeface="Inter" panose="020B0604020202020204" charset="0"/>
                <a:cs typeface="Segoe UI" panose="020B0502040204020203" pitchFamily="34" charset="0"/>
              </a:rPr>
              <a:t> é o IDE (</a:t>
            </a:r>
            <a:r>
              <a:rPr lang="pt-BR" sz="4400" b="1" dirty="0" err="1">
                <a:solidFill>
                  <a:srgbClr val="000000"/>
                </a:solidFill>
                <a:latin typeface="Inter" panose="020B0604020202020204" charset="0"/>
                <a:ea typeface="Inter" panose="020B0604020202020204" charset="0"/>
                <a:cs typeface="Segoe UI" panose="020B0502040204020203" pitchFamily="34" charset="0"/>
              </a:rPr>
              <a:t>i</a:t>
            </a:r>
            <a:r>
              <a:rPr lang="pt-BR" sz="4400" dirty="0" err="1">
                <a:solidFill>
                  <a:srgbClr val="000000"/>
                </a:solidFill>
                <a:latin typeface="Inter" panose="020B0604020202020204" charset="0"/>
                <a:ea typeface="Inter" panose="020B0604020202020204" charset="0"/>
                <a:cs typeface="Segoe UI" panose="020B0502040204020203" pitchFamily="34" charset="0"/>
              </a:rPr>
              <a:t>ntegrated</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d</a:t>
            </a:r>
            <a:r>
              <a:rPr lang="pt-BR" sz="4400" dirty="0" err="1">
                <a:solidFill>
                  <a:srgbClr val="000000"/>
                </a:solidFill>
                <a:latin typeface="Inter" panose="020B0604020202020204" charset="0"/>
                <a:ea typeface="Inter" panose="020B0604020202020204" charset="0"/>
                <a:cs typeface="Segoe UI" panose="020B0502040204020203" pitchFamily="34" charset="0"/>
              </a:rPr>
              <a:t>evelopment</a:t>
            </a:r>
            <a:r>
              <a:rPr lang="pt-BR" sz="4400" dirty="0">
                <a:solidFill>
                  <a:srgbClr val="000000"/>
                </a:solidFill>
                <a:latin typeface="Inter" panose="020B0604020202020204" charset="0"/>
                <a:ea typeface="Inter" panose="020B0604020202020204" charset="0"/>
                <a:cs typeface="Segoe UI" panose="020B0502040204020203" pitchFamily="34" charset="0"/>
              </a:rPr>
              <a:t> </a:t>
            </a:r>
            <a:r>
              <a:rPr lang="pt-BR" sz="4400" b="1" dirty="0" err="1">
                <a:solidFill>
                  <a:srgbClr val="000000"/>
                </a:solidFill>
                <a:latin typeface="Inter" panose="020B0604020202020204" charset="0"/>
                <a:ea typeface="Inter" panose="020B0604020202020204" charset="0"/>
                <a:cs typeface="Segoe UI" panose="020B0502040204020203" pitchFamily="34" charset="0"/>
              </a:rPr>
              <a:t>e</a:t>
            </a:r>
            <a:r>
              <a:rPr lang="pt-BR" sz="4400" dirty="0" err="1">
                <a:solidFill>
                  <a:srgbClr val="000000"/>
                </a:solidFill>
                <a:latin typeface="Inter" panose="020B0604020202020204" charset="0"/>
                <a:ea typeface="Inter" panose="020B0604020202020204" charset="0"/>
                <a:cs typeface="Segoe UI" panose="020B0502040204020203" pitchFamily="34" charset="0"/>
              </a:rPr>
              <a:t>nvironment</a:t>
            </a:r>
            <a:r>
              <a:rPr lang="pt-BR" sz="4400" dirty="0">
                <a:solidFill>
                  <a:srgbClr val="000000"/>
                </a:solidFill>
                <a:latin typeface="Inter" panose="020B0604020202020204" charset="0"/>
                <a:ea typeface="Inter" panose="020B0604020202020204" charset="0"/>
                <a:cs typeface="Segoe UI" panose="020B0502040204020203" pitchFamily="34" charset="0"/>
              </a:rPr>
              <a:t>) da Linguagem R, ou seja, o ambiente que utilizamos para editar e executar os códigos em R</a:t>
            </a:r>
          </a:p>
          <a:p>
            <a:pPr>
              <a:lnSpc>
                <a:spcPct val="100000"/>
              </a:lnSpc>
              <a:buClr>
                <a:srgbClr val="04A07B"/>
              </a:buClr>
              <a:buFont typeface="Arial" panose="020B0604020202020204" pitchFamily="34" charset="0"/>
              <a:buChar char="•"/>
            </a:pPr>
            <a:endParaRPr lang="pt-BR" sz="4400" dirty="0">
              <a:solidFill>
                <a:srgbClr val="000000"/>
              </a:solidFill>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r>
              <a:rPr lang="pt-BR" sz="4400" dirty="0">
                <a:solidFill>
                  <a:srgbClr val="000000"/>
                </a:solidFill>
                <a:latin typeface="Inter" panose="020B0604020202020204" charset="0"/>
                <a:ea typeface="Inter" panose="020B0604020202020204" charset="0"/>
                <a:cs typeface="Segoe UI" panose="020B0502040204020203" pitchFamily="34" charset="0"/>
              </a:rPr>
              <a:t> E como todo ambiente, ele é dividido em algumas partes, como console, editor, arquivos, etc.</a:t>
            </a:r>
          </a:p>
          <a:p>
            <a:pPr>
              <a:lnSpc>
                <a:spcPct val="100000"/>
              </a:lnSpc>
              <a:buClr>
                <a:srgbClr val="04A07B"/>
              </a:buClr>
              <a:buFont typeface="Arial" panose="020B0604020202020204" pitchFamily="34" charset="0"/>
              <a:buChar char="•"/>
            </a:pPr>
            <a:endParaRPr lang="pt-BR" sz="4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4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9743900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pic>
        <p:nvPicPr>
          <p:cNvPr id="5" name="Imagem 4"/>
          <p:cNvPicPr>
            <a:picLocks noChangeAspect="1"/>
          </p:cNvPicPr>
          <p:nvPr/>
        </p:nvPicPr>
        <p:blipFill>
          <a:blip r:embed="rId3"/>
          <a:stretch>
            <a:fillRect/>
          </a:stretch>
        </p:blipFill>
        <p:spPr>
          <a:xfrm>
            <a:off x="1536193" y="3368261"/>
            <a:ext cx="15239450" cy="5470881"/>
          </a:xfrm>
          <a:prstGeom prst="rect">
            <a:avLst/>
          </a:prstGeom>
        </p:spPr>
      </p:pic>
      <p:sp>
        <p:nvSpPr>
          <p:cNvPr id="7" name="Retângulo 6"/>
          <p:cNvSpPr/>
          <p:nvPr/>
        </p:nvSpPr>
        <p:spPr>
          <a:xfrm>
            <a:off x="10980773" y="6900120"/>
            <a:ext cx="4784652" cy="2220375"/>
          </a:xfrm>
          <a:prstGeom prst="rect">
            <a:avLst/>
          </a:prstGeom>
          <a:solidFill>
            <a:schemeClr val="bg1"/>
          </a:solidFill>
          <a:ln w="3810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Média de calorias de cada grupo</a:t>
            </a:r>
          </a:p>
        </p:txBody>
      </p:sp>
      <p:sp>
        <p:nvSpPr>
          <p:cNvPr id="8" name="Retângulo 7"/>
          <p:cNvSpPr/>
          <p:nvPr/>
        </p:nvSpPr>
        <p:spPr>
          <a:xfrm>
            <a:off x="1480385" y="7559750"/>
            <a:ext cx="4962945" cy="1279392"/>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10" name="Conector de Seta Reta 9"/>
          <p:cNvCxnSpPr/>
          <p:nvPr/>
        </p:nvCxnSpPr>
        <p:spPr>
          <a:xfrm flipV="1">
            <a:off x="6826103" y="7974419"/>
            <a:ext cx="3827721" cy="223284"/>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5691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pic>
        <p:nvPicPr>
          <p:cNvPr id="5" name="Imagem 4"/>
          <p:cNvPicPr>
            <a:picLocks noChangeAspect="1"/>
          </p:cNvPicPr>
          <p:nvPr/>
        </p:nvPicPr>
        <p:blipFill>
          <a:blip r:embed="rId3"/>
          <a:stretch>
            <a:fillRect/>
          </a:stretch>
        </p:blipFill>
        <p:spPr>
          <a:xfrm>
            <a:off x="1536193" y="3368261"/>
            <a:ext cx="15239450" cy="5470881"/>
          </a:xfrm>
          <a:prstGeom prst="rect">
            <a:avLst/>
          </a:prstGeom>
        </p:spPr>
      </p:pic>
      <p:sp>
        <p:nvSpPr>
          <p:cNvPr id="7" name="Retângulo 6"/>
          <p:cNvSpPr/>
          <p:nvPr/>
        </p:nvSpPr>
        <p:spPr>
          <a:xfrm>
            <a:off x="11076466" y="6900120"/>
            <a:ext cx="5699177" cy="2220375"/>
          </a:xfrm>
          <a:prstGeom prst="rect">
            <a:avLst/>
          </a:prstGeom>
          <a:solidFill>
            <a:schemeClr val="bg1"/>
          </a:solidFill>
          <a:ln w="3810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t </a:t>
            </a:r>
            <a:r>
              <a:rPr lang="pt-BR" sz="4200" dirty="0" err="1">
                <a:solidFill>
                  <a:schemeClr val="bg2">
                    <a:lumMod val="10000"/>
                  </a:schemeClr>
                </a:solidFill>
              </a:rPr>
              <a:t>statistic</a:t>
            </a:r>
            <a:r>
              <a:rPr lang="pt-BR" sz="4200" dirty="0">
                <a:solidFill>
                  <a:schemeClr val="bg2">
                    <a:lumMod val="10000"/>
                  </a:schemeClr>
                </a:solidFill>
              </a:rPr>
              <a:t>, graus de liberdade e valor de </a:t>
            </a:r>
            <a:r>
              <a:rPr lang="pt-BR" sz="4200" i="1" dirty="0">
                <a:solidFill>
                  <a:schemeClr val="bg2">
                    <a:lumMod val="10000"/>
                  </a:schemeClr>
                </a:solidFill>
              </a:rPr>
              <a:t>p</a:t>
            </a:r>
          </a:p>
        </p:txBody>
      </p:sp>
      <p:sp>
        <p:nvSpPr>
          <p:cNvPr id="8" name="Retângulo 7"/>
          <p:cNvSpPr/>
          <p:nvPr/>
        </p:nvSpPr>
        <p:spPr>
          <a:xfrm>
            <a:off x="1599986" y="5015696"/>
            <a:ext cx="10074563" cy="662091"/>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10" name="Conector de Seta Reta 9"/>
          <p:cNvCxnSpPr/>
          <p:nvPr/>
        </p:nvCxnSpPr>
        <p:spPr>
          <a:xfrm>
            <a:off x="8261498" y="6124354"/>
            <a:ext cx="2488019" cy="1786271"/>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1521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Dois grupos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6" name="CaixaDeTexto 5">
            <a:extLst>
              <a:ext uri="{FF2B5EF4-FFF2-40B4-BE49-F238E27FC236}">
                <a16:creationId xmlns:a16="http://schemas.microsoft.com/office/drawing/2014/main" id="{EE29E6A3-B69B-49E6-848F-435384652199}"/>
              </a:ext>
            </a:extLst>
          </p:cNvPr>
          <p:cNvSpPr txBox="1"/>
          <p:nvPr/>
        </p:nvSpPr>
        <p:spPr>
          <a:xfrm>
            <a:off x="1536192" y="3594861"/>
            <a:ext cx="15848040" cy="7478970"/>
          </a:xfrm>
          <a:prstGeom prst="rect">
            <a:avLst/>
          </a:prstGeom>
          <a:noFill/>
        </p:spPr>
        <p:txBody>
          <a:bodyPr wrap="square">
            <a:spAutoFit/>
          </a:bodyPr>
          <a:lstStyle/>
          <a:p>
            <a:pPr marL="514350" indent="-514350">
              <a:buClr>
                <a:srgbClr val="04A07B"/>
              </a:buClr>
              <a:buFont typeface="Arial" panose="020B0604020202020204" pitchFamily="34" charset="0"/>
              <a:buChar char="•"/>
            </a:pPr>
            <a:r>
              <a:rPr lang="pt-BR" sz="4800" dirty="0"/>
              <a:t>O </a:t>
            </a:r>
            <a:r>
              <a:rPr lang="pt-BR" sz="4800" i="1" dirty="0"/>
              <a:t>t score</a:t>
            </a:r>
            <a:r>
              <a:rPr lang="pt-BR" sz="4800" dirty="0"/>
              <a:t> é resultado da </a:t>
            </a:r>
            <a:r>
              <a:rPr lang="pt-BR" sz="4800" b="1" dirty="0"/>
              <a:t>razão da diferença entre dois grupos e a diferença </a:t>
            </a:r>
            <a:r>
              <a:rPr lang="pt-BR" sz="4800" b="1" dirty="0" err="1"/>
              <a:t>intra</a:t>
            </a:r>
            <a:r>
              <a:rPr lang="pt-BR" sz="4800" b="1" dirty="0"/>
              <a:t> grupos</a:t>
            </a:r>
            <a:r>
              <a:rPr lang="pt-BR" sz="4800" dirty="0"/>
              <a:t>. Então, quanto menor for o valor do </a:t>
            </a:r>
            <a:r>
              <a:rPr lang="pt-BR" sz="4800" i="1" dirty="0"/>
              <a:t>t score</a:t>
            </a:r>
            <a:r>
              <a:rPr lang="pt-BR" sz="4800" dirty="0"/>
              <a:t>, maior é similaridade nas médias dos grupos. </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b="1" dirty="0">
                <a:solidFill>
                  <a:srgbClr val="04A07B"/>
                </a:solidFill>
              </a:rPr>
              <a:t>Interpretação:</a:t>
            </a:r>
            <a:r>
              <a:rPr lang="pt-BR" sz="4800" dirty="0"/>
              <a:t> Um </a:t>
            </a:r>
            <a:r>
              <a:rPr lang="pt-BR" sz="4800" i="1" dirty="0"/>
              <a:t>t score</a:t>
            </a:r>
            <a:r>
              <a:rPr lang="pt-BR" sz="4800" dirty="0"/>
              <a:t> de 5 indica que os grupos são cinco vezes “mais diferentes” entre eles do que dentre eles. Então, um</a:t>
            </a:r>
            <a:r>
              <a:rPr lang="pt-BR" sz="4800" i="1" dirty="0"/>
              <a:t> t score </a:t>
            </a:r>
            <a:r>
              <a:rPr lang="pt-BR" sz="4800" dirty="0"/>
              <a:t> maior, indica mais diferenças. Enquanto um </a:t>
            </a:r>
            <a:r>
              <a:rPr lang="pt-BR" sz="4800" i="1" dirty="0"/>
              <a:t>t score </a:t>
            </a:r>
            <a:r>
              <a:rPr lang="pt-BR" sz="4800" dirty="0"/>
              <a:t>menor indica mais similaridades (menos diferenças).</a:t>
            </a:r>
          </a:p>
        </p:txBody>
      </p:sp>
    </p:spTree>
    <p:extLst>
      <p:ext uri="{BB962C8B-B14F-4D97-AF65-F5344CB8AC3E}">
        <p14:creationId xmlns:p14="http://schemas.microsoft.com/office/powerpoint/2010/main" val="9789339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Retângulo 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CaixaDeTexto 7"/>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9" name="CaixaDeTexto 8">
            <a:extLst>
              <a:ext uri="{FF2B5EF4-FFF2-40B4-BE49-F238E27FC236}">
                <a16:creationId xmlns:a16="http://schemas.microsoft.com/office/drawing/2014/main" id="{EE29E6A3-B69B-49E6-848F-435384652199}"/>
              </a:ext>
            </a:extLst>
          </p:cNvPr>
          <p:cNvSpPr txBox="1"/>
          <p:nvPr/>
        </p:nvSpPr>
        <p:spPr>
          <a:xfrm>
            <a:off x="1536192" y="3594862"/>
            <a:ext cx="15848040" cy="4524315"/>
          </a:xfrm>
          <a:prstGeom prst="rect">
            <a:avLst/>
          </a:prstGeom>
          <a:noFill/>
        </p:spPr>
        <p:txBody>
          <a:bodyPr wrap="square">
            <a:spAutoFit/>
          </a:bodyPr>
          <a:lstStyle/>
          <a:p>
            <a:pPr marL="514350" indent="-514350">
              <a:buClr>
                <a:srgbClr val="04A07B"/>
              </a:buClr>
              <a:buFont typeface="Arial" panose="020B0604020202020204" pitchFamily="34" charset="0"/>
              <a:buChar char="•"/>
            </a:pPr>
            <a:r>
              <a:rPr lang="pt-BR" sz="4800" dirty="0"/>
              <a:t>Relação entre uma variável dependente e uma variável independente.</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Comparação de médias entre três grupos ou mais, como etapas de vida.</a:t>
            </a:r>
          </a:p>
          <a:p>
            <a:pPr marL="514350" indent="-514350">
              <a:buClr>
                <a:srgbClr val="04A07B"/>
              </a:buClr>
              <a:buFont typeface="Arial" panose="020B0604020202020204" pitchFamily="34" charset="0"/>
              <a:buChar char="•"/>
            </a:pPr>
            <a:endParaRPr lang="pt-BR" sz="4800" dirty="0"/>
          </a:p>
        </p:txBody>
      </p:sp>
    </p:spTree>
    <p:extLst>
      <p:ext uri="{BB962C8B-B14F-4D97-AF65-F5344CB8AC3E}">
        <p14:creationId xmlns:p14="http://schemas.microsoft.com/office/powerpoint/2010/main" val="3050803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Retângulo 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CaixaDeTexto 7"/>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graphicFrame>
        <p:nvGraphicFramePr>
          <p:cNvPr id="6" name="Tabela 5"/>
          <p:cNvGraphicFramePr>
            <a:graphicFrameLocks noGrp="1"/>
          </p:cNvGraphicFramePr>
          <p:nvPr/>
        </p:nvGraphicFramePr>
        <p:xfrm>
          <a:off x="1536192" y="3599631"/>
          <a:ext cx="16414842" cy="6303531"/>
        </p:xfrm>
        <a:graphic>
          <a:graphicData uri="http://schemas.openxmlformats.org/drawingml/2006/table">
            <a:tbl>
              <a:tblPr firstRow="1" bandRow="1">
                <a:tableStyleId>{5940675A-B579-460E-94D1-54222C63F5DA}</a:tableStyleId>
              </a:tblPr>
              <a:tblGrid>
                <a:gridCol w="4555194">
                  <a:extLst>
                    <a:ext uri="{9D8B030D-6E8A-4147-A177-3AD203B41FA5}">
                      <a16:colId xmlns:a16="http://schemas.microsoft.com/office/drawing/2014/main" val="248396668"/>
                    </a:ext>
                  </a:extLst>
                </a:gridCol>
                <a:gridCol w="2168031">
                  <a:extLst>
                    <a:ext uri="{9D8B030D-6E8A-4147-A177-3AD203B41FA5}">
                      <a16:colId xmlns:a16="http://schemas.microsoft.com/office/drawing/2014/main" val="1325433878"/>
                    </a:ext>
                  </a:extLst>
                </a:gridCol>
                <a:gridCol w="5993297">
                  <a:extLst>
                    <a:ext uri="{9D8B030D-6E8A-4147-A177-3AD203B41FA5}">
                      <a16:colId xmlns:a16="http://schemas.microsoft.com/office/drawing/2014/main" val="2957288577"/>
                    </a:ext>
                  </a:extLst>
                </a:gridCol>
                <a:gridCol w="3698321">
                  <a:extLst>
                    <a:ext uri="{9D8B030D-6E8A-4147-A177-3AD203B41FA5}">
                      <a16:colId xmlns:a16="http://schemas.microsoft.com/office/drawing/2014/main" val="1705675171"/>
                    </a:ext>
                  </a:extLst>
                </a:gridCol>
              </a:tblGrid>
              <a:tr h="1399242">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600" b="1" dirty="0"/>
                        <a:t>N</a:t>
                      </a:r>
                    </a:p>
                  </a:txBody>
                  <a:tcPr marL="137160" marR="137160" marT="68580" marB="68580" anchor="ctr"/>
                </a:tc>
                <a:tc>
                  <a:txBody>
                    <a:bodyPr/>
                    <a:lstStyle/>
                    <a:p>
                      <a:pPr algn="ctr">
                        <a:lnSpc>
                          <a:spcPct val="150000"/>
                        </a:lnSpc>
                      </a:pPr>
                      <a:r>
                        <a:rPr lang="pt-BR" sz="3600" b="1" dirty="0"/>
                        <a:t>Escore médio A (</a:t>
                      </a:r>
                      <a:r>
                        <a:rPr lang="pt-BR" sz="3600" b="1" dirty="0" err="1"/>
                        <a:t>score.Items</a:t>
                      </a:r>
                      <a:r>
                        <a:rPr lang="pt-BR" sz="3600" b="1" dirty="0"/>
                        <a:t>)</a:t>
                      </a:r>
                    </a:p>
                  </a:txBody>
                  <a:tcPr marL="137160" marR="137160" marT="68580" marB="68580" anchor="ctr"/>
                </a:tc>
                <a:tc>
                  <a:txBody>
                    <a:bodyPr/>
                    <a:lstStyle/>
                    <a:p>
                      <a:pPr algn="ctr">
                        <a:lnSpc>
                          <a:spcPct val="150000"/>
                        </a:lnSpc>
                      </a:pPr>
                      <a:r>
                        <a:rPr lang="pt-BR" sz="3600" b="1" dirty="0"/>
                        <a:t>DP</a:t>
                      </a:r>
                    </a:p>
                  </a:txBody>
                  <a:tcPr marL="137160" marR="137160" marT="68580" marB="68580" anchor="ctr"/>
                </a:tc>
                <a:extLst>
                  <a:ext uri="{0D108BD9-81ED-4DB2-BD59-A6C34878D82A}">
                    <a16:rowId xmlns:a16="http://schemas.microsoft.com/office/drawing/2014/main" val="3655840279"/>
                  </a:ext>
                </a:extLst>
              </a:tr>
              <a:tr h="960120">
                <a:tc>
                  <a:txBody>
                    <a:bodyPr/>
                    <a:lstStyle/>
                    <a:p>
                      <a:pPr algn="ctr">
                        <a:lnSpc>
                          <a:spcPct val="150000"/>
                        </a:lnSpc>
                      </a:pPr>
                      <a:r>
                        <a:rPr lang="pt-BR" sz="3600" b="1" dirty="0"/>
                        <a:t>High</a:t>
                      </a:r>
                      <a:r>
                        <a:rPr lang="pt-BR" sz="3600" b="1" baseline="0" dirty="0"/>
                        <a:t> </a:t>
                      </a:r>
                      <a:r>
                        <a:rPr lang="pt-BR" sz="3600" b="1" baseline="0" dirty="0" err="1"/>
                        <a:t>school</a:t>
                      </a:r>
                      <a:endParaRPr lang="pt-BR" sz="3600" b="1" dirty="0"/>
                    </a:p>
                  </a:txBody>
                  <a:tcPr marL="137160" marR="137160" marT="68580" marB="68580" anchor="ctr"/>
                </a:tc>
                <a:tc>
                  <a:txBody>
                    <a:bodyPr/>
                    <a:lstStyle/>
                    <a:p>
                      <a:pPr algn="ctr">
                        <a:lnSpc>
                          <a:spcPct val="150000"/>
                        </a:lnSpc>
                      </a:pPr>
                      <a:r>
                        <a:rPr lang="pt-BR" sz="3000" dirty="0"/>
                        <a:t>224</a:t>
                      </a:r>
                    </a:p>
                  </a:txBody>
                  <a:tcPr marL="137160" marR="137160" marT="68580" marB="68580" anchor="ctr"/>
                </a:tc>
                <a:tc>
                  <a:txBody>
                    <a:bodyPr/>
                    <a:lstStyle/>
                    <a:p>
                      <a:pPr algn="ctr">
                        <a:lnSpc>
                          <a:spcPct val="150000"/>
                        </a:lnSpc>
                      </a:pPr>
                      <a:r>
                        <a:rPr lang="pt-BR" sz="3000" dirty="0"/>
                        <a:t>4.51</a:t>
                      </a:r>
                    </a:p>
                  </a:txBody>
                  <a:tcPr marL="137160" marR="137160" marT="68580" marB="68580" anchor="ctr"/>
                </a:tc>
                <a:tc>
                  <a:txBody>
                    <a:bodyPr/>
                    <a:lstStyle/>
                    <a:p>
                      <a:pPr algn="ctr">
                        <a:lnSpc>
                          <a:spcPct val="150000"/>
                        </a:lnSpc>
                      </a:pPr>
                      <a:r>
                        <a:rPr lang="pt-BR" sz="3000" dirty="0"/>
                        <a:t>0.88</a:t>
                      </a:r>
                    </a:p>
                  </a:txBody>
                  <a:tcPr marL="137160" marR="137160" marT="68580" marB="68580" anchor="ctr"/>
                </a:tc>
                <a:extLst>
                  <a:ext uri="{0D108BD9-81ED-4DB2-BD59-A6C34878D82A}">
                    <a16:rowId xmlns:a16="http://schemas.microsoft.com/office/drawing/2014/main" val="969062751"/>
                  </a:ext>
                </a:extLst>
              </a:tr>
              <a:tr h="960120">
                <a:tc>
                  <a:txBody>
                    <a:bodyPr/>
                    <a:lstStyle/>
                    <a:p>
                      <a:pPr algn="ctr">
                        <a:lnSpc>
                          <a:spcPct val="150000"/>
                        </a:lnSpc>
                      </a:pPr>
                      <a:r>
                        <a:rPr lang="pt-BR" sz="3600" b="1" dirty="0" err="1"/>
                        <a:t>Finished</a:t>
                      </a:r>
                      <a:r>
                        <a:rPr lang="pt-BR" sz="3600" b="1" dirty="0"/>
                        <a:t> HS</a:t>
                      </a:r>
                    </a:p>
                  </a:txBody>
                  <a:tcPr marL="137160" marR="137160" marT="68580" marB="68580" anchor="ctr"/>
                </a:tc>
                <a:tc>
                  <a:txBody>
                    <a:bodyPr/>
                    <a:lstStyle/>
                    <a:p>
                      <a:pPr algn="ctr">
                        <a:lnSpc>
                          <a:spcPct val="150000"/>
                        </a:lnSpc>
                      </a:pPr>
                      <a:r>
                        <a:rPr lang="pt-BR" sz="3000" dirty="0"/>
                        <a:t>292</a:t>
                      </a:r>
                    </a:p>
                  </a:txBody>
                  <a:tcPr marL="137160" marR="137160" marT="68580" marB="68580" anchor="ctr"/>
                </a:tc>
                <a:tc>
                  <a:txBody>
                    <a:bodyPr/>
                    <a:lstStyle/>
                    <a:p>
                      <a:pPr algn="ctr">
                        <a:lnSpc>
                          <a:spcPct val="150000"/>
                        </a:lnSpc>
                      </a:pPr>
                      <a:r>
                        <a:rPr lang="pt-BR" sz="3000" dirty="0"/>
                        <a:t>4.58</a:t>
                      </a:r>
                    </a:p>
                  </a:txBody>
                  <a:tcPr marL="137160" marR="137160" marT="68580" marB="68580" anchor="ctr"/>
                </a:tc>
                <a:tc>
                  <a:txBody>
                    <a:bodyPr/>
                    <a:lstStyle/>
                    <a:p>
                      <a:pPr algn="ctr">
                        <a:lnSpc>
                          <a:spcPct val="150000"/>
                        </a:lnSpc>
                      </a:pPr>
                      <a:r>
                        <a:rPr lang="pt-BR" sz="3000" dirty="0"/>
                        <a:t>0.88</a:t>
                      </a:r>
                    </a:p>
                  </a:txBody>
                  <a:tcPr marL="137160" marR="137160" marT="68580" marB="68580" anchor="ctr"/>
                </a:tc>
                <a:extLst>
                  <a:ext uri="{0D108BD9-81ED-4DB2-BD59-A6C34878D82A}">
                    <a16:rowId xmlns:a16="http://schemas.microsoft.com/office/drawing/2014/main" val="1384202197"/>
                  </a:ext>
                </a:extLst>
              </a:tr>
              <a:tr h="960120">
                <a:tc>
                  <a:txBody>
                    <a:bodyPr/>
                    <a:lstStyle/>
                    <a:p>
                      <a:pPr algn="ctr">
                        <a:lnSpc>
                          <a:spcPct val="150000"/>
                        </a:lnSpc>
                      </a:pPr>
                      <a:r>
                        <a:rPr lang="pt-BR" sz="3600" b="1" dirty="0"/>
                        <a:t>Some </a:t>
                      </a:r>
                      <a:r>
                        <a:rPr lang="pt-BR" sz="3600" b="1" dirty="0" err="1"/>
                        <a:t>college</a:t>
                      </a:r>
                      <a:endParaRPr lang="pt-BR" sz="3600" b="1" dirty="0"/>
                    </a:p>
                  </a:txBody>
                  <a:tcPr marL="137160" marR="137160" marT="68580" marB="68580" anchor="ctr"/>
                </a:tc>
                <a:tc>
                  <a:txBody>
                    <a:bodyPr/>
                    <a:lstStyle/>
                    <a:p>
                      <a:pPr algn="ctr">
                        <a:lnSpc>
                          <a:spcPct val="150000"/>
                        </a:lnSpc>
                      </a:pPr>
                      <a:r>
                        <a:rPr lang="pt-BR" sz="3000" dirty="0"/>
                        <a:t>1249</a:t>
                      </a:r>
                    </a:p>
                  </a:txBody>
                  <a:tcPr marL="137160" marR="137160" marT="68580" marB="68580" anchor="ctr"/>
                </a:tc>
                <a:tc>
                  <a:txBody>
                    <a:bodyPr/>
                    <a:lstStyle/>
                    <a:p>
                      <a:pPr algn="ctr"/>
                      <a:r>
                        <a:rPr lang="pt-BR" sz="2700" dirty="0"/>
                        <a:t>4.75</a:t>
                      </a:r>
                    </a:p>
                  </a:txBody>
                  <a:tcPr marL="137160" marR="137160" marT="68580" marB="68580" anchor="ctr"/>
                </a:tc>
                <a:tc>
                  <a:txBody>
                    <a:bodyPr/>
                    <a:lstStyle/>
                    <a:p>
                      <a:pPr algn="ctr">
                        <a:lnSpc>
                          <a:spcPct val="150000"/>
                        </a:lnSpc>
                      </a:pPr>
                      <a:r>
                        <a:rPr lang="pt-BR" sz="3000" dirty="0"/>
                        <a:t>0.84</a:t>
                      </a:r>
                    </a:p>
                  </a:txBody>
                  <a:tcPr marL="137160" marR="137160" marT="68580" marB="68580" anchor="ctr"/>
                </a:tc>
                <a:extLst>
                  <a:ext uri="{0D108BD9-81ED-4DB2-BD59-A6C34878D82A}">
                    <a16:rowId xmlns:a16="http://schemas.microsoft.com/office/drawing/2014/main" val="54689744"/>
                  </a:ext>
                </a:extLst>
              </a:tr>
              <a:tr h="1011965">
                <a:tc>
                  <a:txBody>
                    <a:bodyPr/>
                    <a:lstStyle/>
                    <a:p>
                      <a:pPr algn="ctr">
                        <a:lnSpc>
                          <a:spcPct val="150000"/>
                        </a:lnSpc>
                      </a:pPr>
                      <a:r>
                        <a:rPr lang="pt-BR" sz="3600" b="1" dirty="0" err="1"/>
                        <a:t>College</a:t>
                      </a:r>
                      <a:r>
                        <a:rPr lang="pt-BR" sz="3600" b="1" dirty="0"/>
                        <a:t> </a:t>
                      </a:r>
                      <a:r>
                        <a:rPr lang="pt-BR" sz="3600" b="1" dirty="0" err="1"/>
                        <a:t>graduate</a:t>
                      </a:r>
                      <a:endParaRPr lang="pt-BR" sz="3600" b="1" dirty="0"/>
                    </a:p>
                  </a:txBody>
                  <a:tcPr marL="137160" marR="137160" marT="68580" marB="68580" anchor="ctr"/>
                </a:tc>
                <a:tc>
                  <a:txBody>
                    <a:bodyPr/>
                    <a:lstStyle/>
                    <a:p>
                      <a:pPr algn="ctr">
                        <a:lnSpc>
                          <a:spcPct val="150000"/>
                        </a:lnSpc>
                      </a:pPr>
                      <a:r>
                        <a:rPr lang="pt-BR" sz="3000" dirty="0"/>
                        <a:t>394</a:t>
                      </a:r>
                    </a:p>
                  </a:txBody>
                  <a:tcPr marL="137160" marR="137160" marT="68580" marB="68580" anchor="ctr"/>
                </a:tc>
                <a:tc>
                  <a:txBody>
                    <a:bodyPr/>
                    <a:lstStyle/>
                    <a:p>
                      <a:pPr algn="ctr"/>
                      <a:r>
                        <a:rPr lang="pt-BR" sz="2700" dirty="0"/>
                        <a:t>4.61</a:t>
                      </a:r>
                    </a:p>
                  </a:txBody>
                  <a:tcPr marL="137160" marR="137160" marT="68580" marB="68580" anchor="ctr"/>
                </a:tc>
                <a:tc>
                  <a:txBody>
                    <a:bodyPr/>
                    <a:lstStyle/>
                    <a:p>
                      <a:pPr algn="ctr">
                        <a:lnSpc>
                          <a:spcPct val="150000"/>
                        </a:lnSpc>
                      </a:pPr>
                      <a:r>
                        <a:rPr lang="pt-BR" sz="3000" dirty="0"/>
                        <a:t>0.90</a:t>
                      </a:r>
                    </a:p>
                  </a:txBody>
                  <a:tcPr marL="137160" marR="137160" marT="68580" marB="68580" anchor="ctr"/>
                </a:tc>
                <a:extLst>
                  <a:ext uri="{0D108BD9-81ED-4DB2-BD59-A6C34878D82A}">
                    <a16:rowId xmlns:a16="http://schemas.microsoft.com/office/drawing/2014/main" val="4125249239"/>
                  </a:ext>
                </a:extLst>
              </a:tr>
              <a:tr h="1011965">
                <a:tc>
                  <a:txBody>
                    <a:bodyPr/>
                    <a:lstStyle/>
                    <a:p>
                      <a:pPr algn="ctr">
                        <a:lnSpc>
                          <a:spcPct val="150000"/>
                        </a:lnSpc>
                      </a:pPr>
                      <a:r>
                        <a:rPr lang="pt-BR" sz="3600" b="1" dirty="0" err="1"/>
                        <a:t>Graduate</a:t>
                      </a:r>
                      <a:r>
                        <a:rPr lang="pt-BR" sz="3600" b="1" dirty="0"/>
                        <a:t> </a:t>
                      </a:r>
                      <a:r>
                        <a:rPr lang="pt-BR" sz="3600" b="1" dirty="0" err="1"/>
                        <a:t>degree</a:t>
                      </a:r>
                      <a:endParaRPr lang="pt-BR" sz="3600" b="1" dirty="0"/>
                    </a:p>
                  </a:txBody>
                  <a:tcPr marL="137160" marR="137160" marT="68580" marB="68580" anchor="ctr"/>
                </a:tc>
                <a:tc>
                  <a:txBody>
                    <a:bodyPr/>
                    <a:lstStyle/>
                    <a:p>
                      <a:pPr algn="ctr">
                        <a:lnSpc>
                          <a:spcPct val="150000"/>
                        </a:lnSpc>
                      </a:pPr>
                      <a:r>
                        <a:rPr lang="pt-BR" sz="3000" dirty="0"/>
                        <a:t>418</a:t>
                      </a:r>
                    </a:p>
                  </a:txBody>
                  <a:tcPr marL="137160" marR="137160" marT="68580" marB="68580" anchor="ctr"/>
                </a:tc>
                <a:tc>
                  <a:txBody>
                    <a:bodyPr/>
                    <a:lstStyle/>
                    <a:p>
                      <a:pPr algn="ctr"/>
                      <a:r>
                        <a:rPr lang="pt-BR" sz="2700" dirty="0"/>
                        <a:t>4.73</a:t>
                      </a:r>
                    </a:p>
                  </a:txBody>
                  <a:tcPr marL="137160" marR="137160" marT="68580" marB="68580" anchor="ctr"/>
                </a:tc>
                <a:tc>
                  <a:txBody>
                    <a:bodyPr/>
                    <a:lstStyle/>
                    <a:p>
                      <a:pPr algn="ctr">
                        <a:lnSpc>
                          <a:spcPct val="150000"/>
                        </a:lnSpc>
                      </a:pPr>
                      <a:r>
                        <a:rPr lang="pt-BR" sz="3000" dirty="0"/>
                        <a:t>0.87</a:t>
                      </a:r>
                    </a:p>
                  </a:txBody>
                  <a:tcPr marL="137160" marR="137160" marT="68580" marB="68580" anchor="ctr"/>
                </a:tc>
                <a:extLst>
                  <a:ext uri="{0D108BD9-81ED-4DB2-BD59-A6C34878D82A}">
                    <a16:rowId xmlns:a16="http://schemas.microsoft.com/office/drawing/2014/main" val="358713443"/>
                  </a:ext>
                </a:extLst>
              </a:tr>
            </a:tbl>
          </a:graphicData>
        </a:graphic>
      </p:graphicFrame>
      <p:sp>
        <p:nvSpPr>
          <p:cNvPr id="10" name="Retângulo 9"/>
          <p:cNvSpPr/>
          <p:nvPr/>
        </p:nvSpPr>
        <p:spPr>
          <a:xfrm>
            <a:off x="1319522" y="3086908"/>
            <a:ext cx="16477443" cy="461665"/>
          </a:xfrm>
          <a:prstGeom prst="rect">
            <a:avLst/>
          </a:prstGeom>
        </p:spPr>
        <p:txBody>
          <a:bodyPr wrap="square">
            <a:spAutoFit/>
          </a:bodyPr>
          <a:lstStyle/>
          <a:p>
            <a:pPr marL="154782" lvl="2">
              <a:buClr>
                <a:srgbClr val="04A07B"/>
              </a:buClr>
            </a:pPr>
            <a:r>
              <a:rPr lang="pt-BR" sz="2400" i="1" dirty="0"/>
              <a:t>Tabela com escores médios de Amabilidade por níveis de escolaridade, data(</a:t>
            </a:r>
            <a:r>
              <a:rPr lang="pt-BR" sz="2400" i="1" dirty="0" err="1"/>
              <a:t>bfi</a:t>
            </a:r>
            <a:r>
              <a:rPr lang="pt-BR" sz="2400" i="1" dirty="0"/>
              <a:t>).</a:t>
            </a:r>
          </a:p>
        </p:txBody>
      </p:sp>
    </p:spTree>
    <p:extLst>
      <p:ext uri="{BB962C8B-B14F-4D97-AF65-F5344CB8AC3E}">
        <p14:creationId xmlns:p14="http://schemas.microsoft.com/office/powerpoint/2010/main" val="3842075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5" name="Retângulo 4"/>
          <p:cNvSpPr/>
          <p:nvPr/>
        </p:nvSpPr>
        <p:spPr>
          <a:xfrm>
            <a:off x="1579774" y="2936642"/>
            <a:ext cx="6694073" cy="71070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a:extLst>
              <a:ext uri="{FF2B5EF4-FFF2-40B4-BE49-F238E27FC236}">
                <a16:creationId xmlns:a16="http://schemas.microsoft.com/office/drawing/2014/main" id="{EE29E6A3-B69B-49E6-848F-435384652199}"/>
              </a:ext>
            </a:extLst>
          </p:cNvPr>
          <p:cNvSpPr txBox="1"/>
          <p:nvPr/>
        </p:nvSpPr>
        <p:spPr>
          <a:xfrm>
            <a:off x="1822622" y="3241292"/>
            <a:ext cx="6738819" cy="6417141"/>
          </a:xfrm>
          <a:prstGeom prst="rect">
            <a:avLst/>
          </a:prstGeom>
          <a:noFill/>
        </p:spPr>
        <p:txBody>
          <a:bodyPr wrap="square">
            <a:spAutoFit/>
          </a:bodyPr>
          <a:lstStyle/>
          <a:p>
            <a:pPr>
              <a:buClr>
                <a:srgbClr val="04A07B"/>
              </a:buClr>
            </a:pPr>
            <a:r>
              <a:rPr lang="pt-BR" sz="2400" b="1" dirty="0">
                <a:solidFill>
                  <a:srgbClr val="04A07B"/>
                </a:solidFill>
              </a:rPr>
              <a:t># ANOVA</a:t>
            </a:r>
          </a:p>
          <a:p>
            <a:pPr>
              <a:buClr>
                <a:srgbClr val="04A07B"/>
              </a:buClr>
            </a:pPr>
            <a:r>
              <a:rPr lang="pt-BR" sz="2400" dirty="0">
                <a:solidFill>
                  <a:schemeClr val="tx1">
                    <a:lumMod val="95000"/>
                    <a:lumOff val="5000"/>
                  </a:schemeClr>
                </a:solidFill>
              </a:rPr>
              <a:t>data(</a:t>
            </a:r>
            <a:r>
              <a:rPr lang="pt-BR" sz="2400" dirty="0" err="1">
                <a:solidFill>
                  <a:schemeClr val="tx1">
                    <a:lumMod val="95000"/>
                    <a:lumOff val="5000"/>
                  </a:schemeClr>
                </a:solidFill>
              </a:rPr>
              <a:t>bfi</a:t>
            </a:r>
            <a:r>
              <a:rPr lang="pt-BR" sz="2400" dirty="0">
                <a:solidFill>
                  <a:schemeClr val="tx1">
                    <a:lumMod val="95000"/>
                    <a:lumOff val="5000"/>
                  </a:schemeClr>
                </a:solidFill>
              </a:rPr>
              <a:t>)</a:t>
            </a:r>
          </a:p>
          <a:p>
            <a:pPr>
              <a:buClr>
                <a:srgbClr val="04A07B"/>
              </a:buClr>
            </a:pPr>
            <a:endParaRPr lang="pt-BR" sz="2400" b="1" dirty="0">
              <a:solidFill>
                <a:srgbClr val="04A07B"/>
              </a:solidFill>
            </a:endParaRPr>
          </a:p>
          <a:p>
            <a:pPr>
              <a:buClr>
                <a:srgbClr val="04A07B"/>
              </a:buClr>
            </a:pPr>
            <a:r>
              <a:rPr lang="pt-BR" sz="2400" b="1" dirty="0">
                <a:solidFill>
                  <a:srgbClr val="04A07B"/>
                </a:solidFill>
              </a:rPr>
              <a:t># Construindo os escores de A</a:t>
            </a:r>
          </a:p>
          <a:p>
            <a:pPr>
              <a:buClr>
                <a:srgbClr val="04A07B"/>
              </a:buClr>
            </a:pPr>
            <a:r>
              <a:rPr lang="pt-BR" sz="2400" dirty="0">
                <a:solidFill>
                  <a:schemeClr val="tx1">
                    <a:lumMod val="95000"/>
                    <a:lumOff val="5000"/>
                  </a:schemeClr>
                </a:solidFill>
              </a:rPr>
              <a:t>scores &lt;- </a:t>
            </a:r>
            <a:r>
              <a:rPr lang="pt-BR" sz="2400" dirty="0" err="1">
                <a:solidFill>
                  <a:schemeClr val="tx1">
                    <a:lumMod val="95000"/>
                    <a:lumOff val="5000"/>
                  </a:schemeClr>
                </a:solidFill>
              </a:rPr>
              <a:t>scoreItems</a:t>
            </a:r>
            <a:r>
              <a:rPr lang="pt-BR" sz="2400" dirty="0">
                <a:solidFill>
                  <a:schemeClr val="tx1">
                    <a:lumMod val="95000"/>
                    <a:lumOff val="5000"/>
                  </a:schemeClr>
                </a:solidFill>
              </a:rPr>
              <a:t>(</a:t>
            </a:r>
            <a:r>
              <a:rPr lang="pt-BR" sz="2400" dirty="0" err="1">
                <a:solidFill>
                  <a:schemeClr val="tx1">
                    <a:lumMod val="95000"/>
                    <a:lumOff val="5000"/>
                  </a:schemeClr>
                </a:solidFill>
              </a:rPr>
              <a:t>bfi.keys,bfi,min</a:t>
            </a:r>
            <a:r>
              <a:rPr lang="pt-BR" sz="2400" dirty="0">
                <a:solidFill>
                  <a:schemeClr val="tx1">
                    <a:lumMod val="95000"/>
                    <a:lumOff val="5000"/>
                  </a:schemeClr>
                </a:solidFill>
              </a:rPr>
              <a:t>=1,max=6) </a:t>
            </a:r>
          </a:p>
          <a:p>
            <a:pPr>
              <a:buClr>
                <a:srgbClr val="04A07B"/>
              </a:buClr>
            </a:pPr>
            <a:r>
              <a:rPr lang="pt-BR" sz="2400" dirty="0" err="1">
                <a:solidFill>
                  <a:schemeClr val="tx1">
                    <a:lumMod val="95000"/>
                    <a:lumOff val="5000"/>
                  </a:schemeClr>
                </a:solidFill>
              </a:rPr>
              <a:t>scores_bfi</a:t>
            </a:r>
            <a:r>
              <a:rPr lang="pt-BR" sz="2400" dirty="0">
                <a:solidFill>
                  <a:schemeClr val="tx1">
                    <a:lumMod val="95000"/>
                    <a:lumOff val="5000"/>
                  </a:schemeClr>
                </a:solidFill>
              </a:rPr>
              <a:t> &lt;- </a:t>
            </a:r>
            <a:r>
              <a:rPr lang="pt-BR" sz="2400" dirty="0" err="1">
                <a:solidFill>
                  <a:schemeClr val="tx1">
                    <a:lumMod val="95000"/>
                    <a:lumOff val="5000"/>
                  </a:schemeClr>
                </a:solidFill>
              </a:rPr>
              <a:t>as.data.frame</a:t>
            </a:r>
            <a:r>
              <a:rPr lang="pt-BR" sz="2400" dirty="0">
                <a:solidFill>
                  <a:schemeClr val="tx1">
                    <a:lumMod val="95000"/>
                    <a:lumOff val="5000"/>
                  </a:schemeClr>
                </a:solidFill>
              </a:rPr>
              <a:t>(</a:t>
            </a:r>
            <a:r>
              <a:rPr lang="pt-BR" sz="2400" dirty="0" err="1">
                <a:solidFill>
                  <a:schemeClr val="tx1">
                    <a:lumMod val="95000"/>
                    <a:lumOff val="5000"/>
                  </a:schemeClr>
                </a:solidFill>
              </a:rPr>
              <a:t>scores$scores</a:t>
            </a:r>
            <a:r>
              <a:rPr lang="pt-BR" sz="2400" dirty="0">
                <a:solidFill>
                  <a:schemeClr val="tx1">
                    <a:lumMod val="95000"/>
                    <a:lumOff val="5000"/>
                  </a:schemeClr>
                </a:solidFill>
              </a:rPr>
              <a:t>)</a:t>
            </a:r>
          </a:p>
          <a:p>
            <a:pPr>
              <a:buClr>
                <a:srgbClr val="04A07B"/>
              </a:buClr>
            </a:pPr>
            <a:r>
              <a:rPr lang="pt-BR" sz="2400" dirty="0" err="1">
                <a:solidFill>
                  <a:schemeClr val="tx1">
                    <a:lumMod val="95000"/>
                    <a:lumOff val="5000"/>
                  </a:schemeClr>
                </a:solidFill>
              </a:rPr>
              <a:t>bfi</a:t>
            </a:r>
            <a:r>
              <a:rPr lang="pt-BR" sz="2400" dirty="0">
                <a:solidFill>
                  <a:schemeClr val="tx1">
                    <a:lumMod val="95000"/>
                    <a:lumOff val="5000"/>
                  </a:schemeClr>
                </a:solidFill>
              </a:rPr>
              <a:t> &lt;- </a:t>
            </a:r>
            <a:r>
              <a:rPr lang="pt-BR" sz="2400" dirty="0" err="1">
                <a:solidFill>
                  <a:schemeClr val="tx1">
                    <a:lumMod val="95000"/>
                    <a:lumOff val="5000"/>
                  </a:schemeClr>
                </a:solidFill>
              </a:rPr>
              <a:t>cbind</a:t>
            </a:r>
            <a:r>
              <a:rPr lang="pt-BR" sz="2400" dirty="0">
                <a:solidFill>
                  <a:schemeClr val="tx1">
                    <a:lumMod val="95000"/>
                    <a:lumOff val="5000"/>
                  </a:schemeClr>
                </a:solidFill>
              </a:rPr>
              <a:t>(</a:t>
            </a:r>
            <a:r>
              <a:rPr lang="pt-BR" sz="2400" dirty="0" err="1">
                <a:solidFill>
                  <a:schemeClr val="tx1">
                    <a:lumMod val="95000"/>
                    <a:lumOff val="5000"/>
                  </a:schemeClr>
                </a:solidFill>
              </a:rPr>
              <a:t>bfi</a:t>
            </a:r>
            <a:r>
              <a:rPr lang="pt-BR" sz="2400" dirty="0">
                <a:solidFill>
                  <a:schemeClr val="tx1">
                    <a:lumMod val="95000"/>
                    <a:lumOff val="5000"/>
                  </a:schemeClr>
                </a:solidFill>
              </a:rPr>
              <a:t>, </a:t>
            </a:r>
            <a:r>
              <a:rPr lang="pt-BR" sz="2400" dirty="0" err="1">
                <a:solidFill>
                  <a:schemeClr val="tx1">
                    <a:lumMod val="95000"/>
                    <a:lumOff val="5000"/>
                  </a:schemeClr>
                </a:solidFill>
              </a:rPr>
              <a:t>scores_bfi</a:t>
            </a:r>
            <a:r>
              <a:rPr lang="pt-BR" sz="2400" dirty="0">
                <a:solidFill>
                  <a:schemeClr val="tx1">
                    <a:lumMod val="95000"/>
                    <a:lumOff val="5000"/>
                  </a:schemeClr>
                </a:solidFill>
              </a:rPr>
              <a:t>)</a:t>
            </a:r>
          </a:p>
          <a:p>
            <a:pPr>
              <a:buClr>
                <a:srgbClr val="04A07B"/>
              </a:buClr>
            </a:pPr>
            <a:endParaRPr lang="pt-BR" sz="2700" b="1" dirty="0">
              <a:solidFill>
                <a:srgbClr val="04A07B"/>
              </a:solidFill>
            </a:endParaRPr>
          </a:p>
          <a:p>
            <a:pPr>
              <a:buClr>
                <a:srgbClr val="04A07B"/>
              </a:buClr>
            </a:pPr>
            <a:r>
              <a:rPr lang="pt-BR" sz="2400" b="1" dirty="0">
                <a:solidFill>
                  <a:srgbClr val="04A07B"/>
                </a:solidFill>
              </a:rPr>
              <a:t># Construindo a tabela de médias (opcional)</a:t>
            </a:r>
          </a:p>
          <a:p>
            <a:pPr>
              <a:buClr>
                <a:srgbClr val="04A07B"/>
              </a:buClr>
            </a:pPr>
            <a:r>
              <a:rPr lang="pt-BR" sz="2400" dirty="0" err="1">
                <a:solidFill>
                  <a:schemeClr val="tx1">
                    <a:lumMod val="95000"/>
                    <a:lumOff val="5000"/>
                  </a:schemeClr>
                </a:solidFill>
              </a:rPr>
              <a:t>table_gender</a:t>
            </a:r>
            <a:r>
              <a:rPr lang="pt-BR" sz="2400" dirty="0">
                <a:solidFill>
                  <a:schemeClr val="tx1">
                    <a:lumMod val="95000"/>
                    <a:lumOff val="5000"/>
                  </a:schemeClr>
                </a:solidFill>
              </a:rPr>
              <a:t> &lt;- </a:t>
            </a:r>
            <a:r>
              <a:rPr lang="pt-BR" sz="2400" dirty="0" err="1">
                <a:solidFill>
                  <a:schemeClr val="tx1">
                    <a:lumMod val="95000"/>
                    <a:lumOff val="5000"/>
                  </a:schemeClr>
                </a:solidFill>
              </a:rPr>
              <a:t>bfi</a:t>
            </a:r>
            <a:r>
              <a:rPr lang="pt-BR" sz="2400" dirty="0">
                <a:solidFill>
                  <a:schemeClr val="tx1">
                    <a:lumMod val="95000"/>
                    <a:lumOff val="5000"/>
                  </a:schemeClr>
                </a:solidFill>
              </a:rPr>
              <a:t> %&gt;% </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group_by</a:t>
            </a:r>
            <a:r>
              <a:rPr lang="pt-BR" sz="2400" dirty="0">
                <a:solidFill>
                  <a:schemeClr val="tx1">
                    <a:lumMod val="95000"/>
                    <a:lumOff val="5000"/>
                  </a:schemeClr>
                </a:solidFill>
              </a:rPr>
              <a:t>(</a:t>
            </a:r>
            <a:r>
              <a:rPr lang="pt-BR" sz="2400" dirty="0" err="1">
                <a:solidFill>
                  <a:schemeClr val="tx1">
                    <a:lumMod val="95000"/>
                    <a:lumOff val="5000"/>
                  </a:schemeClr>
                </a:solidFill>
              </a:rPr>
              <a:t>education</a:t>
            </a:r>
            <a:r>
              <a:rPr lang="pt-BR" sz="2400" dirty="0">
                <a:solidFill>
                  <a:schemeClr val="tx1">
                    <a:lumMod val="95000"/>
                    <a:lumOff val="5000"/>
                  </a:schemeClr>
                </a:solidFill>
              </a:rPr>
              <a:t>) %&gt;%</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summarise</a:t>
            </a:r>
            <a:r>
              <a:rPr lang="pt-BR" sz="2400" dirty="0">
                <a:solidFill>
                  <a:schemeClr val="tx1">
                    <a:lumMod val="95000"/>
                    <a:lumOff val="5000"/>
                  </a:schemeClr>
                </a:solidFill>
              </a:rPr>
              <a:t>(</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count</a:t>
            </a:r>
            <a:r>
              <a:rPr lang="pt-BR" sz="2400" dirty="0">
                <a:solidFill>
                  <a:schemeClr val="tx1">
                    <a:lumMod val="95000"/>
                    <a:lumOff val="5000"/>
                  </a:schemeClr>
                </a:solidFill>
              </a:rPr>
              <a:t> = n(),</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mean</a:t>
            </a:r>
            <a:r>
              <a:rPr lang="pt-BR" sz="2400" dirty="0">
                <a:solidFill>
                  <a:schemeClr val="tx1">
                    <a:lumMod val="95000"/>
                    <a:lumOff val="5000"/>
                  </a:schemeClr>
                </a:solidFill>
              </a:rPr>
              <a:t> = </a:t>
            </a:r>
            <a:r>
              <a:rPr lang="pt-BR" sz="2400" dirty="0" err="1">
                <a:solidFill>
                  <a:schemeClr val="tx1">
                    <a:lumMod val="95000"/>
                    <a:lumOff val="5000"/>
                  </a:schemeClr>
                </a:solidFill>
              </a:rPr>
              <a:t>mean</a:t>
            </a:r>
            <a:r>
              <a:rPr lang="pt-BR" sz="2400" dirty="0">
                <a:solidFill>
                  <a:schemeClr val="tx1">
                    <a:lumMod val="95000"/>
                    <a:lumOff val="5000"/>
                  </a:schemeClr>
                </a:solidFill>
              </a:rPr>
              <a:t>(</a:t>
            </a:r>
            <a:r>
              <a:rPr lang="pt-BR" sz="2400" dirty="0" err="1">
                <a:solidFill>
                  <a:schemeClr val="tx1">
                    <a:lumMod val="95000"/>
                    <a:lumOff val="5000"/>
                  </a:schemeClr>
                </a:solidFill>
              </a:rPr>
              <a:t>agree</a:t>
            </a:r>
            <a:r>
              <a:rPr lang="pt-BR" sz="2400" dirty="0">
                <a:solidFill>
                  <a:schemeClr val="tx1">
                    <a:lumMod val="95000"/>
                    <a:lumOff val="5000"/>
                  </a:schemeClr>
                </a:solidFill>
              </a:rPr>
              <a:t>, na.rm = TRUE),</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sd</a:t>
            </a:r>
            <a:r>
              <a:rPr lang="pt-BR" sz="2400" dirty="0">
                <a:solidFill>
                  <a:schemeClr val="tx1">
                    <a:lumMod val="95000"/>
                    <a:lumOff val="5000"/>
                  </a:schemeClr>
                </a:solidFill>
              </a:rPr>
              <a:t> = </a:t>
            </a:r>
            <a:r>
              <a:rPr lang="pt-BR" sz="2400" dirty="0" err="1">
                <a:solidFill>
                  <a:schemeClr val="tx1">
                    <a:lumMod val="95000"/>
                    <a:lumOff val="5000"/>
                  </a:schemeClr>
                </a:solidFill>
              </a:rPr>
              <a:t>sd</a:t>
            </a:r>
            <a:r>
              <a:rPr lang="pt-BR" sz="2400" dirty="0">
                <a:solidFill>
                  <a:schemeClr val="tx1">
                    <a:lumMod val="95000"/>
                    <a:lumOff val="5000"/>
                  </a:schemeClr>
                </a:solidFill>
              </a:rPr>
              <a:t>(</a:t>
            </a:r>
            <a:r>
              <a:rPr lang="pt-BR" sz="2400" dirty="0" err="1">
                <a:solidFill>
                  <a:schemeClr val="tx1">
                    <a:lumMod val="95000"/>
                    <a:lumOff val="5000"/>
                  </a:schemeClr>
                </a:solidFill>
              </a:rPr>
              <a:t>agree</a:t>
            </a:r>
            <a:r>
              <a:rPr lang="pt-BR" sz="2400" dirty="0">
                <a:solidFill>
                  <a:schemeClr val="tx1">
                    <a:lumMod val="95000"/>
                    <a:lumOff val="5000"/>
                  </a:schemeClr>
                </a:solidFill>
              </a:rPr>
              <a:t>, na.rm = TRUE)</a:t>
            </a:r>
          </a:p>
          <a:p>
            <a:pPr>
              <a:buClr>
                <a:srgbClr val="04A07B"/>
              </a:buClr>
            </a:pPr>
            <a:r>
              <a:rPr lang="pt-BR" sz="2400" dirty="0">
                <a:solidFill>
                  <a:schemeClr val="tx1">
                    <a:lumMod val="95000"/>
                    <a:lumOff val="5000"/>
                  </a:schemeClr>
                </a:solidFill>
              </a:rPr>
              <a:t>  ) %&gt;% </a:t>
            </a:r>
          </a:p>
          <a:p>
            <a:pPr>
              <a:buClr>
                <a:srgbClr val="04A07B"/>
              </a:buClr>
            </a:pPr>
            <a:r>
              <a:rPr lang="pt-BR" sz="2400" dirty="0">
                <a:solidFill>
                  <a:schemeClr val="tx1">
                    <a:lumMod val="95000"/>
                    <a:lumOff val="5000"/>
                  </a:schemeClr>
                </a:solidFill>
              </a:rPr>
              <a:t>  </a:t>
            </a:r>
            <a:r>
              <a:rPr lang="pt-BR" sz="2400" dirty="0" err="1">
                <a:solidFill>
                  <a:schemeClr val="tx1">
                    <a:lumMod val="95000"/>
                    <a:lumOff val="5000"/>
                  </a:schemeClr>
                </a:solidFill>
              </a:rPr>
              <a:t>drop_na</a:t>
            </a:r>
            <a:r>
              <a:rPr lang="pt-BR" sz="2400" dirty="0">
                <a:solidFill>
                  <a:schemeClr val="tx1">
                    <a:lumMod val="95000"/>
                    <a:lumOff val="5000"/>
                  </a:schemeClr>
                </a:solidFill>
              </a:rPr>
              <a:t>()</a:t>
            </a:r>
          </a:p>
        </p:txBody>
      </p:sp>
      <p:sp>
        <p:nvSpPr>
          <p:cNvPr id="7" name="Retângulo 6"/>
          <p:cNvSpPr/>
          <p:nvPr/>
        </p:nvSpPr>
        <p:spPr>
          <a:xfrm>
            <a:off x="9144001" y="2936642"/>
            <a:ext cx="8806070" cy="6740307"/>
          </a:xfrm>
          <a:prstGeom prst="rect">
            <a:avLst/>
          </a:prstGeom>
        </p:spPr>
        <p:txBody>
          <a:bodyPr wrap="square">
            <a:spAutoFit/>
          </a:bodyPr>
          <a:lstStyle/>
          <a:p>
            <a:r>
              <a:rPr lang="pt-BR" sz="2700" b="1" dirty="0">
                <a:solidFill>
                  <a:srgbClr val="04A07B"/>
                </a:solidFill>
              </a:rPr>
              <a:t># Análise ANOVA</a:t>
            </a:r>
          </a:p>
          <a:p>
            <a:r>
              <a:rPr lang="pt-BR" sz="2700" dirty="0" err="1"/>
              <a:t>anova_bfi_gender</a:t>
            </a:r>
            <a:r>
              <a:rPr lang="pt-BR" sz="2700" dirty="0"/>
              <a:t> &lt;- </a:t>
            </a:r>
            <a:r>
              <a:rPr lang="pt-BR" sz="2700" dirty="0" err="1"/>
              <a:t>aov</a:t>
            </a:r>
            <a:r>
              <a:rPr lang="pt-BR" sz="2700" dirty="0"/>
              <a:t>(</a:t>
            </a:r>
            <a:r>
              <a:rPr lang="pt-BR" sz="2700" dirty="0" err="1"/>
              <a:t>mean</a:t>
            </a:r>
            <a:r>
              <a:rPr lang="pt-BR" sz="2700" dirty="0"/>
              <a:t> ~ </a:t>
            </a:r>
            <a:r>
              <a:rPr lang="pt-BR" sz="2700" dirty="0" err="1"/>
              <a:t>education</a:t>
            </a:r>
            <a:r>
              <a:rPr lang="pt-BR" sz="2700" dirty="0"/>
              <a:t>, data = </a:t>
            </a:r>
            <a:r>
              <a:rPr lang="pt-BR" sz="2700" dirty="0" err="1"/>
              <a:t>table_gender</a:t>
            </a:r>
            <a:r>
              <a:rPr lang="pt-BR" sz="2700" dirty="0"/>
              <a:t>)</a:t>
            </a:r>
          </a:p>
          <a:p>
            <a:endParaRPr lang="pt-BR" sz="2700" dirty="0"/>
          </a:p>
          <a:p>
            <a:r>
              <a:rPr lang="pt-BR" sz="2700" b="1" dirty="0">
                <a:solidFill>
                  <a:srgbClr val="04A07B"/>
                </a:solidFill>
              </a:rPr>
              <a:t># Resultados ANOVA</a:t>
            </a:r>
          </a:p>
          <a:p>
            <a:r>
              <a:rPr lang="pt-BR" sz="2700" dirty="0" err="1"/>
              <a:t>summary</a:t>
            </a:r>
            <a:r>
              <a:rPr lang="pt-BR" sz="2700" dirty="0"/>
              <a:t>(</a:t>
            </a:r>
            <a:r>
              <a:rPr lang="pt-BR" sz="2700" dirty="0" err="1"/>
              <a:t>anova_bfi_gender</a:t>
            </a:r>
            <a:r>
              <a:rPr lang="pt-BR" sz="2700" dirty="0"/>
              <a:t>)</a:t>
            </a:r>
          </a:p>
          <a:p>
            <a:endParaRPr lang="pt-BR" sz="2700" dirty="0"/>
          </a:p>
          <a:p>
            <a:r>
              <a:rPr lang="pt-BR" sz="2700" b="1" dirty="0">
                <a:solidFill>
                  <a:srgbClr val="04A07B"/>
                </a:solidFill>
              </a:rPr>
              <a:t># Post-hoc</a:t>
            </a:r>
          </a:p>
          <a:p>
            <a:r>
              <a:rPr lang="pt-BR" sz="2700" dirty="0" err="1"/>
              <a:t>TukeyHSD</a:t>
            </a:r>
            <a:r>
              <a:rPr lang="pt-BR" sz="2700" dirty="0"/>
              <a:t>(</a:t>
            </a:r>
            <a:r>
              <a:rPr lang="pt-BR" sz="2700" dirty="0" err="1"/>
              <a:t>anova_bfi_gender</a:t>
            </a:r>
            <a:r>
              <a:rPr lang="pt-BR" sz="2700" dirty="0"/>
              <a:t>)</a:t>
            </a:r>
          </a:p>
          <a:p>
            <a:endParaRPr lang="pt-BR" sz="2700" dirty="0"/>
          </a:p>
          <a:p>
            <a:r>
              <a:rPr lang="pt-BR" sz="2700" b="1" dirty="0">
                <a:solidFill>
                  <a:srgbClr val="04A07B"/>
                </a:solidFill>
              </a:rPr>
              <a:t># Gráfico para visualizar as médias</a:t>
            </a:r>
          </a:p>
          <a:p>
            <a:r>
              <a:rPr lang="pt-BR" sz="2700" dirty="0" err="1"/>
              <a:t>library</a:t>
            </a:r>
            <a:r>
              <a:rPr lang="pt-BR" sz="2700" dirty="0"/>
              <a:t>("</a:t>
            </a:r>
            <a:r>
              <a:rPr lang="pt-BR" sz="2700" dirty="0" err="1"/>
              <a:t>ggpubr</a:t>
            </a:r>
            <a:r>
              <a:rPr lang="pt-BR" sz="2700" dirty="0"/>
              <a:t>")</a:t>
            </a:r>
          </a:p>
          <a:p>
            <a:r>
              <a:rPr lang="pt-BR" sz="2700" dirty="0" err="1"/>
              <a:t>ggboxplot</a:t>
            </a:r>
            <a:r>
              <a:rPr lang="pt-BR" sz="2700" dirty="0"/>
              <a:t>(</a:t>
            </a:r>
            <a:r>
              <a:rPr lang="pt-BR" sz="2700" dirty="0" err="1"/>
              <a:t>bfi</a:t>
            </a:r>
            <a:r>
              <a:rPr lang="pt-BR" sz="2700" dirty="0"/>
              <a:t>, x = "</a:t>
            </a:r>
            <a:r>
              <a:rPr lang="pt-BR" sz="2700" dirty="0" err="1"/>
              <a:t>education</a:t>
            </a:r>
            <a:r>
              <a:rPr lang="pt-BR" sz="2700" dirty="0"/>
              <a:t>", y = "</a:t>
            </a:r>
            <a:r>
              <a:rPr lang="pt-BR" sz="2700" dirty="0" err="1"/>
              <a:t>agree</a:t>
            </a:r>
            <a:r>
              <a:rPr lang="pt-BR" sz="2700" dirty="0"/>
              <a:t>",</a:t>
            </a:r>
          </a:p>
          <a:p>
            <a:r>
              <a:rPr lang="pt-BR" sz="2700" dirty="0"/>
              <a:t>          color = "</a:t>
            </a:r>
            <a:r>
              <a:rPr lang="pt-BR" sz="2700" dirty="0" err="1"/>
              <a:t>education</a:t>
            </a:r>
            <a:r>
              <a:rPr lang="pt-BR" sz="2700" dirty="0"/>
              <a:t>", </a:t>
            </a:r>
            <a:r>
              <a:rPr lang="pt-BR" sz="2700" dirty="0" err="1"/>
              <a:t>palette</a:t>
            </a:r>
            <a:r>
              <a:rPr lang="pt-BR" sz="2700" dirty="0"/>
              <a:t> = c("#00AFBB", "#E7B800", "#FC4E07", "</a:t>
            </a:r>
            <a:r>
              <a:rPr lang="pt-BR" sz="2700" dirty="0" err="1"/>
              <a:t>black</a:t>
            </a:r>
            <a:r>
              <a:rPr lang="pt-BR" sz="2700" dirty="0"/>
              <a:t>", "#00AFBB"),</a:t>
            </a:r>
          </a:p>
          <a:p>
            <a:r>
              <a:rPr lang="pt-BR" sz="2700" dirty="0"/>
              <a:t>	</a:t>
            </a:r>
            <a:r>
              <a:rPr lang="pt-BR" sz="2700" dirty="0" err="1"/>
              <a:t>ylab</a:t>
            </a:r>
            <a:r>
              <a:rPr lang="pt-BR" sz="2700" dirty="0"/>
              <a:t> = "Escore A", </a:t>
            </a:r>
            <a:r>
              <a:rPr lang="pt-BR" sz="2700" dirty="0" err="1"/>
              <a:t>xlab</a:t>
            </a:r>
            <a:r>
              <a:rPr lang="pt-BR" sz="2700" dirty="0"/>
              <a:t> = "Escolaridade")</a:t>
            </a:r>
          </a:p>
        </p:txBody>
      </p:sp>
    </p:spTree>
    <p:extLst>
      <p:ext uri="{BB962C8B-B14F-4D97-AF65-F5344CB8AC3E}">
        <p14:creationId xmlns:p14="http://schemas.microsoft.com/office/powerpoint/2010/main" val="2414956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2617979" y="7256207"/>
            <a:ext cx="4193853"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Graus de liberdade da IV</a:t>
            </a:r>
          </a:p>
        </p:txBody>
      </p:sp>
      <p:cxnSp>
        <p:nvCxnSpPr>
          <p:cNvPr id="10" name="Conector de Seta Reta 9"/>
          <p:cNvCxnSpPr/>
          <p:nvPr/>
        </p:nvCxnSpPr>
        <p:spPr>
          <a:xfrm>
            <a:off x="4987266" y="6618767"/>
            <a:ext cx="0" cy="1103939"/>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4389138" y="3669368"/>
            <a:ext cx="1196256" cy="1727580"/>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7127012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3481148" y="7534935"/>
            <a:ext cx="6448044"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Soma dos quadrados –</a:t>
            </a:r>
          </a:p>
          <a:p>
            <a:pPr algn="ctr"/>
            <a:r>
              <a:rPr lang="pt-BR" sz="4200" dirty="0">
                <a:solidFill>
                  <a:schemeClr val="bg2">
                    <a:lumMod val="10000"/>
                  </a:schemeClr>
                </a:solidFill>
              </a:rPr>
              <a:t>Variância total entre médias dos grupos e a média geral</a:t>
            </a:r>
          </a:p>
        </p:txBody>
      </p:sp>
      <p:cxnSp>
        <p:nvCxnSpPr>
          <p:cNvPr id="10" name="Conector de Seta Reta 9"/>
          <p:cNvCxnSpPr/>
          <p:nvPr/>
        </p:nvCxnSpPr>
        <p:spPr>
          <a:xfrm>
            <a:off x="6354356" y="6430997"/>
            <a:ext cx="0" cy="1103939"/>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5507195" y="3640665"/>
            <a:ext cx="1678797" cy="1727580"/>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40863315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4606306" y="7614132"/>
            <a:ext cx="7058960"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Média da soma dos quadrados (soma dos quadrados / GL de cada parâmetro</a:t>
            </a:r>
          </a:p>
        </p:txBody>
      </p:sp>
      <p:cxnSp>
        <p:nvCxnSpPr>
          <p:cNvPr id="10" name="Conector de Seta Reta 9"/>
          <p:cNvCxnSpPr/>
          <p:nvPr/>
        </p:nvCxnSpPr>
        <p:spPr>
          <a:xfrm>
            <a:off x="8053947" y="6430997"/>
            <a:ext cx="0" cy="1103939"/>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7147449" y="3640665"/>
            <a:ext cx="1976673" cy="1607196"/>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4604420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4308614" y="7685735"/>
            <a:ext cx="11807687"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Estatística de F –</a:t>
            </a:r>
          </a:p>
          <a:p>
            <a:pPr algn="ctr"/>
            <a:r>
              <a:rPr lang="pt-BR" sz="4200" dirty="0">
                <a:solidFill>
                  <a:schemeClr val="bg2">
                    <a:lumMod val="10000"/>
                  </a:schemeClr>
                </a:solidFill>
              </a:rPr>
              <a:t>Média ao quadrado de cada IV / Média ao quadrado dos resíduos. </a:t>
            </a:r>
            <a:r>
              <a:rPr lang="pt-BR" sz="4200" b="1" dirty="0">
                <a:solidFill>
                  <a:srgbClr val="04A07B"/>
                </a:solidFill>
              </a:rPr>
              <a:t>Quanto maior o valor de F, ais provável é que a variação seja </a:t>
            </a:r>
            <a:r>
              <a:rPr lang="pt-BR" sz="4200" b="1" i="1" dirty="0">
                <a:solidFill>
                  <a:srgbClr val="04A07B"/>
                </a:solidFill>
              </a:rPr>
              <a:t>causada </a:t>
            </a:r>
            <a:r>
              <a:rPr lang="pt-BR" sz="4200" b="1" dirty="0">
                <a:solidFill>
                  <a:srgbClr val="04A07B"/>
                </a:solidFill>
              </a:rPr>
              <a:t>pela IV.</a:t>
            </a:r>
          </a:p>
        </p:txBody>
      </p:sp>
      <p:cxnSp>
        <p:nvCxnSpPr>
          <p:cNvPr id="10" name="Conector de Seta Reta 9"/>
          <p:cNvCxnSpPr/>
          <p:nvPr/>
        </p:nvCxnSpPr>
        <p:spPr>
          <a:xfrm>
            <a:off x="10021895" y="6430997"/>
            <a:ext cx="26567" cy="963717"/>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8985824" y="3569063"/>
            <a:ext cx="2020044" cy="1607196"/>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968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Editor</a:t>
            </a:r>
          </a:p>
        </p:txBody>
      </p:sp>
      <p:sp>
        <p:nvSpPr>
          <p:cNvPr id="13" name="Retângulo 12"/>
          <p:cNvSpPr/>
          <p:nvPr/>
        </p:nvSpPr>
        <p:spPr>
          <a:xfrm>
            <a:off x="13843653" y="2500685"/>
            <a:ext cx="4444347" cy="19346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err="1">
                <a:solidFill>
                  <a:schemeClr val="tx1"/>
                </a:solidFill>
                <a:latin typeface="Inter" panose="020B0604020202020204" charset="0"/>
                <a:ea typeface="Inter" panose="020B0604020202020204" charset="0"/>
                <a:cs typeface="Segoe UI Semibold" panose="020B0702040204020203" pitchFamily="34" charset="0"/>
              </a:rPr>
              <a:t>Environment</a:t>
            </a:r>
            <a:endParaRPr lang="pt-BR" sz="4800" dirty="0">
              <a:solidFill>
                <a:schemeClr val="tx1"/>
              </a:solidFill>
              <a:latin typeface="Inter" panose="020B0604020202020204" charset="0"/>
              <a:ea typeface="Inter" panose="020B0604020202020204" charset="0"/>
              <a:cs typeface="Segoe UI Semibold" panose="020B0702040204020203" pitchFamily="34" charset="0"/>
            </a:endParaRPr>
          </a:p>
        </p:txBody>
      </p:sp>
      <p:sp>
        <p:nvSpPr>
          <p:cNvPr id="15" name="Retângulo 14"/>
          <p:cNvSpPr/>
          <p:nvPr/>
        </p:nvSpPr>
        <p:spPr>
          <a:xfrm>
            <a:off x="13295558" y="7516427"/>
            <a:ext cx="548012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Inter" panose="020B0604020202020204" charset="0"/>
                <a:ea typeface="Inter" panose="020B0604020202020204" charset="0"/>
                <a:cs typeface="Segoe UI Semibold" panose="020B0702040204020203" pitchFamily="34" charset="0"/>
              </a:rPr>
              <a:t>Pasta com arquivos OU Help OU Gráficos</a:t>
            </a:r>
          </a:p>
        </p:txBody>
      </p:sp>
      <p:sp>
        <p:nvSpPr>
          <p:cNvPr id="16" name="Retângulo 15"/>
          <p:cNvSpPr/>
          <p:nvPr/>
        </p:nvSpPr>
        <p:spPr>
          <a:xfrm>
            <a:off x="3155036" y="7606329"/>
            <a:ext cx="5518340" cy="2390028"/>
          </a:xfrm>
          <a:prstGeom prst="rect">
            <a:avLst/>
          </a:prstGeom>
          <a:solidFill>
            <a:schemeClr val="bg1"/>
          </a:solid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Console </a:t>
            </a:r>
          </a:p>
          <a:p>
            <a:pPr algn="ctr"/>
            <a:r>
              <a:rPr lang="pt-BR" sz="2700" dirty="0">
                <a:solidFill>
                  <a:schemeClr val="tx1"/>
                </a:solidFill>
                <a:latin typeface="Inter" panose="020B0604020202020204" charset="0"/>
                <a:ea typeface="Inter" panose="020B0604020202020204" charset="0"/>
                <a:cs typeface="Segoe UI Semibold" panose="020B0702040204020203" pitchFamily="34" charset="0"/>
              </a:rPr>
              <a:t>(</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where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the</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magic</a:t>
            </a:r>
            <a:r>
              <a:rPr lang="pt-BR" sz="2700" dirty="0">
                <a:solidFill>
                  <a:schemeClr val="tx1"/>
                </a:solidFill>
                <a:latin typeface="Inter" panose="020B0604020202020204" charset="0"/>
                <a:ea typeface="Inter" panose="020B0604020202020204" charset="0"/>
                <a:cs typeface="Segoe UI Semibold" panose="020B0702040204020203" pitchFamily="34" charset="0"/>
              </a:rPr>
              <a:t> </a:t>
            </a:r>
            <a:r>
              <a:rPr lang="pt-BR" sz="2700" dirty="0" err="1">
                <a:solidFill>
                  <a:schemeClr val="tx1"/>
                </a:solidFill>
                <a:latin typeface="Inter" panose="020B0604020202020204" charset="0"/>
                <a:ea typeface="Inter" panose="020B0604020202020204" charset="0"/>
                <a:cs typeface="Segoe UI Semibold" panose="020B0702040204020203" pitchFamily="34" charset="0"/>
              </a:rPr>
              <a:t>happens</a:t>
            </a:r>
            <a:r>
              <a:rPr lang="pt-BR" sz="2700" dirty="0">
                <a:solidFill>
                  <a:schemeClr val="tx1"/>
                </a:solidFill>
                <a:latin typeface="Inter" panose="020B0604020202020204" charset="0"/>
                <a:ea typeface="Inter" panose="020B0604020202020204" charset="0"/>
                <a:cs typeface="Segoe UI Semibold" panose="020B0702040204020203" pitchFamily="34" charset="0"/>
              </a:rPr>
              <a:t>)</a:t>
            </a:r>
          </a:p>
        </p:txBody>
      </p:sp>
    </p:spTree>
    <p:extLst>
      <p:ext uri="{BB962C8B-B14F-4D97-AF65-F5344CB8AC3E}">
        <p14:creationId xmlns:p14="http://schemas.microsoft.com/office/powerpoint/2010/main" val="28486725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8434313" y="7424531"/>
            <a:ext cx="7058960"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Valor </a:t>
            </a:r>
            <a:r>
              <a:rPr lang="pt-BR" sz="4200" i="1" dirty="0">
                <a:solidFill>
                  <a:schemeClr val="bg2">
                    <a:lumMod val="10000"/>
                  </a:schemeClr>
                </a:solidFill>
              </a:rPr>
              <a:t>p </a:t>
            </a:r>
            <a:r>
              <a:rPr lang="pt-BR" sz="4200" dirty="0">
                <a:solidFill>
                  <a:schemeClr val="bg2">
                    <a:lumMod val="10000"/>
                  </a:schemeClr>
                </a:solidFill>
              </a:rPr>
              <a:t>da estatística F</a:t>
            </a:r>
            <a:r>
              <a:rPr lang="pt-BR" sz="4200" i="1" dirty="0">
                <a:solidFill>
                  <a:schemeClr val="bg2">
                    <a:lumMod val="10000"/>
                  </a:schemeClr>
                </a:solidFill>
              </a:rPr>
              <a:t> </a:t>
            </a:r>
            <a:endParaRPr lang="pt-BR" sz="4200" dirty="0">
              <a:solidFill>
                <a:schemeClr val="bg2">
                  <a:lumMod val="10000"/>
                </a:schemeClr>
              </a:solidFill>
            </a:endParaRPr>
          </a:p>
        </p:txBody>
      </p:sp>
      <p:cxnSp>
        <p:nvCxnSpPr>
          <p:cNvPr id="10" name="Conector de Seta Reta 9"/>
          <p:cNvCxnSpPr/>
          <p:nvPr/>
        </p:nvCxnSpPr>
        <p:spPr>
          <a:xfrm>
            <a:off x="11963793" y="6430997"/>
            <a:ext cx="0" cy="993534"/>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10953771" y="3583433"/>
            <a:ext cx="2020044" cy="1607196"/>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4682433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p:cNvPicPr>
            <a:picLocks noChangeAspect="1"/>
          </p:cNvPicPr>
          <p:nvPr/>
        </p:nvPicPr>
        <p:blipFill>
          <a:blip r:embed="rId3"/>
          <a:stretch>
            <a:fillRect/>
          </a:stretch>
        </p:blipFill>
        <p:spPr>
          <a:xfrm>
            <a:off x="1536192" y="3762932"/>
            <a:ext cx="15161547" cy="2610990"/>
          </a:xfrm>
          <a:prstGeom prst="rect">
            <a:avLst/>
          </a:prstGeom>
        </p:spPr>
      </p:pic>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sp>
        <p:nvSpPr>
          <p:cNvPr id="7" name="Retângulo 6"/>
          <p:cNvSpPr/>
          <p:nvPr/>
        </p:nvSpPr>
        <p:spPr>
          <a:xfrm>
            <a:off x="8434313" y="7424531"/>
            <a:ext cx="7058960" cy="222037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200" dirty="0">
                <a:solidFill>
                  <a:schemeClr val="bg2">
                    <a:lumMod val="10000"/>
                  </a:schemeClr>
                </a:solidFill>
              </a:rPr>
              <a:t>É significativo!</a:t>
            </a:r>
          </a:p>
        </p:txBody>
      </p:sp>
      <p:cxnSp>
        <p:nvCxnSpPr>
          <p:cNvPr id="10" name="Conector de Seta Reta 9"/>
          <p:cNvCxnSpPr/>
          <p:nvPr/>
        </p:nvCxnSpPr>
        <p:spPr>
          <a:xfrm>
            <a:off x="11963793" y="6430997"/>
            <a:ext cx="0" cy="993534"/>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p:cNvSpPr/>
          <p:nvPr/>
        </p:nvSpPr>
        <p:spPr>
          <a:xfrm>
            <a:off x="10953771" y="3583433"/>
            <a:ext cx="2020044" cy="1607196"/>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6303703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pic>
        <p:nvPicPr>
          <p:cNvPr id="5" name="Imagem 4"/>
          <p:cNvPicPr>
            <a:picLocks noChangeAspect="1"/>
          </p:cNvPicPr>
          <p:nvPr/>
        </p:nvPicPr>
        <p:blipFill>
          <a:blip r:embed="rId3"/>
          <a:stretch>
            <a:fillRect/>
          </a:stretch>
        </p:blipFill>
        <p:spPr>
          <a:xfrm>
            <a:off x="1536193" y="2950535"/>
            <a:ext cx="12354887" cy="6977958"/>
          </a:xfrm>
          <a:prstGeom prst="rect">
            <a:avLst/>
          </a:prstGeom>
        </p:spPr>
      </p:pic>
      <p:sp>
        <p:nvSpPr>
          <p:cNvPr id="18" name="Retângulo 17"/>
          <p:cNvSpPr/>
          <p:nvPr/>
        </p:nvSpPr>
        <p:spPr>
          <a:xfrm>
            <a:off x="1670855" y="6076133"/>
            <a:ext cx="12220224" cy="483695"/>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Retângulo 10"/>
          <p:cNvSpPr/>
          <p:nvPr/>
        </p:nvSpPr>
        <p:spPr>
          <a:xfrm>
            <a:off x="1670855" y="6918313"/>
            <a:ext cx="12220224" cy="789806"/>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Retângulo 12"/>
          <p:cNvSpPr/>
          <p:nvPr/>
        </p:nvSpPr>
        <p:spPr>
          <a:xfrm>
            <a:off x="1621635" y="8423403"/>
            <a:ext cx="12220224" cy="551634"/>
          </a:xfrm>
          <a:prstGeom prst="rect">
            <a:avLst/>
          </a:prstGeom>
          <a:noFill/>
          <a:ln w="38100">
            <a:solidFill>
              <a:srgbClr val="04A07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11921965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538022"/>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Comparando MÉDIAS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Três grupos ou mais</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4" name="Retângulo 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CaixaDeTexto 2"/>
          <p:cNvSpPr txBox="1"/>
          <p:nvPr/>
        </p:nvSpPr>
        <p:spPr>
          <a:xfrm rot="16200000">
            <a:off x="-3285462" y="6203269"/>
            <a:ext cx="7336466" cy="830997"/>
          </a:xfrm>
          <a:prstGeom prst="rect">
            <a:avLst/>
          </a:prstGeom>
          <a:noFill/>
        </p:spPr>
        <p:txBody>
          <a:bodyPr wrap="square" rtlCol="0">
            <a:spAutoFit/>
          </a:bodyPr>
          <a:lstStyle/>
          <a:p>
            <a:r>
              <a:rPr lang="pt-BR" sz="4800" b="1" dirty="0">
                <a:solidFill>
                  <a:schemeClr val="bg1"/>
                </a:solidFill>
              </a:rPr>
              <a:t>Análise </a:t>
            </a:r>
            <a:r>
              <a:rPr lang="pt-BR" sz="4800" b="1" dirty="0" err="1">
                <a:solidFill>
                  <a:schemeClr val="bg1"/>
                </a:solidFill>
              </a:rPr>
              <a:t>univariada</a:t>
            </a:r>
            <a:endParaRPr lang="pt-BR" sz="4800" b="1" dirty="0">
              <a:solidFill>
                <a:schemeClr val="bg1"/>
              </a:solidFill>
            </a:endParaRPr>
          </a:p>
        </p:txBody>
      </p:sp>
      <p:pic>
        <p:nvPicPr>
          <p:cNvPr id="5" name="Imagem 4"/>
          <p:cNvPicPr>
            <a:picLocks noChangeAspect="1"/>
          </p:cNvPicPr>
          <p:nvPr/>
        </p:nvPicPr>
        <p:blipFill rotWithShape="1">
          <a:blip r:embed="rId3"/>
          <a:srcRect r="775"/>
          <a:stretch/>
        </p:blipFill>
        <p:spPr>
          <a:xfrm>
            <a:off x="3030791" y="2521974"/>
            <a:ext cx="12742610" cy="7765026"/>
          </a:xfrm>
          <a:prstGeom prst="rect">
            <a:avLst/>
          </a:prstGeom>
        </p:spPr>
      </p:pic>
    </p:spTree>
    <p:extLst>
      <p:ext uri="{BB962C8B-B14F-4D97-AF65-F5344CB8AC3E}">
        <p14:creationId xmlns:p14="http://schemas.microsoft.com/office/powerpoint/2010/main" val="30666243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908199" y="7039625"/>
            <a:ext cx="17120532" cy="2862322"/>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2. A relação entre duas variáveis: variáveis categóricas</a:t>
            </a:r>
          </a:p>
        </p:txBody>
      </p:sp>
    </p:spTree>
    <p:extLst>
      <p:ext uri="{BB962C8B-B14F-4D97-AF65-F5344CB8AC3E}">
        <p14:creationId xmlns:p14="http://schemas.microsoft.com/office/powerpoint/2010/main" val="385105431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13" name="CaixaDeTexto 12">
            <a:extLst>
              <a:ext uri="{FF2B5EF4-FFF2-40B4-BE49-F238E27FC236}">
                <a16:creationId xmlns:a16="http://schemas.microsoft.com/office/drawing/2014/main" id="{EE29E6A3-B69B-49E6-848F-435384652199}"/>
              </a:ext>
            </a:extLst>
          </p:cNvPr>
          <p:cNvSpPr txBox="1"/>
          <p:nvPr/>
        </p:nvSpPr>
        <p:spPr>
          <a:xfrm>
            <a:off x="1536192" y="3594861"/>
            <a:ext cx="15848040" cy="5262979"/>
          </a:xfrm>
          <a:prstGeom prst="rect">
            <a:avLst/>
          </a:prstGeom>
          <a:noFill/>
        </p:spPr>
        <p:txBody>
          <a:bodyPr wrap="square">
            <a:spAutoFit/>
          </a:bodyPr>
          <a:lstStyle/>
          <a:p>
            <a:pPr marL="514350" indent="-514350">
              <a:buClr>
                <a:srgbClr val="04A07B"/>
              </a:buClr>
              <a:buFont typeface="Arial" panose="020B0604020202020204" pitchFamily="34" charset="0"/>
              <a:buChar char="•"/>
            </a:pPr>
            <a:r>
              <a:rPr lang="pt-BR" sz="4800" dirty="0"/>
              <a:t>Relação entre duas variáveis categóricas</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Também conhecido como teste de independência </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Hipótese nula: As duas variáveis são independentes.</a:t>
            </a:r>
          </a:p>
          <a:p>
            <a:pPr marL="514350" indent="-514350">
              <a:buClr>
                <a:srgbClr val="04A07B"/>
              </a:buClr>
              <a:buFont typeface="Arial" panose="020B0604020202020204" pitchFamily="34" charset="0"/>
              <a:buChar char="•"/>
            </a:pPr>
            <a:endParaRPr lang="pt-BR" sz="4800" dirty="0"/>
          </a:p>
          <a:p>
            <a:pPr marL="514350" indent="-514350">
              <a:buClr>
                <a:srgbClr val="04A07B"/>
              </a:buClr>
              <a:buFont typeface="Arial" panose="020B0604020202020204" pitchFamily="34" charset="0"/>
              <a:buChar char="•"/>
            </a:pPr>
            <a:r>
              <a:rPr lang="pt-BR" sz="4800" dirty="0"/>
              <a:t>Hipótese alternativa: As duas variáveis são dependentes.</a:t>
            </a: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229892626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3" name="Retângulo 2"/>
          <p:cNvSpPr/>
          <p:nvPr/>
        </p:nvSpPr>
        <p:spPr>
          <a:xfrm>
            <a:off x="1536192" y="3421260"/>
            <a:ext cx="16428435" cy="1569660"/>
          </a:xfrm>
          <a:prstGeom prst="rect">
            <a:avLst/>
          </a:prstGeom>
        </p:spPr>
        <p:txBody>
          <a:bodyPr wrap="square">
            <a:spAutoFit/>
          </a:bodyPr>
          <a:lstStyle/>
          <a:p>
            <a:pPr marL="669132" lvl="2" indent="-514350">
              <a:buClr>
                <a:srgbClr val="04A07B"/>
              </a:buClr>
              <a:buFont typeface="Arial" panose="020B0604020202020204" pitchFamily="34" charset="0"/>
              <a:buChar char="•"/>
            </a:pPr>
            <a:r>
              <a:rPr lang="pt-BR" sz="4800" dirty="0"/>
              <a:t>A hipótese nula gera frequências esperadas em relação às frequências observadas.</a:t>
            </a:r>
          </a:p>
        </p:txBody>
      </p:sp>
      <p:sp>
        <p:nvSpPr>
          <p:cNvPr id="7" name="Retângulo Arredondado 6"/>
          <p:cNvSpPr/>
          <p:nvPr/>
        </p:nvSpPr>
        <p:spPr>
          <a:xfrm>
            <a:off x="1536192" y="5405780"/>
            <a:ext cx="16428435" cy="454629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4" name="Retângulo 3"/>
          <p:cNvSpPr/>
          <p:nvPr/>
        </p:nvSpPr>
        <p:spPr>
          <a:xfrm>
            <a:off x="1857418" y="5670684"/>
            <a:ext cx="15785984" cy="3970318"/>
          </a:xfrm>
          <a:prstGeom prst="rect">
            <a:avLst/>
          </a:prstGeom>
        </p:spPr>
        <p:txBody>
          <a:bodyPr wrap="square">
            <a:spAutoFit/>
          </a:bodyPr>
          <a:lstStyle/>
          <a:p>
            <a:pPr marL="128588" lvl="2">
              <a:buClr>
                <a:srgbClr val="04A07B"/>
              </a:buClr>
            </a:pPr>
            <a:r>
              <a:rPr lang="pt-BR" sz="4200" dirty="0"/>
              <a:t>Se frequências esperadas e observadas têm valores similares, então o valor do X</a:t>
            </a:r>
            <a:r>
              <a:rPr lang="pt-BR" sz="4200" baseline="30000" dirty="0"/>
              <a:t>2 </a:t>
            </a:r>
            <a:r>
              <a:rPr lang="pt-BR" sz="4200" dirty="0"/>
              <a:t>é pequeno e assume-se a hipótese nula. </a:t>
            </a:r>
            <a:r>
              <a:rPr lang="pt-BR" sz="4200" b="1" dirty="0">
                <a:solidFill>
                  <a:srgbClr val="04A07B"/>
                </a:solidFill>
              </a:rPr>
              <a:t>Ou seja, as variáveis são independentes entre si (p &gt; 0.05). </a:t>
            </a:r>
            <a:r>
              <a:rPr lang="pt-BR" sz="4200" dirty="0"/>
              <a:t>Se as frequências esperadas e observadas têm valores diferentes, então o valor do X</a:t>
            </a:r>
            <a:r>
              <a:rPr lang="pt-BR" sz="4200" baseline="30000" dirty="0"/>
              <a:t>2</a:t>
            </a:r>
            <a:r>
              <a:rPr lang="pt-BR" sz="4200" dirty="0"/>
              <a:t> é grande e a hipótese nula é rejeitada. </a:t>
            </a:r>
            <a:r>
              <a:rPr lang="pt-BR" sz="4200" b="1" dirty="0">
                <a:solidFill>
                  <a:srgbClr val="04A07B"/>
                </a:solidFill>
              </a:rPr>
              <a:t>Ou seja, as variáveis não são independentes entre si (p &lt; 0.05).</a:t>
            </a:r>
            <a:endParaRPr lang="pt-BR" sz="4200" b="1" baseline="30000" dirty="0">
              <a:solidFill>
                <a:srgbClr val="04A07B"/>
              </a:solidFill>
            </a:endParaRPr>
          </a:p>
        </p:txBody>
      </p:sp>
    </p:spTree>
    <p:extLst>
      <p:ext uri="{BB962C8B-B14F-4D97-AF65-F5344CB8AC3E}">
        <p14:creationId xmlns:p14="http://schemas.microsoft.com/office/powerpoint/2010/main" val="3515137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57571"/>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graphicFrame>
        <p:nvGraphicFramePr>
          <p:cNvPr id="7" name="Tabela 6"/>
          <p:cNvGraphicFramePr>
            <a:graphicFrameLocks noGrp="1"/>
          </p:cNvGraphicFramePr>
          <p:nvPr/>
        </p:nvGraphicFramePr>
        <p:xfrm>
          <a:off x="1536192" y="3898214"/>
          <a:ext cx="15867120" cy="6188444"/>
        </p:xfrm>
        <a:graphic>
          <a:graphicData uri="http://schemas.openxmlformats.org/drawingml/2006/table">
            <a:tbl>
              <a:tblPr firstRow="1" bandRow="1">
                <a:tableStyleId>{5940675A-B579-460E-94D1-54222C63F5DA}</a:tableStyleId>
              </a:tblPr>
              <a:tblGrid>
                <a:gridCol w="3173424">
                  <a:extLst>
                    <a:ext uri="{9D8B030D-6E8A-4147-A177-3AD203B41FA5}">
                      <a16:colId xmlns:a16="http://schemas.microsoft.com/office/drawing/2014/main" val="248396668"/>
                    </a:ext>
                  </a:extLst>
                </a:gridCol>
                <a:gridCol w="3173424">
                  <a:extLst>
                    <a:ext uri="{9D8B030D-6E8A-4147-A177-3AD203B41FA5}">
                      <a16:colId xmlns:a16="http://schemas.microsoft.com/office/drawing/2014/main" val="2957288577"/>
                    </a:ext>
                  </a:extLst>
                </a:gridCol>
                <a:gridCol w="3173424">
                  <a:extLst>
                    <a:ext uri="{9D8B030D-6E8A-4147-A177-3AD203B41FA5}">
                      <a16:colId xmlns:a16="http://schemas.microsoft.com/office/drawing/2014/main" val="2986714224"/>
                    </a:ext>
                  </a:extLst>
                </a:gridCol>
                <a:gridCol w="3173424">
                  <a:extLst>
                    <a:ext uri="{9D8B030D-6E8A-4147-A177-3AD203B41FA5}">
                      <a16:colId xmlns:a16="http://schemas.microsoft.com/office/drawing/2014/main" val="749628461"/>
                    </a:ext>
                  </a:extLst>
                </a:gridCol>
                <a:gridCol w="3173424">
                  <a:extLst>
                    <a:ext uri="{9D8B030D-6E8A-4147-A177-3AD203B41FA5}">
                      <a16:colId xmlns:a16="http://schemas.microsoft.com/office/drawing/2014/main" val="312432156"/>
                    </a:ext>
                  </a:extLst>
                </a:gridCol>
              </a:tblGrid>
              <a:tr h="138784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600" b="1" dirty="0"/>
                        <a:t>Crianças</a:t>
                      </a:r>
                    </a:p>
                  </a:txBody>
                  <a:tcPr marL="137160" marR="137160" marT="68580" marB="68580" anchor="ctr"/>
                </a:tc>
                <a:tc>
                  <a:txBody>
                    <a:bodyPr/>
                    <a:lstStyle/>
                    <a:p>
                      <a:pPr algn="ctr">
                        <a:lnSpc>
                          <a:spcPct val="150000"/>
                        </a:lnSpc>
                      </a:pPr>
                      <a:r>
                        <a:rPr lang="pt-BR" sz="3600" b="1" dirty="0"/>
                        <a:t>Adolescentes</a:t>
                      </a:r>
                    </a:p>
                  </a:txBody>
                  <a:tcPr marL="137160" marR="137160" marT="68580" marB="68580" anchor="ctr"/>
                </a:tc>
                <a:tc>
                  <a:txBody>
                    <a:bodyPr/>
                    <a:lstStyle/>
                    <a:p>
                      <a:pPr algn="ctr">
                        <a:lnSpc>
                          <a:spcPct val="150000"/>
                        </a:lnSpc>
                      </a:pPr>
                      <a:r>
                        <a:rPr lang="pt-BR" sz="3600" b="1" dirty="0"/>
                        <a:t>Adultos</a:t>
                      </a:r>
                    </a:p>
                  </a:txBody>
                  <a:tcPr marL="137160" marR="137160" marT="68580" marB="68580" anchor="ctr"/>
                </a:tc>
                <a:tc>
                  <a:txBody>
                    <a:bodyPr/>
                    <a:lstStyle/>
                    <a:p>
                      <a:pPr algn="ctr">
                        <a:lnSpc>
                          <a:spcPct val="150000"/>
                        </a:lnSpc>
                      </a:pPr>
                      <a:r>
                        <a:rPr lang="pt-BR" sz="3600" b="1" dirty="0"/>
                        <a:t>Idosos</a:t>
                      </a:r>
                    </a:p>
                  </a:txBody>
                  <a:tcPr marL="137160" marR="137160" marT="68580" marB="68580" anchor="ctr"/>
                </a:tc>
                <a:extLst>
                  <a:ext uri="{0D108BD9-81ED-4DB2-BD59-A6C34878D82A}">
                    <a16:rowId xmlns:a16="http://schemas.microsoft.com/office/drawing/2014/main" val="3655840279"/>
                  </a:ext>
                </a:extLst>
              </a:tr>
              <a:tr h="960120">
                <a:tc>
                  <a:txBody>
                    <a:bodyPr/>
                    <a:lstStyle/>
                    <a:p>
                      <a:pPr algn="ctr">
                        <a:lnSpc>
                          <a:spcPct val="150000"/>
                        </a:lnSpc>
                      </a:pPr>
                      <a:r>
                        <a:rPr lang="pt-BR" sz="3600" b="1" dirty="0"/>
                        <a:t>Doces</a:t>
                      </a:r>
                    </a:p>
                  </a:txBody>
                  <a:tcPr marL="137160" marR="137160" marT="68580" marB="68580" anchor="ctr"/>
                </a:tc>
                <a:tc>
                  <a:txBody>
                    <a:bodyPr/>
                    <a:lstStyle/>
                    <a:p>
                      <a:pPr algn="ctr">
                        <a:lnSpc>
                          <a:spcPct val="150000"/>
                        </a:lnSpc>
                      </a:pPr>
                      <a:r>
                        <a:rPr lang="pt-BR" sz="3000" dirty="0"/>
                        <a:t>40</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25</a:t>
                      </a:r>
                    </a:p>
                  </a:txBody>
                  <a:tcPr marL="137160" marR="137160" marT="68580" marB="68580" anchor="ctr"/>
                </a:tc>
                <a:tc>
                  <a:txBody>
                    <a:bodyPr/>
                    <a:lstStyle/>
                    <a:p>
                      <a:pPr algn="ctr">
                        <a:lnSpc>
                          <a:spcPct val="150000"/>
                        </a:lnSpc>
                      </a:pPr>
                      <a:r>
                        <a:rPr lang="pt-BR" sz="3000" dirty="0"/>
                        <a:t>10</a:t>
                      </a:r>
                    </a:p>
                  </a:txBody>
                  <a:tcPr marL="137160" marR="137160" marT="68580" marB="68580" anchor="ctr"/>
                </a:tc>
                <a:extLst>
                  <a:ext uri="{0D108BD9-81ED-4DB2-BD59-A6C34878D82A}">
                    <a16:rowId xmlns:a16="http://schemas.microsoft.com/office/drawing/2014/main" val="969062751"/>
                  </a:ext>
                </a:extLst>
              </a:tr>
              <a:tr h="960120">
                <a:tc>
                  <a:txBody>
                    <a:bodyPr/>
                    <a:lstStyle/>
                    <a:p>
                      <a:pPr algn="ctr">
                        <a:lnSpc>
                          <a:spcPct val="150000"/>
                        </a:lnSpc>
                      </a:pPr>
                      <a:r>
                        <a:rPr lang="pt-BR" sz="3600" b="1" dirty="0"/>
                        <a:t>Chocolates</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35</a:t>
                      </a:r>
                    </a:p>
                  </a:txBody>
                  <a:tcPr marL="137160" marR="137160" marT="68580" marB="68580" anchor="ctr"/>
                </a:tc>
                <a:tc>
                  <a:txBody>
                    <a:bodyPr/>
                    <a:lstStyle/>
                    <a:p>
                      <a:pPr algn="ctr">
                        <a:lnSpc>
                          <a:spcPct val="150000"/>
                        </a:lnSpc>
                      </a:pPr>
                      <a:r>
                        <a:rPr lang="pt-BR" sz="3000" dirty="0"/>
                        <a:t>30</a:t>
                      </a:r>
                    </a:p>
                  </a:txBody>
                  <a:tcPr marL="137160" marR="137160" marT="68580" marB="68580" anchor="ctr"/>
                </a:tc>
                <a:tc>
                  <a:txBody>
                    <a:bodyPr/>
                    <a:lstStyle/>
                    <a:p>
                      <a:pPr algn="ctr">
                        <a:lnSpc>
                          <a:spcPct val="150000"/>
                        </a:lnSpc>
                      </a:pPr>
                      <a:r>
                        <a:rPr lang="pt-BR" sz="3000" dirty="0"/>
                        <a:t>15</a:t>
                      </a:r>
                    </a:p>
                  </a:txBody>
                  <a:tcPr marL="137160" marR="137160" marT="68580" marB="68580" anchor="ctr"/>
                </a:tc>
                <a:extLst>
                  <a:ext uri="{0D108BD9-81ED-4DB2-BD59-A6C34878D82A}">
                    <a16:rowId xmlns:a16="http://schemas.microsoft.com/office/drawing/2014/main" val="1384202197"/>
                  </a:ext>
                </a:extLst>
              </a:tr>
              <a:tr h="960120">
                <a:tc>
                  <a:txBody>
                    <a:bodyPr/>
                    <a:lstStyle/>
                    <a:p>
                      <a:pPr algn="ctr">
                        <a:lnSpc>
                          <a:spcPct val="150000"/>
                        </a:lnSpc>
                      </a:pPr>
                      <a:r>
                        <a:rPr lang="pt-BR" sz="3600" b="1" dirty="0"/>
                        <a:t>Vegetais</a:t>
                      </a:r>
                    </a:p>
                  </a:txBody>
                  <a:tcPr marL="137160" marR="137160" marT="68580" marB="68580" anchor="ctr"/>
                </a:tc>
                <a:tc>
                  <a:txBody>
                    <a:bodyPr/>
                    <a:lstStyle/>
                    <a:p>
                      <a:pPr algn="ctr">
                        <a:lnSpc>
                          <a:spcPct val="150000"/>
                        </a:lnSpc>
                      </a:pPr>
                      <a:r>
                        <a:rPr lang="pt-BR" sz="3000" dirty="0"/>
                        <a:t>10</a:t>
                      </a:r>
                    </a:p>
                  </a:txBody>
                  <a:tcPr marL="137160" marR="137160" marT="68580" marB="68580" anchor="ctr"/>
                </a:tc>
                <a:tc>
                  <a:txBody>
                    <a:bodyPr/>
                    <a:lstStyle/>
                    <a:p>
                      <a:pPr algn="ctr">
                        <a:lnSpc>
                          <a:spcPct val="150000"/>
                        </a:lnSpc>
                      </a:pPr>
                      <a:r>
                        <a:rPr lang="pt-BR" sz="3000" dirty="0"/>
                        <a:t>20</a:t>
                      </a:r>
                    </a:p>
                  </a:txBody>
                  <a:tcPr marL="137160" marR="137160" marT="68580" marB="68580" anchor="ctr"/>
                </a:tc>
                <a:tc>
                  <a:txBody>
                    <a:bodyPr/>
                    <a:lstStyle/>
                    <a:p>
                      <a:pPr algn="ctr">
                        <a:lnSpc>
                          <a:spcPct val="150000"/>
                        </a:lnSpc>
                      </a:pPr>
                      <a:r>
                        <a:rPr lang="pt-BR" sz="3000" dirty="0"/>
                        <a:t>40</a:t>
                      </a:r>
                    </a:p>
                  </a:txBody>
                  <a:tcPr marL="137160" marR="137160" marT="68580" marB="68580" anchor="ctr"/>
                </a:tc>
                <a:tc>
                  <a:txBody>
                    <a:bodyPr/>
                    <a:lstStyle/>
                    <a:p>
                      <a:pPr algn="ctr">
                        <a:lnSpc>
                          <a:spcPct val="150000"/>
                        </a:lnSpc>
                      </a:pPr>
                      <a:r>
                        <a:rPr lang="pt-BR" sz="3000" dirty="0"/>
                        <a:t>50</a:t>
                      </a:r>
                    </a:p>
                  </a:txBody>
                  <a:tcPr marL="137160" marR="137160" marT="68580" marB="68580" anchor="ctr"/>
                </a:tc>
                <a:extLst>
                  <a:ext uri="{0D108BD9-81ED-4DB2-BD59-A6C34878D82A}">
                    <a16:rowId xmlns:a16="http://schemas.microsoft.com/office/drawing/2014/main" val="54689744"/>
                  </a:ext>
                </a:extLst>
              </a:tr>
              <a:tr h="960120">
                <a:tc>
                  <a:txBody>
                    <a:bodyPr/>
                    <a:lstStyle/>
                    <a:p>
                      <a:pPr algn="ctr">
                        <a:lnSpc>
                          <a:spcPct val="150000"/>
                        </a:lnSpc>
                      </a:pPr>
                      <a:r>
                        <a:rPr lang="pt-BR" sz="3600" b="1" dirty="0"/>
                        <a:t>Proteínas</a:t>
                      </a:r>
                    </a:p>
                  </a:txBody>
                  <a:tcPr marL="137160" marR="137160" marT="68580" marB="68580" anchor="ctr"/>
                </a:tc>
                <a:tc>
                  <a:txBody>
                    <a:bodyPr/>
                    <a:lstStyle/>
                    <a:p>
                      <a:pPr algn="ctr">
                        <a:lnSpc>
                          <a:spcPct val="150000"/>
                        </a:lnSpc>
                      </a:pPr>
                      <a:r>
                        <a:rPr lang="pt-BR" sz="3000" dirty="0"/>
                        <a:t>15</a:t>
                      </a:r>
                    </a:p>
                  </a:txBody>
                  <a:tcPr marL="137160" marR="137160" marT="68580" marB="68580" anchor="ctr"/>
                </a:tc>
                <a:tc>
                  <a:txBody>
                    <a:bodyPr/>
                    <a:lstStyle/>
                    <a:p>
                      <a:pPr algn="ctr">
                        <a:lnSpc>
                          <a:spcPct val="150000"/>
                        </a:lnSpc>
                      </a:pPr>
                      <a:r>
                        <a:rPr lang="pt-BR" sz="3000" dirty="0"/>
                        <a:t>20</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30</a:t>
                      </a:r>
                    </a:p>
                  </a:txBody>
                  <a:tcPr marL="137160" marR="137160" marT="68580" marB="68580" anchor="ctr"/>
                </a:tc>
                <a:extLst>
                  <a:ext uri="{0D108BD9-81ED-4DB2-BD59-A6C34878D82A}">
                    <a16:rowId xmlns:a16="http://schemas.microsoft.com/office/drawing/2014/main" val="4125249239"/>
                  </a:ext>
                </a:extLst>
              </a:tr>
              <a:tr h="960120">
                <a:tc>
                  <a:txBody>
                    <a:bodyPr/>
                    <a:lstStyle/>
                    <a:p>
                      <a:pPr algn="ctr">
                        <a:lnSpc>
                          <a:spcPct val="150000"/>
                        </a:lnSpc>
                      </a:pPr>
                      <a:r>
                        <a:rPr lang="pt-BR" sz="3600" b="1" dirty="0"/>
                        <a:t>Total</a:t>
                      </a:r>
                    </a:p>
                  </a:txBody>
                  <a:tcPr marL="137160" marR="137160" marT="68580" marB="68580" anchor="ctr"/>
                </a:tc>
                <a:tc>
                  <a:txBody>
                    <a:bodyPr/>
                    <a:lstStyle/>
                    <a:p>
                      <a:pPr algn="ctr">
                        <a:lnSpc>
                          <a:spcPct val="150000"/>
                        </a:lnSpc>
                      </a:pPr>
                      <a:r>
                        <a:rPr lang="pt-BR" sz="3000" dirty="0"/>
                        <a:t>115</a:t>
                      </a:r>
                    </a:p>
                  </a:txBody>
                  <a:tcPr marL="137160" marR="137160" marT="68580" marB="68580" anchor="ctr"/>
                </a:tc>
                <a:tc>
                  <a:txBody>
                    <a:bodyPr/>
                    <a:lstStyle/>
                    <a:p>
                      <a:pPr algn="ctr">
                        <a:lnSpc>
                          <a:spcPct val="150000"/>
                        </a:lnSpc>
                      </a:pPr>
                      <a:r>
                        <a:rPr lang="pt-BR" sz="3000" dirty="0"/>
                        <a:t>125</a:t>
                      </a:r>
                    </a:p>
                  </a:txBody>
                  <a:tcPr marL="137160" marR="137160" marT="68580" marB="68580" anchor="ctr"/>
                </a:tc>
                <a:tc>
                  <a:txBody>
                    <a:bodyPr/>
                    <a:lstStyle/>
                    <a:p>
                      <a:pPr algn="ctr">
                        <a:lnSpc>
                          <a:spcPct val="150000"/>
                        </a:lnSpc>
                      </a:pPr>
                      <a:r>
                        <a:rPr lang="pt-BR" sz="3000" dirty="0"/>
                        <a:t>145</a:t>
                      </a:r>
                    </a:p>
                  </a:txBody>
                  <a:tcPr marL="137160" marR="137160" marT="68580" marB="68580" anchor="ctr"/>
                </a:tc>
                <a:tc>
                  <a:txBody>
                    <a:bodyPr/>
                    <a:lstStyle/>
                    <a:p>
                      <a:pPr algn="ctr">
                        <a:lnSpc>
                          <a:spcPct val="150000"/>
                        </a:lnSpc>
                      </a:pPr>
                      <a:r>
                        <a:rPr lang="pt-BR" sz="3000" dirty="0"/>
                        <a:t>105</a:t>
                      </a:r>
                    </a:p>
                  </a:txBody>
                  <a:tcPr marL="137160" marR="137160" marT="68580" marB="68580" anchor="ctr"/>
                </a:tc>
                <a:extLst>
                  <a:ext uri="{0D108BD9-81ED-4DB2-BD59-A6C34878D82A}">
                    <a16:rowId xmlns:a16="http://schemas.microsoft.com/office/drawing/2014/main" val="358713443"/>
                  </a:ext>
                </a:extLst>
              </a:tr>
            </a:tbl>
          </a:graphicData>
        </a:graphic>
      </p:graphicFrame>
      <p:sp>
        <p:nvSpPr>
          <p:cNvPr id="8" name="Retângulo 7"/>
          <p:cNvSpPr/>
          <p:nvPr/>
        </p:nvSpPr>
        <p:spPr>
          <a:xfrm>
            <a:off x="1231031" y="3156356"/>
            <a:ext cx="16477443" cy="646331"/>
          </a:xfrm>
          <a:prstGeom prst="rect">
            <a:avLst/>
          </a:prstGeom>
        </p:spPr>
        <p:txBody>
          <a:bodyPr wrap="square">
            <a:spAutoFit/>
          </a:bodyPr>
          <a:lstStyle/>
          <a:p>
            <a:pPr marL="154782" lvl="2">
              <a:buClr>
                <a:srgbClr val="04A07B"/>
              </a:buClr>
            </a:pPr>
            <a:r>
              <a:rPr lang="pt-BR" sz="3600" i="1" dirty="0"/>
              <a:t>Tabela com hábitos alimentares de pessoas de acordo com seu estágio de vida.</a:t>
            </a:r>
          </a:p>
        </p:txBody>
      </p:sp>
    </p:spTree>
    <p:extLst>
      <p:ext uri="{BB962C8B-B14F-4D97-AF65-F5344CB8AC3E}">
        <p14:creationId xmlns:p14="http://schemas.microsoft.com/office/powerpoint/2010/main" val="32960758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57571"/>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graphicFrame>
        <p:nvGraphicFramePr>
          <p:cNvPr id="7" name="Tabela 6"/>
          <p:cNvGraphicFramePr>
            <a:graphicFrameLocks noGrp="1"/>
          </p:cNvGraphicFramePr>
          <p:nvPr/>
        </p:nvGraphicFramePr>
        <p:xfrm>
          <a:off x="1536192" y="3898214"/>
          <a:ext cx="15867120" cy="6188444"/>
        </p:xfrm>
        <a:graphic>
          <a:graphicData uri="http://schemas.openxmlformats.org/drawingml/2006/table">
            <a:tbl>
              <a:tblPr firstRow="1" bandRow="1">
                <a:tableStyleId>{5940675A-B579-460E-94D1-54222C63F5DA}</a:tableStyleId>
              </a:tblPr>
              <a:tblGrid>
                <a:gridCol w="3173424">
                  <a:extLst>
                    <a:ext uri="{9D8B030D-6E8A-4147-A177-3AD203B41FA5}">
                      <a16:colId xmlns:a16="http://schemas.microsoft.com/office/drawing/2014/main" val="248396668"/>
                    </a:ext>
                  </a:extLst>
                </a:gridCol>
                <a:gridCol w="3173424">
                  <a:extLst>
                    <a:ext uri="{9D8B030D-6E8A-4147-A177-3AD203B41FA5}">
                      <a16:colId xmlns:a16="http://schemas.microsoft.com/office/drawing/2014/main" val="2957288577"/>
                    </a:ext>
                  </a:extLst>
                </a:gridCol>
                <a:gridCol w="3173424">
                  <a:extLst>
                    <a:ext uri="{9D8B030D-6E8A-4147-A177-3AD203B41FA5}">
                      <a16:colId xmlns:a16="http://schemas.microsoft.com/office/drawing/2014/main" val="2986714224"/>
                    </a:ext>
                  </a:extLst>
                </a:gridCol>
                <a:gridCol w="3173424">
                  <a:extLst>
                    <a:ext uri="{9D8B030D-6E8A-4147-A177-3AD203B41FA5}">
                      <a16:colId xmlns:a16="http://schemas.microsoft.com/office/drawing/2014/main" val="749628461"/>
                    </a:ext>
                  </a:extLst>
                </a:gridCol>
                <a:gridCol w="3173424">
                  <a:extLst>
                    <a:ext uri="{9D8B030D-6E8A-4147-A177-3AD203B41FA5}">
                      <a16:colId xmlns:a16="http://schemas.microsoft.com/office/drawing/2014/main" val="312432156"/>
                    </a:ext>
                  </a:extLst>
                </a:gridCol>
              </a:tblGrid>
              <a:tr h="138784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600" b="1" dirty="0"/>
                        <a:t>Crianças</a:t>
                      </a:r>
                    </a:p>
                  </a:txBody>
                  <a:tcPr marL="137160" marR="137160" marT="68580" marB="68580" anchor="ctr"/>
                </a:tc>
                <a:tc>
                  <a:txBody>
                    <a:bodyPr/>
                    <a:lstStyle/>
                    <a:p>
                      <a:pPr algn="ctr">
                        <a:lnSpc>
                          <a:spcPct val="150000"/>
                        </a:lnSpc>
                      </a:pPr>
                      <a:r>
                        <a:rPr lang="pt-BR" sz="3600" b="1" dirty="0"/>
                        <a:t>Adolescentes</a:t>
                      </a:r>
                    </a:p>
                  </a:txBody>
                  <a:tcPr marL="137160" marR="137160" marT="68580" marB="68580" anchor="ctr"/>
                </a:tc>
                <a:tc>
                  <a:txBody>
                    <a:bodyPr/>
                    <a:lstStyle/>
                    <a:p>
                      <a:pPr algn="ctr">
                        <a:lnSpc>
                          <a:spcPct val="150000"/>
                        </a:lnSpc>
                      </a:pPr>
                      <a:r>
                        <a:rPr lang="pt-BR" sz="3600" b="1" dirty="0"/>
                        <a:t>Adultos</a:t>
                      </a:r>
                    </a:p>
                  </a:txBody>
                  <a:tcPr marL="137160" marR="137160" marT="68580" marB="68580" anchor="ctr"/>
                </a:tc>
                <a:tc>
                  <a:txBody>
                    <a:bodyPr/>
                    <a:lstStyle/>
                    <a:p>
                      <a:pPr algn="ctr">
                        <a:lnSpc>
                          <a:spcPct val="150000"/>
                        </a:lnSpc>
                      </a:pPr>
                      <a:r>
                        <a:rPr lang="pt-BR" sz="3600" b="1" dirty="0"/>
                        <a:t>Idosos</a:t>
                      </a:r>
                    </a:p>
                  </a:txBody>
                  <a:tcPr marL="137160" marR="137160" marT="68580" marB="68580" anchor="ctr"/>
                </a:tc>
                <a:extLst>
                  <a:ext uri="{0D108BD9-81ED-4DB2-BD59-A6C34878D82A}">
                    <a16:rowId xmlns:a16="http://schemas.microsoft.com/office/drawing/2014/main" val="3655840279"/>
                  </a:ext>
                </a:extLst>
              </a:tr>
              <a:tr h="960120">
                <a:tc>
                  <a:txBody>
                    <a:bodyPr/>
                    <a:lstStyle/>
                    <a:p>
                      <a:pPr algn="ctr">
                        <a:lnSpc>
                          <a:spcPct val="150000"/>
                        </a:lnSpc>
                      </a:pPr>
                      <a:r>
                        <a:rPr lang="pt-BR" sz="3600" b="1" dirty="0"/>
                        <a:t>Doces</a:t>
                      </a:r>
                    </a:p>
                  </a:txBody>
                  <a:tcPr marL="137160" marR="137160" marT="68580" marB="68580" anchor="ctr"/>
                </a:tc>
                <a:tc>
                  <a:txBody>
                    <a:bodyPr/>
                    <a:lstStyle/>
                    <a:p>
                      <a:pPr algn="ctr">
                        <a:lnSpc>
                          <a:spcPct val="150000"/>
                        </a:lnSpc>
                      </a:pPr>
                      <a:r>
                        <a:rPr lang="pt-BR" sz="3600" dirty="0"/>
                        <a:t>40</a:t>
                      </a:r>
                    </a:p>
                  </a:txBody>
                  <a:tcPr marL="137160" marR="137160" marT="68580" marB="68580" anchor="ctr"/>
                </a:tc>
                <a:tc>
                  <a:txBody>
                    <a:bodyPr/>
                    <a:lstStyle/>
                    <a:p>
                      <a:pPr algn="ctr">
                        <a:lnSpc>
                          <a:spcPct val="150000"/>
                        </a:lnSpc>
                      </a:pPr>
                      <a:r>
                        <a:rPr lang="pt-BR" sz="3600" dirty="0"/>
                        <a:t>50</a:t>
                      </a:r>
                    </a:p>
                  </a:txBody>
                  <a:tcPr marL="137160" marR="137160" marT="68580" marB="68580" anchor="ctr"/>
                </a:tc>
                <a:tc>
                  <a:txBody>
                    <a:bodyPr/>
                    <a:lstStyle/>
                    <a:p>
                      <a:pPr algn="ctr">
                        <a:lnSpc>
                          <a:spcPct val="150000"/>
                        </a:lnSpc>
                      </a:pPr>
                      <a:r>
                        <a:rPr lang="pt-BR" sz="3600" dirty="0"/>
                        <a:t>25</a:t>
                      </a:r>
                    </a:p>
                  </a:txBody>
                  <a:tcPr marL="137160" marR="137160" marT="68580" marB="68580" anchor="ctr"/>
                </a:tc>
                <a:tc>
                  <a:txBody>
                    <a:bodyPr/>
                    <a:lstStyle/>
                    <a:p>
                      <a:pPr algn="ctr">
                        <a:lnSpc>
                          <a:spcPct val="150000"/>
                        </a:lnSpc>
                      </a:pPr>
                      <a:r>
                        <a:rPr lang="pt-BR" sz="3600" dirty="0"/>
                        <a:t>10</a:t>
                      </a:r>
                    </a:p>
                  </a:txBody>
                  <a:tcPr marL="137160" marR="137160" marT="68580" marB="68580" anchor="ctr"/>
                </a:tc>
                <a:extLst>
                  <a:ext uri="{0D108BD9-81ED-4DB2-BD59-A6C34878D82A}">
                    <a16:rowId xmlns:a16="http://schemas.microsoft.com/office/drawing/2014/main" val="969062751"/>
                  </a:ext>
                </a:extLst>
              </a:tr>
              <a:tr h="960120">
                <a:tc>
                  <a:txBody>
                    <a:bodyPr/>
                    <a:lstStyle/>
                    <a:p>
                      <a:pPr algn="ctr">
                        <a:lnSpc>
                          <a:spcPct val="150000"/>
                        </a:lnSpc>
                      </a:pPr>
                      <a:r>
                        <a:rPr lang="pt-BR" sz="3600" b="1" dirty="0"/>
                        <a:t>Chocolates</a:t>
                      </a:r>
                    </a:p>
                  </a:txBody>
                  <a:tcPr marL="137160" marR="137160" marT="68580" marB="68580" anchor="ctr"/>
                </a:tc>
                <a:tc>
                  <a:txBody>
                    <a:bodyPr/>
                    <a:lstStyle/>
                    <a:p>
                      <a:pPr algn="ctr">
                        <a:lnSpc>
                          <a:spcPct val="150000"/>
                        </a:lnSpc>
                      </a:pPr>
                      <a:r>
                        <a:rPr lang="pt-BR" sz="3600" dirty="0"/>
                        <a:t>50</a:t>
                      </a:r>
                    </a:p>
                  </a:txBody>
                  <a:tcPr marL="137160" marR="137160" marT="68580" marB="68580" anchor="ctr"/>
                </a:tc>
                <a:tc>
                  <a:txBody>
                    <a:bodyPr/>
                    <a:lstStyle/>
                    <a:p>
                      <a:pPr algn="ctr">
                        <a:lnSpc>
                          <a:spcPct val="150000"/>
                        </a:lnSpc>
                      </a:pPr>
                      <a:r>
                        <a:rPr lang="pt-BR" sz="3600" dirty="0"/>
                        <a:t>35</a:t>
                      </a:r>
                    </a:p>
                  </a:txBody>
                  <a:tcPr marL="137160" marR="137160" marT="68580" marB="68580" anchor="ctr"/>
                </a:tc>
                <a:tc>
                  <a:txBody>
                    <a:bodyPr/>
                    <a:lstStyle/>
                    <a:p>
                      <a:pPr algn="ctr">
                        <a:lnSpc>
                          <a:spcPct val="150000"/>
                        </a:lnSpc>
                      </a:pPr>
                      <a:r>
                        <a:rPr lang="pt-BR" sz="3600" dirty="0"/>
                        <a:t>30</a:t>
                      </a:r>
                    </a:p>
                  </a:txBody>
                  <a:tcPr marL="137160" marR="137160" marT="68580" marB="68580" anchor="ctr"/>
                </a:tc>
                <a:tc>
                  <a:txBody>
                    <a:bodyPr/>
                    <a:lstStyle/>
                    <a:p>
                      <a:pPr algn="ctr">
                        <a:lnSpc>
                          <a:spcPct val="150000"/>
                        </a:lnSpc>
                      </a:pPr>
                      <a:r>
                        <a:rPr lang="pt-BR" sz="3600" dirty="0"/>
                        <a:t>15</a:t>
                      </a:r>
                    </a:p>
                  </a:txBody>
                  <a:tcPr marL="137160" marR="137160" marT="68580" marB="68580" anchor="ctr"/>
                </a:tc>
                <a:extLst>
                  <a:ext uri="{0D108BD9-81ED-4DB2-BD59-A6C34878D82A}">
                    <a16:rowId xmlns:a16="http://schemas.microsoft.com/office/drawing/2014/main" val="1384202197"/>
                  </a:ext>
                </a:extLst>
              </a:tr>
              <a:tr h="960120">
                <a:tc>
                  <a:txBody>
                    <a:bodyPr/>
                    <a:lstStyle/>
                    <a:p>
                      <a:pPr algn="ctr">
                        <a:lnSpc>
                          <a:spcPct val="150000"/>
                        </a:lnSpc>
                      </a:pPr>
                      <a:r>
                        <a:rPr lang="pt-BR" sz="3600" b="1" dirty="0"/>
                        <a:t>Vegetais</a:t>
                      </a:r>
                    </a:p>
                  </a:txBody>
                  <a:tcPr marL="137160" marR="137160" marT="68580" marB="68580" anchor="ctr"/>
                </a:tc>
                <a:tc>
                  <a:txBody>
                    <a:bodyPr/>
                    <a:lstStyle/>
                    <a:p>
                      <a:pPr algn="ctr">
                        <a:lnSpc>
                          <a:spcPct val="150000"/>
                        </a:lnSpc>
                      </a:pPr>
                      <a:r>
                        <a:rPr lang="pt-BR" sz="3600" dirty="0"/>
                        <a:t>10</a:t>
                      </a:r>
                    </a:p>
                  </a:txBody>
                  <a:tcPr marL="137160" marR="137160" marT="68580" marB="68580" anchor="ctr"/>
                </a:tc>
                <a:tc>
                  <a:txBody>
                    <a:bodyPr/>
                    <a:lstStyle/>
                    <a:p>
                      <a:pPr algn="ctr">
                        <a:lnSpc>
                          <a:spcPct val="150000"/>
                        </a:lnSpc>
                      </a:pPr>
                      <a:r>
                        <a:rPr lang="pt-BR" sz="3600" dirty="0"/>
                        <a:t>20</a:t>
                      </a:r>
                    </a:p>
                  </a:txBody>
                  <a:tcPr marL="137160" marR="137160" marT="68580" marB="68580" anchor="ctr"/>
                </a:tc>
                <a:tc>
                  <a:txBody>
                    <a:bodyPr/>
                    <a:lstStyle/>
                    <a:p>
                      <a:pPr algn="ctr">
                        <a:lnSpc>
                          <a:spcPct val="150000"/>
                        </a:lnSpc>
                      </a:pPr>
                      <a:r>
                        <a:rPr lang="pt-BR" sz="3600" dirty="0"/>
                        <a:t>40</a:t>
                      </a:r>
                    </a:p>
                  </a:txBody>
                  <a:tcPr marL="137160" marR="137160" marT="68580" marB="68580" anchor="ctr"/>
                </a:tc>
                <a:tc>
                  <a:txBody>
                    <a:bodyPr/>
                    <a:lstStyle/>
                    <a:p>
                      <a:pPr algn="ctr">
                        <a:lnSpc>
                          <a:spcPct val="150000"/>
                        </a:lnSpc>
                      </a:pPr>
                      <a:r>
                        <a:rPr lang="pt-BR" sz="3600" dirty="0"/>
                        <a:t>50</a:t>
                      </a:r>
                    </a:p>
                  </a:txBody>
                  <a:tcPr marL="137160" marR="137160" marT="68580" marB="68580" anchor="ctr"/>
                </a:tc>
                <a:extLst>
                  <a:ext uri="{0D108BD9-81ED-4DB2-BD59-A6C34878D82A}">
                    <a16:rowId xmlns:a16="http://schemas.microsoft.com/office/drawing/2014/main" val="54689744"/>
                  </a:ext>
                </a:extLst>
              </a:tr>
              <a:tr h="960120">
                <a:tc>
                  <a:txBody>
                    <a:bodyPr/>
                    <a:lstStyle/>
                    <a:p>
                      <a:pPr algn="ctr">
                        <a:lnSpc>
                          <a:spcPct val="150000"/>
                        </a:lnSpc>
                      </a:pPr>
                      <a:r>
                        <a:rPr lang="pt-BR" sz="3600" b="1" dirty="0"/>
                        <a:t>Proteínas</a:t>
                      </a:r>
                    </a:p>
                  </a:txBody>
                  <a:tcPr marL="137160" marR="137160" marT="68580" marB="68580" anchor="ctr"/>
                </a:tc>
                <a:tc>
                  <a:txBody>
                    <a:bodyPr/>
                    <a:lstStyle/>
                    <a:p>
                      <a:pPr algn="ctr">
                        <a:lnSpc>
                          <a:spcPct val="150000"/>
                        </a:lnSpc>
                      </a:pPr>
                      <a:r>
                        <a:rPr lang="pt-BR" sz="3600" dirty="0"/>
                        <a:t>15</a:t>
                      </a:r>
                    </a:p>
                  </a:txBody>
                  <a:tcPr marL="137160" marR="137160" marT="68580" marB="68580" anchor="ctr"/>
                </a:tc>
                <a:tc>
                  <a:txBody>
                    <a:bodyPr/>
                    <a:lstStyle/>
                    <a:p>
                      <a:pPr algn="ctr">
                        <a:lnSpc>
                          <a:spcPct val="150000"/>
                        </a:lnSpc>
                      </a:pPr>
                      <a:r>
                        <a:rPr lang="pt-BR" sz="3600" dirty="0"/>
                        <a:t>20</a:t>
                      </a:r>
                    </a:p>
                  </a:txBody>
                  <a:tcPr marL="137160" marR="137160" marT="68580" marB="68580" anchor="ctr"/>
                </a:tc>
                <a:tc>
                  <a:txBody>
                    <a:bodyPr/>
                    <a:lstStyle/>
                    <a:p>
                      <a:pPr algn="ctr">
                        <a:lnSpc>
                          <a:spcPct val="150000"/>
                        </a:lnSpc>
                      </a:pPr>
                      <a:r>
                        <a:rPr lang="pt-BR" sz="3600" dirty="0"/>
                        <a:t>50</a:t>
                      </a:r>
                    </a:p>
                  </a:txBody>
                  <a:tcPr marL="137160" marR="137160" marT="68580" marB="68580" anchor="ctr"/>
                </a:tc>
                <a:tc>
                  <a:txBody>
                    <a:bodyPr/>
                    <a:lstStyle/>
                    <a:p>
                      <a:pPr algn="ctr">
                        <a:lnSpc>
                          <a:spcPct val="150000"/>
                        </a:lnSpc>
                      </a:pPr>
                      <a:r>
                        <a:rPr lang="pt-BR" sz="3600" dirty="0"/>
                        <a:t>30</a:t>
                      </a:r>
                    </a:p>
                  </a:txBody>
                  <a:tcPr marL="137160" marR="137160" marT="68580" marB="68580" anchor="ctr"/>
                </a:tc>
                <a:extLst>
                  <a:ext uri="{0D108BD9-81ED-4DB2-BD59-A6C34878D82A}">
                    <a16:rowId xmlns:a16="http://schemas.microsoft.com/office/drawing/2014/main" val="4125249239"/>
                  </a:ext>
                </a:extLst>
              </a:tr>
              <a:tr h="960120">
                <a:tc>
                  <a:txBody>
                    <a:bodyPr/>
                    <a:lstStyle/>
                    <a:p>
                      <a:pPr algn="ctr">
                        <a:lnSpc>
                          <a:spcPct val="150000"/>
                        </a:lnSpc>
                      </a:pPr>
                      <a:r>
                        <a:rPr lang="pt-BR" sz="3600" b="1" dirty="0"/>
                        <a:t>Total</a:t>
                      </a:r>
                    </a:p>
                  </a:txBody>
                  <a:tcPr marL="137160" marR="137160" marT="68580" marB="68580" anchor="ctr"/>
                </a:tc>
                <a:tc>
                  <a:txBody>
                    <a:bodyPr/>
                    <a:lstStyle/>
                    <a:p>
                      <a:pPr algn="ctr">
                        <a:lnSpc>
                          <a:spcPct val="150000"/>
                        </a:lnSpc>
                      </a:pPr>
                      <a:r>
                        <a:rPr lang="pt-BR" sz="3600" dirty="0"/>
                        <a:t>115</a:t>
                      </a:r>
                    </a:p>
                  </a:txBody>
                  <a:tcPr marL="137160" marR="137160" marT="68580" marB="68580" anchor="ctr"/>
                </a:tc>
                <a:tc>
                  <a:txBody>
                    <a:bodyPr/>
                    <a:lstStyle/>
                    <a:p>
                      <a:pPr algn="ctr">
                        <a:lnSpc>
                          <a:spcPct val="150000"/>
                        </a:lnSpc>
                      </a:pPr>
                      <a:r>
                        <a:rPr lang="pt-BR" sz="3600" dirty="0"/>
                        <a:t>125</a:t>
                      </a:r>
                    </a:p>
                  </a:txBody>
                  <a:tcPr marL="137160" marR="137160" marT="68580" marB="68580" anchor="ctr"/>
                </a:tc>
                <a:tc>
                  <a:txBody>
                    <a:bodyPr/>
                    <a:lstStyle/>
                    <a:p>
                      <a:pPr algn="ctr">
                        <a:lnSpc>
                          <a:spcPct val="150000"/>
                        </a:lnSpc>
                      </a:pPr>
                      <a:r>
                        <a:rPr lang="pt-BR" sz="3600" dirty="0"/>
                        <a:t>145</a:t>
                      </a:r>
                    </a:p>
                  </a:txBody>
                  <a:tcPr marL="137160" marR="137160" marT="68580" marB="68580" anchor="ctr"/>
                </a:tc>
                <a:tc>
                  <a:txBody>
                    <a:bodyPr/>
                    <a:lstStyle/>
                    <a:p>
                      <a:pPr algn="ctr">
                        <a:lnSpc>
                          <a:spcPct val="150000"/>
                        </a:lnSpc>
                      </a:pPr>
                      <a:r>
                        <a:rPr lang="pt-BR" sz="3600" dirty="0"/>
                        <a:t>105</a:t>
                      </a:r>
                    </a:p>
                  </a:txBody>
                  <a:tcPr marL="137160" marR="137160" marT="68580" marB="68580" anchor="ctr"/>
                </a:tc>
                <a:extLst>
                  <a:ext uri="{0D108BD9-81ED-4DB2-BD59-A6C34878D82A}">
                    <a16:rowId xmlns:a16="http://schemas.microsoft.com/office/drawing/2014/main" val="358713443"/>
                  </a:ext>
                </a:extLst>
              </a:tr>
            </a:tbl>
          </a:graphicData>
        </a:graphic>
      </p:graphicFrame>
      <p:sp>
        <p:nvSpPr>
          <p:cNvPr id="3" name="Retângulo Arredondado 2"/>
          <p:cNvSpPr/>
          <p:nvPr/>
        </p:nvSpPr>
        <p:spPr>
          <a:xfrm>
            <a:off x="4625162" y="5295014"/>
            <a:ext cx="6539022" cy="1952603"/>
          </a:xfrm>
          <a:prstGeom prst="roundRect">
            <a:avLst/>
          </a:prstGeom>
          <a:solidFill>
            <a:srgbClr val="04A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Retângulo 7"/>
          <p:cNvSpPr/>
          <p:nvPr/>
        </p:nvSpPr>
        <p:spPr>
          <a:xfrm>
            <a:off x="1231031" y="3156356"/>
            <a:ext cx="16477443" cy="646331"/>
          </a:xfrm>
          <a:prstGeom prst="rect">
            <a:avLst/>
          </a:prstGeom>
        </p:spPr>
        <p:txBody>
          <a:bodyPr wrap="square">
            <a:spAutoFit/>
          </a:bodyPr>
          <a:lstStyle/>
          <a:p>
            <a:pPr marL="154782" lvl="2">
              <a:buClr>
                <a:srgbClr val="04A07B"/>
              </a:buClr>
            </a:pPr>
            <a:r>
              <a:rPr lang="pt-BR" sz="3600" i="1" dirty="0"/>
              <a:t>Tabela com hábitos alimentares de pessoas de acordo com seu estágio de vida.</a:t>
            </a:r>
          </a:p>
        </p:txBody>
      </p:sp>
      <p:sp>
        <p:nvSpPr>
          <p:cNvPr id="9" name="Retângulo Arredondado 8"/>
          <p:cNvSpPr/>
          <p:nvPr/>
        </p:nvSpPr>
        <p:spPr>
          <a:xfrm>
            <a:off x="10909002" y="7247617"/>
            <a:ext cx="6494310" cy="1952603"/>
          </a:xfrm>
          <a:prstGeom prst="roundRect">
            <a:avLst/>
          </a:prstGeom>
          <a:solidFill>
            <a:srgbClr val="04A07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65298153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8" name="Retângulo 7"/>
          <p:cNvSpPr/>
          <p:nvPr/>
        </p:nvSpPr>
        <p:spPr>
          <a:xfrm>
            <a:off x="1536192" y="3421260"/>
            <a:ext cx="16428435" cy="830997"/>
          </a:xfrm>
          <a:prstGeom prst="rect">
            <a:avLst/>
          </a:prstGeom>
        </p:spPr>
        <p:txBody>
          <a:bodyPr wrap="square">
            <a:spAutoFit/>
          </a:bodyPr>
          <a:lstStyle/>
          <a:p>
            <a:pPr marL="669132" lvl="2" indent="-514350">
              <a:buClr>
                <a:srgbClr val="04A07B"/>
              </a:buClr>
              <a:buFont typeface="Arial" panose="020B0604020202020204" pitchFamily="34" charset="0"/>
              <a:buChar char="•"/>
            </a:pPr>
            <a:r>
              <a:rPr lang="pt-BR" sz="4800" dirty="0"/>
              <a:t>Para cada célula da tabela, o valor esperado é calculado: </a:t>
            </a:r>
          </a:p>
        </p:txBody>
      </p:sp>
      <p:sp>
        <p:nvSpPr>
          <p:cNvPr id="4" name="Retângulo 3"/>
          <p:cNvSpPr/>
          <p:nvPr/>
        </p:nvSpPr>
        <p:spPr>
          <a:xfrm>
            <a:off x="6337006" y="4751084"/>
            <a:ext cx="8114261" cy="1384995"/>
          </a:xfrm>
          <a:prstGeom prst="rect">
            <a:avLst/>
          </a:prstGeom>
        </p:spPr>
        <p:txBody>
          <a:bodyPr wrap="square">
            <a:spAutoFit/>
          </a:bodyPr>
          <a:lstStyle/>
          <a:p>
            <a:r>
              <a:rPr lang="pt-BR" sz="4200" dirty="0">
                <a:solidFill>
                  <a:schemeClr val="accent6">
                    <a:lumMod val="50000"/>
                  </a:schemeClr>
                </a:solidFill>
                <a:latin typeface="Tw Cen MT" panose="020B0602020104020603" pitchFamily="34" charset="0"/>
              </a:rPr>
              <a:t>e=(</a:t>
            </a:r>
            <a:r>
              <a:rPr lang="pt-BR" sz="4200" dirty="0" err="1">
                <a:solidFill>
                  <a:schemeClr val="accent6">
                    <a:lumMod val="50000"/>
                  </a:schemeClr>
                </a:solidFill>
                <a:latin typeface="Tw Cen MT" panose="020B0602020104020603" pitchFamily="34" charset="0"/>
              </a:rPr>
              <a:t>row.sum∗col.sum</a:t>
            </a:r>
            <a:r>
              <a:rPr lang="pt-BR" sz="4200" dirty="0">
                <a:solidFill>
                  <a:schemeClr val="accent6">
                    <a:lumMod val="50000"/>
                  </a:schemeClr>
                </a:solidFill>
                <a:latin typeface="Tw Cen MT" panose="020B0602020104020603" pitchFamily="34" charset="0"/>
              </a:rPr>
              <a:t>)/</a:t>
            </a:r>
            <a:r>
              <a:rPr lang="pt-BR" sz="4200" dirty="0" err="1">
                <a:solidFill>
                  <a:schemeClr val="accent6">
                    <a:lumMod val="50000"/>
                  </a:schemeClr>
                </a:solidFill>
                <a:latin typeface="Tw Cen MT" panose="020B0602020104020603" pitchFamily="34" charset="0"/>
              </a:rPr>
              <a:t>grand.total</a:t>
            </a:r>
            <a:br>
              <a:rPr lang="pt-BR" sz="4200" dirty="0">
                <a:solidFill>
                  <a:schemeClr val="accent6">
                    <a:lumMod val="50000"/>
                  </a:schemeClr>
                </a:solidFill>
                <a:latin typeface="Tw Cen MT" panose="020B0602020104020603" pitchFamily="34" charset="0"/>
              </a:rPr>
            </a:br>
            <a:endParaRPr lang="pt-BR" sz="4200" dirty="0">
              <a:solidFill>
                <a:schemeClr val="accent6">
                  <a:lumMod val="50000"/>
                </a:schemeClr>
              </a:solidFill>
              <a:latin typeface="Tw Cen MT" panose="020B0602020104020603" pitchFamily="34" charset="0"/>
            </a:endParaRPr>
          </a:p>
        </p:txBody>
      </p:sp>
      <p:sp>
        <p:nvSpPr>
          <p:cNvPr id="9" name="Retângulo 8"/>
          <p:cNvSpPr/>
          <p:nvPr/>
        </p:nvSpPr>
        <p:spPr>
          <a:xfrm>
            <a:off x="8164997" y="7854614"/>
            <a:ext cx="4481621" cy="1061829"/>
          </a:xfrm>
          <a:prstGeom prst="rect">
            <a:avLst/>
          </a:prstGeom>
        </p:spPr>
        <p:txBody>
          <a:bodyPr wrap="square">
            <a:spAutoFit/>
          </a:bodyPr>
          <a:lstStyle/>
          <a:p>
            <a:r>
              <a:rPr lang="el-GR" sz="3600" dirty="0">
                <a:solidFill>
                  <a:schemeClr val="accent6">
                    <a:lumMod val="50000"/>
                  </a:schemeClr>
                </a:solidFill>
                <a:latin typeface="MathJax_Math-italic"/>
              </a:rPr>
              <a:t>χ</a:t>
            </a:r>
            <a:r>
              <a:rPr lang="el-GR" sz="3600" dirty="0">
                <a:solidFill>
                  <a:schemeClr val="accent6">
                    <a:lumMod val="50000"/>
                  </a:schemeClr>
                </a:solidFill>
                <a:latin typeface="MathJax_Main"/>
              </a:rPr>
              <a:t>2=</a:t>
            </a:r>
            <a:r>
              <a:rPr lang="el-GR" sz="3600" dirty="0">
                <a:solidFill>
                  <a:schemeClr val="accent6">
                    <a:lumMod val="50000"/>
                  </a:schemeClr>
                </a:solidFill>
                <a:latin typeface="MathJax_Size2"/>
              </a:rPr>
              <a:t>∑</a:t>
            </a:r>
            <a:r>
              <a:rPr lang="el-GR" sz="3600" dirty="0">
                <a:solidFill>
                  <a:schemeClr val="accent6">
                    <a:lumMod val="50000"/>
                  </a:schemeClr>
                </a:solidFill>
                <a:latin typeface="MathJax_Main"/>
              </a:rPr>
              <a:t>(</a:t>
            </a:r>
            <a:r>
              <a:rPr lang="pt-BR" sz="3600" dirty="0" err="1">
                <a:solidFill>
                  <a:schemeClr val="accent6">
                    <a:lumMod val="50000"/>
                  </a:schemeClr>
                </a:solidFill>
                <a:latin typeface="Tw Cen MT" panose="020B0602020104020603" pitchFamily="34" charset="0"/>
              </a:rPr>
              <a:t>o−e</a:t>
            </a:r>
            <a:r>
              <a:rPr lang="pt-BR" sz="3600" dirty="0">
                <a:solidFill>
                  <a:schemeClr val="accent6">
                    <a:lumMod val="50000"/>
                  </a:schemeClr>
                </a:solidFill>
                <a:latin typeface="Tw Cen MT" panose="020B0602020104020603" pitchFamily="34" charset="0"/>
              </a:rPr>
              <a:t>)2/e</a:t>
            </a:r>
            <a:br>
              <a:rPr lang="pt-BR" sz="2700" dirty="0">
                <a:solidFill>
                  <a:schemeClr val="accent6">
                    <a:lumMod val="50000"/>
                  </a:schemeClr>
                </a:solidFill>
                <a:latin typeface="Tw Cen MT" panose="020B0602020104020603" pitchFamily="34" charset="0"/>
              </a:rPr>
            </a:br>
            <a:endParaRPr lang="pt-BR" sz="2700" dirty="0">
              <a:solidFill>
                <a:schemeClr val="accent6">
                  <a:lumMod val="50000"/>
                </a:schemeClr>
              </a:solidFill>
              <a:latin typeface="Tw Cen MT" panose="020B0602020104020603" pitchFamily="34" charset="0"/>
            </a:endParaRPr>
          </a:p>
        </p:txBody>
      </p:sp>
      <p:sp>
        <p:nvSpPr>
          <p:cNvPr id="11" name="Retângulo 10"/>
          <p:cNvSpPr/>
          <p:nvPr/>
        </p:nvSpPr>
        <p:spPr>
          <a:xfrm>
            <a:off x="1536192" y="6524791"/>
            <a:ext cx="16428435" cy="830997"/>
          </a:xfrm>
          <a:prstGeom prst="rect">
            <a:avLst/>
          </a:prstGeom>
        </p:spPr>
        <p:txBody>
          <a:bodyPr wrap="square">
            <a:spAutoFit/>
          </a:bodyPr>
          <a:lstStyle/>
          <a:p>
            <a:pPr marL="669132" lvl="2" indent="-514350">
              <a:buClr>
                <a:srgbClr val="04A07B"/>
              </a:buClr>
              <a:buFont typeface="Arial" panose="020B0604020202020204" pitchFamily="34" charset="0"/>
              <a:buChar char="•"/>
            </a:pPr>
            <a:r>
              <a:rPr lang="pt-BR" sz="4800" dirty="0"/>
              <a:t>E o valor do chi-quadrado é calculado: </a:t>
            </a:r>
          </a:p>
        </p:txBody>
      </p:sp>
      <p:sp>
        <p:nvSpPr>
          <p:cNvPr id="10" name="Retângulo 9"/>
          <p:cNvSpPr/>
          <p:nvPr/>
        </p:nvSpPr>
        <p:spPr>
          <a:xfrm>
            <a:off x="6158774" y="8685611"/>
            <a:ext cx="9144000" cy="507831"/>
          </a:xfrm>
          <a:prstGeom prst="rect">
            <a:avLst/>
          </a:prstGeom>
        </p:spPr>
        <p:txBody>
          <a:bodyPr>
            <a:spAutoFit/>
          </a:bodyPr>
          <a:lstStyle/>
          <a:p>
            <a:pPr algn="just"/>
            <a:r>
              <a:rPr lang="en-US" sz="2700" dirty="0" err="1">
                <a:solidFill>
                  <a:schemeClr val="accent6">
                    <a:lumMod val="50000"/>
                  </a:schemeClr>
                </a:solidFill>
              </a:rPr>
              <a:t>onde</a:t>
            </a:r>
            <a:r>
              <a:rPr lang="en-US" sz="2700" dirty="0">
                <a:solidFill>
                  <a:schemeClr val="accent6">
                    <a:lumMod val="50000"/>
                  </a:schemeClr>
                </a:solidFill>
              </a:rPr>
              <a:t> </a:t>
            </a:r>
            <a:r>
              <a:rPr lang="en-US" sz="2700" b="1" dirty="0">
                <a:solidFill>
                  <a:schemeClr val="accent6">
                    <a:lumMod val="50000"/>
                  </a:schemeClr>
                </a:solidFill>
              </a:rPr>
              <a:t>o </a:t>
            </a:r>
            <a:r>
              <a:rPr lang="en-US" sz="2700" dirty="0">
                <a:solidFill>
                  <a:schemeClr val="accent6">
                    <a:lumMod val="50000"/>
                  </a:schemeClr>
                </a:solidFill>
              </a:rPr>
              <a:t>é o valor </a:t>
            </a:r>
            <a:r>
              <a:rPr lang="en-US" sz="2700" dirty="0" err="1">
                <a:solidFill>
                  <a:schemeClr val="accent6">
                    <a:lumMod val="50000"/>
                  </a:schemeClr>
                </a:solidFill>
              </a:rPr>
              <a:t>observado</a:t>
            </a:r>
            <a:r>
              <a:rPr lang="en-US" sz="2700" dirty="0">
                <a:solidFill>
                  <a:schemeClr val="accent6">
                    <a:lumMod val="50000"/>
                  </a:schemeClr>
                </a:solidFill>
              </a:rPr>
              <a:t> e </a:t>
            </a:r>
            <a:r>
              <a:rPr lang="en-US" sz="2700" b="1" dirty="0" err="1">
                <a:solidFill>
                  <a:schemeClr val="accent6">
                    <a:lumMod val="50000"/>
                  </a:schemeClr>
                </a:solidFill>
              </a:rPr>
              <a:t>e</a:t>
            </a:r>
            <a:r>
              <a:rPr lang="en-US" sz="2700" b="1" dirty="0">
                <a:solidFill>
                  <a:schemeClr val="accent6">
                    <a:lumMod val="50000"/>
                  </a:schemeClr>
                </a:solidFill>
              </a:rPr>
              <a:t> </a:t>
            </a:r>
            <a:r>
              <a:rPr lang="en-US" sz="2700" dirty="0">
                <a:solidFill>
                  <a:schemeClr val="accent6">
                    <a:lumMod val="50000"/>
                  </a:schemeClr>
                </a:solidFill>
              </a:rPr>
              <a:t>é o valor </a:t>
            </a:r>
            <a:r>
              <a:rPr lang="en-US" sz="2700" dirty="0" err="1">
                <a:solidFill>
                  <a:schemeClr val="accent6">
                    <a:lumMod val="50000"/>
                  </a:schemeClr>
                </a:solidFill>
              </a:rPr>
              <a:t>esperado</a:t>
            </a:r>
            <a:endParaRPr lang="en-US" sz="2700" dirty="0">
              <a:solidFill>
                <a:schemeClr val="accent6">
                  <a:lumMod val="50000"/>
                </a:schemeClr>
              </a:solidFill>
            </a:endParaRPr>
          </a:p>
        </p:txBody>
      </p:sp>
      <p:sp>
        <p:nvSpPr>
          <p:cNvPr id="15" name="Rectangle 3"/>
          <p:cNvSpPr>
            <a:spLocks noChangeArrowheads="1"/>
          </p:cNvSpPr>
          <p:nvPr/>
        </p:nvSpPr>
        <p:spPr bwMode="auto">
          <a:xfrm>
            <a:off x="15751548" y="7718226"/>
            <a:ext cx="5574120" cy="184665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371600"/>
            <a:r>
              <a:rPr lang="pt-BR" altLang="pt-BR" dirty="0" err="1">
                <a:solidFill>
                  <a:srgbClr val="021B34"/>
                </a:solidFill>
                <a:latin typeface="Open Sans"/>
              </a:rPr>
              <a:t>This</a:t>
            </a:r>
            <a:r>
              <a:rPr lang="pt-BR" altLang="pt-BR" dirty="0">
                <a:solidFill>
                  <a:srgbClr val="021B34"/>
                </a:solidFill>
                <a:latin typeface="Open Sans"/>
              </a:rPr>
              <a:t> </a:t>
            </a:r>
            <a:r>
              <a:rPr lang="pt-BR" altLang="pt-BR" dirty="0" err="1">
                <a:solidFill>
                  <a:srgbClr val="021B34"/>
                </a:solidFill>
                <a:latin typeface="Open Sans"/>
              </a:rPr>
              <a:t>calculated</a:t>
            </a:r>
            <a:r>
              <a:rPr lang="pt-BR" altLang="pt-BR" dirty="0">
                <a:solidFill>
                  <a:srgbClr val="021B34"/>
                </a:solidFill>
                <a:latin typeface="Open Sans"/>
              </a:rPr>
              <a:t> Chi-</a:t>
            </a:r>
            <a:r>
              <a:rPr lang="pt-BR" altLang="pt-BR" dirty="0" err="1">
                <a:solidFill>
                  <a:srgbClr val="021B34"/>
                </a:solidFill>
                <a:latin typeface="Open Sans"/>
              </a:rPr>
              <a:t>square</a:t>
            </a:r>
            <a:r>
              <a:rPr lang="pt-BR" altLang="pt-BR" dirty="0">
                <a:solidFill>
                  <a:srgbClr val="021B34"/>
                </a:solidFill>
                <a:latin typeface="Open Sans"/>
              </a:rPr>
              <a:t> </a:t>
            </a:r>
            <a:r>
              <a:rPr lang="pt-BR" altLang="pt-BR" dirty="0" err="1">
                <a:solidFill>
                  <a:srgbClr val="021B34"/>
                </a:solidFill>
                <a:latin typeface="Open Sans"/>
              </a:rPr>
              <a:t>statistic</a:t>
            </a:r>
            <a:r>
              <a:rPr lang="pt-BR" altLang="pt-BR" dirty="0">
                <a:solidFill>
                  <a:srgbClr val="021B34"/>
                </a:solidFill>
                <a:latin typeface="Open Sans"/>
              </a:rPr>
              <a:t> </a:t>
            </a:r>
            <a:r>
              <a:rPr lang="pt-BR" altLang="pt-BR" dirty="0" err="1">
                <a:solidFill>
                  <a:srgbClr val="021B34"/>
                </a:solidFill>
                <a:latin typeface="Open Sans"/>
              </a:rPr>
              <a:t>is</a:t>
            </a:r>
            <a:r>
              <a:rPr lang="pt-BR" altLang="pt-BR" dirty="0">
                <a:solidFill>
                  <a:srgbClr val="021B34"/>
                </a:solidFill>
                <a:latin typeface="Open Sans"/>
              </a:rPr>
              <a:t> </a:t>
            </a:r>
            <a:r>
              <a:rPr lang="pt-BR" altLang="pt-BR" dirty="0" err="1">
                <a:solidFill>
                  <a:srgbClr val="021B34"/>
                </a:solidFill>
                <a:latin typeface="Open Sans"/>
              </a:rPr>
              <a:t>compared</a:t>
            </a:r>
            <a:r>
              <a:rPr lang="pt-BR" altLang="pt-BR" dirty="0">
                <a:solidFill>
                  <a:srgbClr val="021B34"/>
                </a:solidFill>
                <a:latin typeface="Open Sans"/>
              </a:rPr>
              <a:t> </a:t>
            </a:r>
            <a:r>
              <a:rPr lang="pt-BR" altLang="pt-BR" dirty="0" err="1">
                <a:solidFill>
                  <a:srgbClr val="021B34"/>
                </a:solidFill>
                <a:latin typeface="Open Sans"/>
              </a:rPr>
              <a:t>to</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critical</a:t>
            </a:r>
            <a:r>
              <a:rPr lang="pt-BR" altLang="pt-BR" dirty="0">
                <a:solidFill>
                  <a:srgbClr val="021B34"/>
                </a:solidFill>
                <a:latin typeface="Open Sans"/>
              </a:rPr>
              <a:t> </a:t>
            </a:r>
            <a:r>
              <a:rPr lang="pt-BR" altLang="pt-BR" dirty="0" err="1">
                <a:solidFill>
                  <a:srgbClr val="021B34"/>
                </a:solidFill>
                <a:latin typeface="Open Sans"/>
              </a:rPr>
              <a:t>value</a:t>
            </a:r>
            <a:r>
              <a:rPr lang="pt-BR" altLang="pt-BR" dirty="0">
                <a:solidFill>
                  <a:srgbClr val="021B34"/>
                </a:solidFill>
                <a:latin typeface="Open Sans"/>
              </a:rPr>
              <a:t> (</a:t>
            </a:r>
            <a:r>
              <a:rPr lang="pt-BR" altLang="pt-BR" dirty="0" err="1">
                <a:solidFill>
                  <a:srgbClr val="021B34"/>
                </a:solidFill>
                <a:latin typeface="Open Sans"/>
              </a:rPr>
              <a:t>obtained</a:t>
            </a:r>
            <a:r>
              <a:rPr lang="pt-BR" altLang="pt-BR" dirty="0">
                <a:solidFill>
                  <a:srgbClr val="021B34"/>
                </a:solidFill>
                <a:latin typeface="Open Sans"/>
              </a:rPr>
              <a:t> </a:t>
            </a:r>
            <a:r>
              <a:rPr lang="pt-BR" altLang="pt-BR" dirty="0" err="1">
                <a:solidFill>
                  <a:srgbClr val="021B34"/>
                </a:solidFill>
                <a:latin typeface="Open Sans"/>
              </a:rPr>
              <a:t>from</a:t>
            </a:r>
            <a:r>
              <a:rPr lang="pt-BR" altLang="pt-BR" dirty="0">
                <a:solidFill>
                  <a:srgbClr val="021B34"/>
                </a:solidFill>
                <a:latin typeface="Open Sans"/>
              </a:rPr>
              <a:t> </a:t>
            </a:r>
            <a:r>
              <a:rPr lang="pt-BR" altLang="pt-BR" dirty="0" err="1">
                <a:solidFill>
                  <a:srgbClr val="021B34"/>
                </a:solidFill>
                <a:latin typeface="Open Sans"/>
              </a:rPr>
              <a:t>statistical</a:t>
            </a:r>
            <a:r>
              <a:rPr lang="pt-BR" altLang="pt-BR" dirty="0">
                <a:solidFill>
                  <a:srgbClr val="021B34"/>
                </a:solidFill>
                <a:latin typeface="Open Sans"/>
              </a:rPr>
              <a:t> </a:t>
            </a:r>
            <a:r>
              <a:rPr lang="pt-BR" altLang="pt-BR" dirty="0" err="1">
                <a:solidFill>
                  <a:srgbClr val="021B34"/>
                </a:solidFill>
                <a:latin typeface="Open Sans"/>
              </a:rPr>
              <a:t>tables</a:t>
            </a:r>
            <a:r>
              <a:rPr lang="pt-BR" altLang="pt-BR" dirty="0">
                <a:solidFill>
                  <a:srgbClr val="021B34"/>
                </a:solidFill>
                <a:latin typeface="Open Sans"/>
              </a:rPr>
              <a:t>) </a:t>
            </a:r>
            <a:r>
              <a:rPr lang="pt-BR" altLang="pt-BR" dirty="0" err="1">
                <a:solidFill>
                  <a:srgbClr val="021B34"/>
                </a:solidFill>
                <a:latin typeface="Open Sans"/>
              </a:rPr>
              <a:t>with</a:t>
            </a:r>
            <a:r>
              <a:rPr lang="pt-BR" altLang="pt-BR" dirty="0">
                <a:solidFill>
                  <a:srgbClr val="021B34"/>
                </a:solidFill>
                <a:latin typeface="Open Sans"/>
              </a:rPr>
              <a:t> </a:t>
            </a:r>
            <a:r>
              <a:rPr lang="pt-BR" altLang="pt-BR" sz="3000" dirty="0" err="1">
                <a:solidFill>
                  <a:srgbClr val="021B34"/>
                </a:solidFill>
                <a:latin typeface="MathJax_Math-italic"/>
              </a:rPr>
              <a:t>df</a:t>
            </a:r>
            <a:r>
              <a:rPr lang="pt-BR" altLang="pt-BR" sz="3000" dirty="0">
                <a:solidFill>
                  <a:srgbClr val="021B34"/>
                </a:solidFill>
                <a:latin typeface="MathJax_Main"/>
              </a:rPr>
              <a:t>=(</a:t>
            </a:r>
            <a:r>
              <a:rPr lang="pt-BR" altLang="pt-BR" sz="3000" dirty="0">
                <a:solidFill>
                  <a:srgbClr val="021B34"/>
                </a:solidFill>
                <a:latin typeface="MathJax_Math-italic"/>
              </a:rPr>
              <a:t>r</a:t>
            </a:r>
            <a:r>
              <a:rPr lang="pt-BR" altLang="pt-BR" sz="3000" dirty="0">
                <a:solidFill>
                  <a:srgbClr val="021B34"/>
                </a:solidFill>
                <a:latin typeface="MathJax_Main"/>
              </a:rPr>
              <a:t>−1)(</a:t>
            </a:r>
            <a:r>
              <a:rPr lang="pt-BR" altLang="pt-BR" sz="3000" dirty="0">
                <a:solidFill>
                  <a:srgbClr val="021B34"/>
                </a:solidFill>
                <a:latin typeface="MathJax_Math-italic"/>
              </a:rPr>
              <a:t>c</a:t>
            </a:r>
            <a:r>
              <a:rPr lang="pt-BR" altLang="pt-BR" sz="3000" dirty="0">
                <a:solidFill>
                  <a:srgbClr val="021B34"/>
                </a:solidFill>
                <a:latin typeface="MathJax_Main"/>
              </a:rPr>
              <a:t>−1)</a:t>
            </a:r>
            <a:r>
              <a:rPr lang="pt-BR" altLang="pt-BR" dirty="0" err="1">
                <a:solidFill>
                  <a:srgbClr val="021B34"/>
                </a:solidFill>
                <a:latin typeface="Open Sans"/>
              </a:rPr>
              <a:t>df</a:t>
            </a:r>
            <a:r>
              <a:rPr lang="pt-BR" altLang="pt-BR" dirty="0">
                <a:solidFill>
                  <a:srgbClr val="021B34"/>
                </a:solidFill>
                <a:latin typeface="Open Sans"/>
              </a:rPr>
              <a:t>=(r−1)(c−1) </a:t>
            </a:r>
            <a:r>
              <a:rPr lang="pt-BR" altLang="pt-BR" dirty="0" err="1">
                <a:solidFill>
                  <a:srgbClr val="021B34"/>
                </a:solidFill>
                <a:latin typeface="Open Sans"/>
              </a:rPr>
              <a:t>degrees</a:t>
            </a:r>
            <a:r>
              <a:rPr lang="pt-BR" altLang="pt-BR" dirty="0">
                <a:solidFill>
                  <a:srgbClr val="021B34"/>
                </a:solidFill>
                <a:latin typeface="Open Sans"/>
              </a:rPr>
              <a:t> </a:t>
            </a:r>
            <a:r>
              <a:rPr lang="pt-BR" altLang="pt-BR" dirty="0" err="1">
                <a:solidFill>
                  <a:srgbClr val="021B34"/>
                </a:solidFill>
                <a:latin typeface="Open Sans"/>
              </a:rPr>
              <a:t>of</a:t>
            </a:r>
            <a:r>
              <a:rPr lang="pt-BR" altLang="pt-BR" dirty="0">
                <a:solidFill>
                  <a:srgbClr val="021B34"/>
                </a:solidFill>
                <a:latin typeface="Open Sans"/>
              </a:rPr>
              <a:t> </a:t>
            </a:r>
            <a:r>
              <a:rPr lang="pt-BR" altLang="pt-BR" dirty="0" err="1">
                <a:solidFill>
                  <a:srgbClr val="021B34"/>
                </a:solidFill>
                <a:latin typeface="Open Sans"/>
              </a:rPr>
              <a:t>freedom</a:t>
            </a:r>
            <a:r>
              <a:rPr lang="pt-BR" altLang="pt-BR" dirty="0">
                <a:solidFill>
                  <a:srgbClr val="021B34"/>
                </a:solidFill>
                <a:latin typeface="Open Sans"/>
              </a:rPr>
              <a:t> </a:t>
            </a:r>
            <a:r>
              <a:rPr lang="pt-BR" altLang="pt-BR" dirty="0" err="1">
                <a:solidFill>
                  <a:srgbClr val="021B34"/>
                </a:solidFill>
                <a:latin typeface="Open Sans"/>
              </a:rPr>
              <a:t>and</a:t>
            </a:r>
            <a:r>
              <a:rPr lang="pt-BR" altLang="pt-BR" dirty="0">
                <a:solidFill>
                  <a:srgbClr val="021B34"/>
                </a:solidFill>
                <a:latin typeface="Open Sans"/>
              </a:rPr>
              <a:t> p = 0.05.</a:t>
            </a:r>
            <a:endParaRPr lang="pt-BR" altLang="pt-BR" sz="2700" dirty="0"/>
          </a:p>
          <a:p>
            <a:pPr defTabSz="1371600">
              <a:buFontTx/>
              <a:buChar char="•"/>
            </a:pPr>
            <a:r>
              <a:rPr lang="pt-BR" altLang="pt-BR" i="1" dirty="0">
                <a:solidFill>
                  <a:srgbClr val="021B34"/>
                </a:solidFill>
                <a:latin typeface="Open Sans"/>
              </a:rPr>
              <a:t>r</a:t>
            </a:r>
            <a:r>
              <a:rPr lang="pt-BR" altLang="pt-BR" dirty="0">
                <a:solidFill>
                  <a:srgbClr val="021B34"/>
                </a:solidFill>
                <a:latin typeface="Open Sans"/>
              </a:rPr>
              <a:t> </a:t>
            </a:r>
            <a:r>
              <a:rPr lang="pt-BR" altLang="pt-BR" dirty="0" err="1">
                <a:solidFill>
                  <a:srgbClr val="021B34"/>
                </a:solidFill>
                <a:latin typeface="Open Sans"/>
              </a:rPr>
              <a:t>is</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number</a:t>
            </a:r>
            <a:r>
              <a:rPr lang="pt-BR" altLang="pt-BR" dirty="0">
                <a:solidFill>
                  <a:srgbClr val="021B34"/>
                </a:solidFill>
                <a:latin typeface="Open Sans"/>
              </a:rPr>
              <a:t> </a:t>
            </a:r>
            <a:r>
              <a:rPr lang="pt-BR" altLang="pt-BR" dirty="0" err="1">
                <a:solidFill>
                  <a:srgbClr val="021B34"/>
                </a:solidFill>
                <a:latin typeface="Open Sans"/>
              </a:rPr>
              <a:t>of</a:t>
            </a:r>
            <a:r>
              <a:rPr lang="pt-BR" altLang="pt-BR" dirty="0">
                <a:solidFill>
                  <a:srgbClr val="021B34"/>
                </a:solidFill>
                <a:latin typeface="Open Sans"/>
              </a:rPr>
              <a:t> </a:t>
            </a:r>
            <a:r>
              <a:rPr lang="pt-BR" altLang="pt-BR" dirty="0" err="1">
                <a:solidFill>
                  <a:srgbClr val="021B34"/>
                </a:solidFill>
                <a:latin typeface="Open Sans"/>
              </a:rPr>
              <a:t>rows</a:t>
            </a:r>
            <a:r>
              <a:rPr lang="pt-BR" altLang="pt-BR" dirty="0">
                <a:solidFill>
                  <a:srgbClr val="021B34"/>
                </a:solidFill>
                <a:latin typeface="Open Sans"/>
              </a:rPr>
              <a:t> in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contingency</a:t>
            </a:r>
            <a:r>
              <a:rPr lang="pt-BR" altLang="pt-BR" dirty="0">
                <a:solidFill>
                  <a:srgbClr val="021B34"/>
                </a:solidFill>
                <a:latin typeface="Open Sans"/>
              </a:rPr>
              <a:t> </a:t>
            </a:r>
            <a:r>
              <a:rPr lang="pt-BR" altLang="pt-BR" dirty="0" err="1">
                <a:solidFill>
                  <a:srgbClr val="021B34"/>
                </a:solidFill>
                <a:latin typeface="Open Sans"/>
              </a:rPr>
              <a:t>table</a:t>
            </a:r>
            <a:endParaRPr lang="pt-BR" altLang="pt-BR" dirty="0">
              <a:solidFill>
                <a:srgbClr val="021B34"/>
              </a:solidFill>
              <a:latin typeface="Open Sans"/>
            </a:endParaRPr>
          </a:p>
          <a:p>
            <a:pPr defTabSz="1371600">
              <a:buFontTx/>
              <a:buChar char="•"/>
            </a:pPr>
            <a:r>
              <a:rPr lang="pt-BR" altLang="pt-BR" i="1" dirty="0">
                <a:solidFill>
                  <a:srgbClr val="021B34"/>
                </a:solidFill>
                <a:latin typeface="Open Sans"/>
              </a:rPr>
              <a:t>c</a:t>
            </a:r>
            <a:r>
              <a:rPr lang="pt-BR" altLang="pt-BR" dirty="0">
                <a:solidFill>
                  <a:srgbClr val="021B34"/>
                </a:solidFill>
                <a:latin typeface="Open Sans"/>
              </a:rPr>
              <a:t> </a:t>
            </a:r>
            <a:r>
              <a:rPr lang="pt-BR" altLang="pt-BR" dirty="0" err="1">
                <a:solidFill>
                  <a:srgbClr val="021B34"/>
                </a:solidFill>
                <a:latin typeface="Open Sans"/>
              </a:rPr>
              <a:t>is</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number</a:t>
            </a:r>
            <a:r>
              <a:rPr lang="pt-BR" altLang="pt-BR" dirty="0">
                <a:solidFill>
                  <a:srgbClr val="021B34"/>
                </a:solidFill>
                <a:latin typeface="Open Sans"/>
              </a:rPr>
              <a:t> </a:t>
            </a:r>
            <a:r>
              <a:rPr lang="pt-BR" altLang="pt-BR" dirty="0" err="1">
                <a:solidFill>
                  <a:srgbClr val="021B34"/>
                </a:solidFill>
                <a:latin typeface="Open Sans"/>
              </a:rPr>
              <a:t>of</a:t>
            </a:r>
            <a:r>
              <a:rPr lang="pt-BR" altLang="pt-BR" dirty="0">
                <a:solidFill>
                  <a:srgbClr val="021B34"/>
                </a:solidFill>
                <a:latin typeface="Open Sans"/>
              </a:rPr>
              <a:t> </a:t>
            </a:r>
            <a:r>
              <a:rPr lang="pt-BR" altLang="pt-BR" dirty="0" err="1">
                <a:solidFill>
                  <a:srgbClr val="021B34"/>
                </a:solidFill>
                <a:latin typeface="Open Sans"/>
              </a:rPr>
              <a:t>column</a:t>
            </a:r>
            <a:r>
              <a:rPr lang="pt-BR" altLang="pt-BR" dirty="0">
                <a:solidFill>
                  <a:srgbClr val="021B34"/>
                </a:solidFill>
                <a:latin typeface="Open Sans"/>
              </a:rPr>
              <a:t> in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contingency</a:t>
            </a:r>
            <a:r>
              <a:rPr lang="pt-BR" altLang="pt-BR" dirty="0">
                <a:solidFill>
                  <a:srgbClr val="021B34"/>
                </a:solidFill>
                <a:latin typeface="Open Sans"/>
              </a:rPr>
              <a:t> </a:t>
            </a:r>
            <a:r>
              <a:rPr lang="pt-BR" altLang="pt-BR" dirty="0" err="1">
                <a:solidFill>
                  <a:srgbClr val="021B34"/>
                </a:solidFill>
                <a:latin typeface="Open Sans"/>
              </a:rPr>
              <a:t>table</a:t>
            </a:r>
            <a:endParaRPr lang="pt-BR" altLang="pt-BR" dirty="0">
              <a:solidFill>
                <a:srgbClr val="021B34"/>
              </a:solidFill>
              <a:latin typeface="Open Sans"/>
            </a:endParaRPr>
          </a:p>
        </p:txBody>
      </p:sp>
      <p:sp>
        <p:nvSpPr>
          <p:cNvPr id="16" name="Retângulo 15"/>
          <p:cNvSpPr/>
          <p:nvPr/>
        </p:nvSpPr>
        <p:spPr>
          <a:xfrm>
            <a:off x="16753668" y="4617886"/>
            <a:ext cx="9144000" cy="2169825"/>
          </a:xfrm>
          <a:prstGeom prst="rect">
            <a:avLst/>
          </a:prstGeom>
        </p:spPr>
        <p:txBody>
          <a:bodyPr>
            <a:spAutoFit/>
          </a:bodyPr>
          <a:lstStyle/>
          <a:p>
            <a:r>
              <a:rPr lang="en-US" sz="2700" dirty="0">
                <a:solidFill>
                  <a:srgbClr val="021B34"/>
                </a:solidFill>
                <a:latin typeface="Open Sans"/>
              </a:rPr>
              <a:t>If the calculated Chi-square statistic is greater than the critical value, then we must conclude that the row and the column variables are not independent of each other. This implies that they are significantly associated.</a:t>
            </a:r>
          </a:p>
          <a:p>
            <a:r>
              <a:rPr lang="en-US" sz="2700" dirty="0" err="1">
                <a:solidFill>
                  <a:srgbClr val="021B34"/>
                </a:solidFill>
                <a:latin typeface="Open Sans"/>
              </a:rPr>
              <a:t>Pelo</a:t>
            </a:r>
            <a:r>
              <a:rPr lang="en-US" sz="2700" dirty="0">
                <a:solidFill>
                  <a:srgbClr val="021B34"/>
                </a:solidFill>
                <a:latin typeface="Open Sans"/>
              </a:rPr>
              <a:t> </a:t>
            </a:r>
            <a:r>
              <a:rPr lang="en-US" sz="2700" dirty="0" err="1">
                <a:solidFill>
                  <a:srgbClr val="021B34"/>
                </a:solidFill>
                <a:latin typeface="Open Sans"/>
              </a:rPr>
              <a:t>menos</a:t>
            </a:r>
            <a:r>
              <a:rPr lang="en-US" sz="2700" dirty="0">
                <a:solidFill>
                  <a:srgbClr val="021B34"/>
                </a:solidFill>
                <a:latin typeface="Open Sans"/>
              </a:rPr>
              <a:t> 5 </a:t>
            </a:r>
            <a:r>
              <a:rPr lang="en-US" sz="2700" dirty="0" err="1">
                <a:solidFill>
                  <a:srgbClr val="021B34"/>
                </a:solidFill>
                <a:latin typeface="Open Sans"/>
              </a:rPr>
              <a:t>obs</a:t>
            </a:r>
            <a:r>
              <a:rPr lang="en-US" sz="2700" dirty="0">
                <a:solidFill>
                  <a:srgbClr val="021B34"/>
                </a:solidFill>
                <a:latin typeface="Open Sans"/>
              </a:rPr>
              <a:t> </a:t>
            </a:r>
            <a:r>
              <a:rPr lang="en-US" sz="2700" dirty="0" err="1">
                <a:solidFill>
                  <a:srgbClr val="021B34"/>
                </a:solidFill>
                <a:latin typeface="Open Sans"/>
              </a:rPr>
              <a:t>por</a:t>
            </a:r>
            <a:r>
              <a:rPr lang="en-US" sz="2700" dirty="0">
                <a:solidFill>
                  <a:srgbClr val="021B34"/>
                </a:solidFill>
                <a:latin typeface="Open Sans"/>
              </a:rPr>
              <a:t> </a:t>
            </a:r>
            <a:r>
              <a:rPr lang="en-US" sz="2700" dirty="0" err="1">
                <a:solidFill>
                  <a:srgbClr val="021B34"/>
                </a:solidFill>
                <a:latin typeface="Open Sans"/>
              </a:rPr>
              <a:t>célula</a:t>
            </a:r>
            <a:r>
              <a:rPr lang="en-US" sz="2700" dirty="0">
                <a:solidFill>
                  <a:srgbClr val="021B34"/>
                </a:solidFill>
                <a:latin typeface="Open Sans"/>
              </a:rPr>
              <a:t>!</a:t>
            </a:r>
            <a:endParaRPr lang="pt-BR" sz="2700" dirty="0"/>
          </a:p>
        </p:txBody>
      </p:sp>
    </p:spTree>
    <p:extLst>
      <p:ext uri="{BB962C8B-B14F-4D97-AF65-F5344CB8AC3E}">
        <p14:creationId xmlns:p14="http://schemas.microsoft.com/office/powerpoint/2010/main" val="3167848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433156" y="2225090"/>
            <a:ext cx="5518340" cy="3305175"/>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4800" dirty="0">
                <a:solidFill>
                  <a:schemeClr val="tx1"/>
                </a:solidFill>
                <a:latin typeface="Inter" panose="020B0604020202020204" charset="0"/>
                <a:ea typeface="Inter" panose="020B0604020202020204" charset="0"/>
                <a:cs typeface="Segoe UI Semibold" panose="020B0702040204020203" pitchFamily="34" charset="0"/>
              </a:rPr>
              <a:t>Aqui você escreve os seus scripts</a:t>
            </a:r>
          </a:p>
        </p:txBody>
      </p:sp>
    </p:spTree>
    <p:extLst>
      <p:ext uri="{BB962C8B-B14F-4D97-AF65-F5344CB8AC3E}">
        <p14:creationId xmlns:p14="http://schemas.microsoft.com/office/powerpoint/2010/main" val="41491490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12" name="Retângulo 11"/>
          <p:cNvSpPr/>
          <p:nvPr/>
        </p:nvSpPr>
        <p:spPr>
          <a:xfrm>
            <a:off x="1536192" y="3708854"/>
            <a:ext cx="15276969" cy="4708981"/>
          </a:xfrm>
          <a:prstGeom prst="rect">
            <a:avLst/>
          </a:prstGeom>
        </p:spPr>
        <p:txBody>
          <a:bodyPr wrap="square">
            <a:spAutoFit/>
          </a:bodyPr>
          <a:lstStyle/>
          <a:p>
            <a:pPr marL="669132" lvl="2" indent="-514350">
              <a:buClr>
                <a:srgbClr val="04A07B"/>
              </a:buClr>
              <a:buFont typeface="Arial" panose="020B0604020202020204" pitchFamily="34" charset="0"/>
              <a:buChar char="•"/>
            </a:pPr>
            <a:r>
              <a:rPr lang="pt-BR" sz="4200" dirty="0"/>
              <a:t>O valor do </a:t>
            </a:r>
            <a:r>
              <a:rPr lang="pt-BR" sz="4200" dirty="0" err="1"/>
              <a:t>qui</a:t>
            </a:r>
            <a:r>
              <a:rPr lang="pt-BR" sz="4200" dirty="0"/>
              <a:t>-quadrado é comparado aos valores críticos (tabela de </a:t>
            </a:r>
            <a:r>
              <a:rPr lang="pt-BR" sz="4200" dirty="0" err="1"/>
              <a:t>qui</a:t>
            </a:r>
            <a:r>
              <a:rPr lang="pt-BR" sz="4200" dirty="0"/>
              <a:t>-quadrado) de acordo com os graus de liberdade e p = 0.05</a:t>
            </a:r>
          </a:p>
          <a:p>
            <a:pPr marL="1354932" lvl="3" indent="-514350">
              <a:buClr>
                <a:srgbClr val="04A07B"/>
              </a:buClr>
              <a:buFont typeface="Arial" panose="020B0604020202020204" pitchFamily="34" charset="0"/>
              <a:buChar char="•"/>
            </a:pPr>
            <a:r>
              <a:rPr lang="pt-BR" sz="3600" dirty="0"/>
              <a:t>Os graus de liberdade refletem </a:t>
            </a:r>
            <a:r>
              <a:rPr lang="pt-BR" sz="3600" dirty="0" err="1"/>
              <a:t>gl</a:t>
            </a:r>
            <a:r>
              <a:rPr lang="pt-BR" sz="3600" dirty="0"/>
              <a:t> = (número de linhas na tabela – 1) (número de colunas na tabela – 1) </a:t>
            </a:r>
          </a:p>
          <a:p>
            <a:pPr marL="1354932" lvl="3" indent="-514350">
              <a:buClr>
                <a:srgbClr val="04A07B"/>
              </a:buClr>
              <a:buFont typeface="Arial" panose="020B0604020202020204" pitchFamily="34" charset="0"/>
              <a:buChar char="•"/>
            </a:pPr>
            <a:endParaRPr lang="pt-BR" sz="3600" dirty="0"/>
          </a:p>
          <a:p>
            <a:pPr marL="669132" lvl="2" indent="-514350">
              <a:buClr>
                <a:srgbClr val="04A07B"/>
              </a:buClr>
              <a:buFont typeface="Arial" panose="020B0604020202020204" pitchFamily="34" charset="0"/>
              <a:buChar char="•"/>
            </a:pPr>
            <a:r>
              <a:rPr lang="pt-BR" sz="3600" dirty="0"/>
              <a:t>Se o valor de </a:t>
            </a:r>
            <a:r>
              <a:rPr lang="pt-BR" sz="3600" dirty="0" err="1"/>
              <a:t>qui</a:t>
            </a:r>
            <a:r>
              <a:rPr lang="pt-BR" sz="3600" dirty="0"/>
              <a:t>-quadrado for maior do que o valor crítico, logo, as variáveis não são independentes entre si. Ou seja, existe uma associação significativa. </a:t>
            </a:r>
            <a:r>
              <a:rPr lang="pt-BR" sz="3600" b="1" dirty="0">
                <a:solidFill>
                  <a:srgbClr val="04A07B"/>
                </a:solidFill>
              </a:rPr>
              <a:t>Atenção: deve haver pelo menos N = 5 em cada célula.</a:t>
            </a:r>
          </a:p>
        </p:txBody>
      </p:sp>
    </p:spTree>
    <p:extLst>
      <p:ext uri="{BB962C8B-B14F-4D97-AF65-F5344CB8AC3E}">
        <p14:creationId xmlns:p14="http://schemas.microsoft.com/office/powerpoint/2010/main" val="391627837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3" name="Retângulo 2"/>
          <p:cNvSpPr/>
          <p:nvPr/>
        </p:nvSpPr>
        <p:spPr>
          <a:xfrm>
            <a:off x="1536191" y="3571817"/>
            <a:ext cx="14086100" cy="2169825"/>
          </a:xfrm>
          <a:prstGeom prst="rect">
            <a:avLst/>
          </a:prstGeom>
        </p:spPr>
        <p:txBody>
          <a:bodyPr wrap="square">
            <a:spAutoFit/>
          </a:bodyPr>
          <a:lstStyle/>
          <a:p>
            <a:r>
              <a:rPr lang="pt-BR" sz="2700" b="1" dirty="0" err="1">
                <a:solidFill>
                  <a:srgbClr val="0000FF"/>
                </a:solidFill>
                <a:latin typeface="Courier New" panose="02070309020205020404" pitchFamily="49" charset="0"/>
              </a:rPr>
              <a:t>library</a:t>
            </a:r>
            <a:r>
              <a:rPr lang="pt-BR" sz="2700" dirty="0">
                <a:solidFill>
                  <a:srgbClr val="687687"/>
                </a:solidFill>
                <a:latin typeface="Courier New" panose="02070309020205020404" pitchFamily="49" charset="0"/>
              </a:rPr>
              <a:t>(</a:t>
            </a:r>
            <a:r>
              <a:rPr lang="pt-BR" sz="2700" dirty="0">
                <a:solidFill>
                  <a:srgbClr val="FF0000"/>
                </a:solidFill>
                <a:latin typeface="Courier New" panose="02070309020205020404" pitchFamily="49" charset="0"/>
              </a:rPr>
              <a:t>"</a:t>
            </a:r>
            <a:r>
              <a:rPr lang="pt-BR" sz="2700" dirty="0" err="1">
                <a:solidFill>
                  <a:srgbClr val="FF0000"/>
                </a:solidFill>
                <a:latin typeface="Courier New" panose="02070309020205020404" pitchFamily="49" charset="0"/>
              </a:rPr>
              <a:t>gplots</a:t>
            </a:r>
            <a:r>
              <a:rPr lang="pt-BR" sz="2700" dirty="0">
                <a:solidFill>
                  <a:srgbClr val="FF0000"/>
                </a:solidFill>
                <a:latin typeface="Courier New" panose="02070309020205020404" pitchFamily="49" charset="0"/>
              </a:rPr>
              <a:t>"</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a:solidFill>
                  <a:srgbClr val="228B22"/>
                </a:solidFill>
                <a:latin typeface="Courier New" panose="02070309020205020404" pitchFamily="49" charset="0"/>
              </a:rPr>
              <a:t># 1. </a:t>
            </a:r>
            <a:r>
              <a:rPr lang="pt-BR" sz="2700" dirty="0" err="1">
                <a:solidFill>
                  <a:srgbClr val="228B22"/>
                </a:solidFill>
                <a:latin typeface="Courier New" panose="02070309020205020404" pitchFamily="49" charset="0"/>
              </a:rPr>
              <a:t>convert</a:t>
            </a:r>
            <a:r>
              <a:rPr lang="pt-BR" sz="2700" dirty="0">
                <a:solidFill>
                  <a:srgbClr val="228B22"/>
                </a:solidFill>
                <a:latin typeface="Courier New" panose="02070309020205020404" pitchFamily="49" charset="0"/>
              </a:rPr>
              <a:t> </a:t>
            </a:r>
            <a:r>
              <a:rPr lang="pt-BR" sz="2700" dirty="0" err="1">
                <a:solidFill>
                  <a:srgbClr val="228B22"/>
                </a:solidFill>
                <a:latin typeface="Courier New" panose="02070309020205020404" pitchFamily="49" charset="0"/>
              </a:rPr>
              <a:t>the</a:t>
            </a:r>
            <a:r>
              <a:rPr lang="pt-BR" sz="2700" dirty="0">
                <a:solidFill>
                  <a:srgbClr val="228B22"/>
                </a:solidFill>
                <a:latin typeface="Courier New" panose="02070309020205020404" pitchFamily="49" charset="0"/>
              </a:rPr>
              <a:t> data as a </a:t>
            </a:r>
            <a:r>
              <a:rPr lang="pt-BR" sz="2700" dirty="0" err="1">
                <a:solidFill>
                  <a:srgbClr val="228B22"/>
                </a:solidFill>
                <a:latin typeface="Courier New" panose="02070309020205020404" pitchFamily="49" charset="0"/>
              </a:rPr>
              <a:t>table</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dt</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&lt;-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as.table</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as.matrix</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housetasks</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p>
          <a:p>
            <a:endParaRPr lang="pt-BR" sz="2700" dirty="0">
              <a:solidFill>
                <a:srgbClr val="021B34"/>
              </a:solidFill>
              <a:latin typeface="Courier New" panose="02070309020205020404" pitchFamily="49" charset="0"/>
            </a:endParaRPr>
          </a:p>
          <a:p>
            <a:r>
              <a:rPr lang="pt-BR" sz="2700" dirty="0">
                <a:solidFill>
                  <a:srgbClr val="228B22"/>
                </a:solidFill>
                <a:latin typeface="Courier New" panose="02070309020205020404" pitchFamily="49" charset="0"/>
              </a:rPr>
              <a:t># 2. </a:t>
            </a:r>
            <a:r>
              <a:rPr lang="pt-BR" sz="2700" dirty="0" err="1">
                <a:solidFill>
                  <a:srgbClr val="228B22"/>
                </a:solidFill>
                <a:latin typeface="Courier New" panose="02070309020205020404" pitchFamily="49" charset="0"/>
              </a:rPr>
              <a:t>Graph</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balloonplot</a:t>
            </a:r>
            <a:r>
              <a:rPr lang="pt-BR" sz="2700" dirty="0">
                <a:solidFill>
                  <a:srgbClr val="687687"/>
                </a:solidFill>
                <a:latin typeface="Courier New" panose="02070309020205020404" pitchFamily="49" charset="0"/>
              </a:rPr>
              <a:t>(</a:t>
            </a:r>
            <a:r>
              <a:rPr lang="pt-BR" sz="2700" dirty="0">
                <a:solidFill>
                  <a:srgbClr val="000000"/>
                </a:solidFill>
                <a:latin typeface="Courier New" panose="02070309020205020404" pitchFamily="49" charset="0"/>
              </a:rPr>
              <a:t>t</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dt</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main</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FF0000"/>
                </a:solidFill>
                <a:latin typeface="Courier New" panose="02070309020205020404" pitchFamily="49" charset="0"/>
              </a:rPr>
              <a:t>"</a:t>
            </a:r>
            <a:r>
              <a:rPr lang="pt-BR" sz="2700" dirty="0" err="1">
                <a:solidFill>
                  <a:srgbClr val="FF0000"/>
                </a:solidFill>
                <a:latin typeface="Courier New" panose="02070309020205020404" pitchFamily="49" charset="0"/>
              </a:rPr>
              <a:t>housetasks</a:t>
            </a:r>
            <a:r>
              <a:rPr lang="pt-BR" sz="2700" dirty="0">
                <a:solidFill>
                  <a:srgbClr val="FF0000"/>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xlab</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FF0000"/>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ylab</a:t>
            </a:r>
            <a:r>
              <a:rPr lang="pt-BR" sz="2700" dirty="0">
                <a:solidFill>
                  <a:srgbClr val="687687"/>
                </a:solidFill>
                <a:latin typeface="Courier New" panose="02070309020205020404" pitchFamily="49" charset="0"/>
              </a:rPr>
              <a:t>=</a:t>
            </a:r>
            <a:r>
              <a:rPr lang="pt-BR" sz="2700" dirty="0">
                <a:solidFill>
                  <a:srgbClr val="FF0000"/>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label</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a:solidFill>
                  <a:srgbClr val="5848F6"/>
                </a:solidFill>
                <a:latin typeface="Courier New" panose="02070309020205020404" pitchFamily="49" charset="0"/>
              </a:rPr>
              <a:t>FALSE</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show.margins</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a:solidFill>
                  <a:srgbClr val="5848F6"/>
                </a:solidFill>
                <a:latin typeface="Courier New" panose="02070309020205020404" pitchFamily="49" charset="0"/>
              </a:rPr>
              <a:t>FALSE</a:t>
            </a:r>
            <a:r>
              <a:rPr lang="pt-BR" sz="2700" dirty="0">
                <a:solidFill>
                  <a:srgbClr val="687687"/>
                </a:solidFill>
                <a:latin typeface="Courier New" panose="02070309020205020404" pitchFamily="49" charset="0"/>
              </a:rPr>
              <a:t>)</a:t>
            </a:r>
            <a:endParaRPr lang="pt-BR" sz="2700" dirty="0"/>
          </a:p>
        </p:txBody>
      </p:sp>
      <p:sp>
        <p:nvSpPr>
          <p:cNvPr id="4" name="Retângulo 3"/>
          <p:cNvSpPr/>
          <p:nvPr/>
        </p:nvSpPr>
        <p:spPr>
          <a:xfrm>
            <a:off x="1536192" y="6618767"/>
            <a:ext cx="7895110" cy="507831"/>
          </a:xfrm>
          <a:prstGeom prst="rect">
            <a:avLst/>
          </a:prstGeom>
        </p:spPr>
        <p:txBody>
          <a:bodyPr wrap="none">
            <a:spAutoFit/>
          </a:bodyPr>
          <a:lstStyle/>
          <a:p>
            <a:r>
              <a:rPr lang="pt-BR" sz="2700" dirty="0" err="1">
                <a:solidFill>
                  <a:srgbClr val="000000"/>
                </a:solidFill>
                <a:latin typeface="Courier New" panose="02070309020205020404" pitchFamily="49" charset="0"/>
              </a:rPr>
              <a:t>chisq</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&lt;-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chisq.test</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housetasks</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chisq</a:t>
            </a:r>
            <a:endParaRPr lang="pt-BR" sz="2700" dirty="0"/>
          </a:p>
        </p:txBody>
      </p:sp>
      <p:sp>
        <p:nvSpPr>
          <p:cNvPr id="7" name="Rectangle 1"/>
          <p:cNvSpPr>
            <a:spLocks noChangeArrowheads="1"/>
          </p:cNvSpPr>
          <p:nvPr/>
        </p:nvSpPr>
        <p:spPr bwMode="auto">
          <a:xfrm>
            <a:off x="1307806" y="7604277"/>
            <a:ext cx="1608902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7160" tIns="68580" rIns="137160" bIns="685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371600"/>
            <a:r>
              <a:rPr lang="pt-BR" altLang="pt-BR" dirty="0" err="1">
                <a:solidFill>
                  <a:srgbClr val="021B34"/>
                </a:solidFill>
                <a:latin typeface="Open Sans"/>
              </a:rPr>
              <a:t>If</a:t>
            </a:r>
            <a:r>
              <a:rPr lang="pt-BR" altLang="pt-BR" dirty="0">
                <a:solidFill>
                  <a:srgbClr val="021B34"/>
                </a:solidFill>
                <a:latin typeface="Open Sans"/>
              </a:rPr>
              <a:t> </a:t>
            </a:r>
            <a:r>
              <a:rPr lang="pt-BR" altLang="pt-BR" dirty="0" err="1">
                <a:solidFill>
                  <a:srgbClr val="021B34"/>
                </a:solidFill>
                <a:latin typeface="Open Sans"/>
              </a:rPr>
              <a:t>you</a:t>
            </a:r>
            <a:r>
              <a:rPr lang="pt-BR" altLang="pt-BR" dirty="0">
                <a:solidFill>
                  <a:srgbClr val="021B34"/>
                </a:solidFill>
                <a:latin typeface="Open Sans"/>
              </a:rPr>
              <a:t> </a:t>
            </a:r>
            <a:r>
              <a:rPr lang="pt-BR" altLang="pt-BR" dirty="0" err="1">
                <a:solidFill>
                  <a:srgbClr val="021B34"/>
                </a:solidFill>
                <a:latin typeface="Open Sans"/>
              </a:rPr>
              <a:t>want</a:t>
            </a:r>
            <a:r>
              <a:rPr lang="pt-BR" altLang="pt-BR" dirty="0">
                <a:solidFill>
                  <a:srgbClr val="021B34"/>
                </a:solidFill>
                <a:latin typeface="Open Sans"/>
              </a:rPr>
              <a:t> </a:t>
            </a:r>
            <a:r>
              <a:rPr lang="pt-BR" altLang="pt-BR" dirty="0" err="1">
                <a:solidFill>
                  <a:srgbClr val="021B34"/>
                </a:solidFill>
                <a:latin typeface="Open Sans"/>
              </a:rPr>
              <a:t>to</a:t>
            </a:r>
            <a:r>
              <a:rPr lang="pt-BR" altLang="pt-BR" dirty="0">
                <a:solidFill>
                  <a:srgbClr val="021B34"/>
                </a:solidFill>
                <a:latin typeface="Open Sans"/>
              </a:rPr>
              <a:t> </a:t>
            </a:r>
            <a:r>
              <a:rPr lang="pt-BR" altLang="pt-BR" dirty="0" err="1">
                <a:solidFill>
                  <a:srgbClr val="021B34"/>
                </a:solidFill>
                <a:latin typeface="Open Sans"/>
              </a:rPr>
              <a:t>know</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a:t>
            </a:r>
            <a:r>
              <a:rPr lang="pt-BR" altLang="pt-BR" dirty="0" err="1">
                <a:solidFill>
                  <a:srgbClr val="021B34"/>
                </a:solidFill>
                <a:latin typeface="Open Sans"/>
              </a:rPr>
              <a:t>most</a:t>
            </a:r>
            <a:r>
              <a:rPr lang="pt-BR" altLang="pt-BR" dirty="0">
                <a:solidFill>
                  <a:srgbClr val="021B34"/>
                </a:solidFill>
                <a:latin typeface="Open Sans"/>
              </a:rPr>
              <a:t> </a:t>
            </a:r>
            <a:r>
              <a:rPr lang="pt-BR" altLang="pt-BR" dirty="0" err="1">
                <a:solidFill>
                  <a:srgbClr val="021B34"/>
                </a:solidFill>
                <a:latin typeface="Open Sans"/>
              </a:rPr>
              <a:t>contributing</a:t>
            </a:r>
            <a:r>
              <a:rPr lang="pt-BR" altLang="pt-BR" dirty="0">
                <a:solidFill>
                  <a:srgbClr val="021B34"/>
                </a:solidFill>
                <a:latin typeface="Open Sans"/>
              </a:rPr>
              <a:t> </a:t>
            </a:r>
            <a:r>
              <a:rPr lang="pt-BR" altLang="pt-BR" dirty="0" err="1">
                <a:solidFill>
                  <a:srgbClr val="021B34"/>
                </a:solidFill>
                <a:latin typeface="Open Sans"/>
              </a:rPr>
              <a:t>cells</a:t>
            </a:r>
            <a:r>
              <a:rPr lang="pt-BR" altLang="pt-BR" dirty="0">
                <a:solidFill>
                  <a:srgbClr val="021B34"/>
                </a:solidFill>
                <a:latin typeface="Open Sans"/>
              </a:rPr>
              <a:t> </a:t>
            </a:r>
            <a:r>
              <a:rPr lang="pt-BR" altLang="pt-BR" dirty="0" err="1">
                <a:solidFill>
                  <a:srgbClr val="021B34"/>
                </a:solidFill>
                <a:latin typeface="Open Sans"/>
              </a:rPr>
              <a:t>to</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total Chi-</a:t>
            </a:r>
            <a:r>
              <a:rPr lang="pt-BR" altLang="pt-BR" dirty="0" err="1">
                <a:solidFill>
                  <a:srgbClr val="021B34"/>
                </a:solidFill>
                <a:latin typeface="Open Sans"/>
              </a:rPr>
              <a:t>square</a:t>
            </a:r>
            <a:r>
              <a:rPr lang="pt-BR" altLang="pt-BR" dirty="0">
                <a:solidFill>
                  <a:srgbClr val="021B34"/>
                </a:solidFill>
                <a:latin typeface="Open Sans"/>
              </a:rPr>
              <a:t> score, </a:t>
            </a:r>
            <a:r>
              <a:rPr lang="pt-BR" altLang="pt-BR" dirty="0" err="1">
                <a:solidFill>
                  <a:srgbClr val="021B34"/>
                </a:solidFill>
                <a:latin typeface="Open Sans"/>
              </a:rPr>
              <a:t>you</a:t>
            </a:r>
            <a:r>
              <a:rPr lang="pt-BR" altLang="pt-BR" dirty="0">
                <a:solidFill>
                  <a:srgbClr val="021B34"/>
                </a:solidFill>
                <a:latin typeface="Open Sans"/>
              </a:rPr>
              <a:t> </a:t>
            </a:r>
            <a:r>
              <a:rPr lang="pt-BR" altLang="pt-BR" dirty="0" err="1">
                <a:solidFill>
                  <a:srgbClr val="021B34"/>
                </a:solidFill>
                <a:latin typeface="Open Sans"/>
              </a:rPr>
              <a:t>just</a:t>
            </a:r>
            <a:r>
              <a:rPr lang="pt-BR" altLang="pt-BR" dirty="0">
                <a:solidFill>
                  <a:srgbClr val="021B34"/>
                </a:solidFill>
                <a:latin typeface="Open Sans"/>
              </a:rPr>
              <a:t> </a:t>
            </a:r>
            <a:r>
              <a:rPr lang="pt-BR" altLang="pt-BR" dirty="0" err="1">
                <a:solidFill>
                  <a:srgbClr val="021B34"/>
                </a:solidFill>
                <a:latin typeface="Open Sans"/>
              </a:rPr>
              <a:t>have</a:t>
            </a:r>
            <a:r>
              <a:rPr lang="pt-BR" altLang="pt-BR" dirty="0">
                <a:solidFill>
                  <a:srgbClr val="021B34"/>
                </a:solidFill>
                <a:latin typeface="Open Sans"/>
              </a:rPr>
              <a:t> </a:t>
            </a:r>
            <a:r>
              <a:rPr lang="pt-BR" altLang="pt-BR" dirty="0" err="1">
                <a:solidFill>
                  <a:srgbClr val="021B34"/>
                </a:solidFill>
                <a:latin typeface="Open Sans"/>
              </a:rPr>
              <a:t>to</a:t>
            </a:r>
            <a:r>
              <a:rPr lang="pt-BR" altLang="pt-BR" dirty="0">
                <a:solidFill>
                  <a:srgbClr val="021B34"/>
                </a:solidFill>
                <a:latin typeface="Open Sans"/>
              </a:rPr>
              <a:t> </a:t>
            </a:r>
            <a:r>
              <a:rPr lang="pt-BR" altLang="pt-BR" dirty="0" err="1">
                <a:solidFill>
                  <a:srgbClr val="021B34"/>
                </a:solidFill>
                <a:latin typeface="Open Sans"/>
              </a:rPr>
              <a:t>calculate</a:t>
            </a:r>
            <a:r>
              <a:rPr lang="pt-BR" altLang="pt-BR" dirty="0">
                <a:solidFill>
                  <a:srgbClr val="021B34"/>
                </a:solidFill>
                <a:latin typeface="Open Sans"/>
              </a:rPr>
              <a:t> </a:t>
            </a:r>
            <a:r>
              <a:rPr lang="pt-BR" altLang="pt-BR" dirty="0" err="1">
                <a:solidFill>
                  <a:srgbClr val="021B34"/>
                </a:solidFill>
                <a:latin typeface="Open Sans"/>
              </a:rPr>
              <a:t>the</a:t>
            </a:r>
            <a:r>
              <a:rPr lang="pt-BR" altLang="pt-BR" dirty="0">
                <a:solidFill>
                  <a:srgbClr val="021B34"/>
                </a:solidFill>
                <a:latin typeface="Open Sans"/>
              </a:rPr>
              <a:t> Chi-</a:t>
            </a:r>
            <a:r>
              <a:rPr lang="pt-BR" altLang="pt-BR" dirty="0" err="1">
                <a:solidFill>
                  <a:srgbClr val="021B34"/>
                </a:solidFill>
                <a:latin typeface="Open Sans"/>
              </a:rPr>
              <a:t>square</a:t>
            </a:r>
            <a:r>
              <a:rPr lang="pt-BR" altLang="pt-BR" dirty="0">
                <a:solidFill>
                  <a:srgbClr val="021B34"/>
                </a:solidFill>
                <a:latin typeface="Open Sans"/>
              </a:rPr>
              <a:t> </a:t>
            </a:r>
            <a:r>
              <a:rPr lang="pt-BR" altLang="pt-BR" dirty="0" err="1">
                <a:solidFill>
                  <a:srgbClr val="021B34"/>
                </a:solidFill>
                <a:latin typeface="Open Sans"/>
              </a:rPr>
              <a:t>statistic</a:t>
            </a:r>
            <a:r>
              <a:rPr lang="pt-BR" altLang="pt-BR" dirty="0">
                <a:solidFill>
                  <a:srgbClr val="021B34"/>
                </a:solidFill>
                <a:latin typeface="Open Sans"/>
              </a:rPr>
              <a:t> for </a:t>
            </a:r>
            <a:r>
              <a:rPr lang="pt-BR" altLang="pt-BR" dirty="0" err="1">
                <a:solidFill>
                  <a:srgbClr val="021B34"/>
                </a:solidFill>
                <a:latin typeface="Open Sans"/>
              </a:rPr>
              <a:t>each</a:t>
            </a:r>
            <a:r>
              <a:rPr lang="pt-BR" altLang="pt-BR" dirty="0">
                <a:solidFill>
                  <a:srgbClr val="021B34"/>
                </a:solidFill>
                <a:latin typeface="Open Sans"/>
              </a:rPr>
              <a:t> </a:t>
            </a:r>
            <a:r>
              <a:rPr lang="pt-BR" altLang="pt-BR" dirty="0" err="1">
                <a:solidFill>
                  <a:srgbClr val="021B34"/>
                </a:solidFill>
                <a:latin typeface="Open Sans"/>
              </a:rPr>
              <a:t>cell</a:t>
            </a:r>
            <a:r>
              <a:rPr lang="pt-BR" altLang="pt-BR" dirty="0">
                <a:solidFill>
                  <a:srgbClr val="021B34"/>
                </a:solidFill>
                <a:latin typeface="Open Sans"/>
              </a:rPr>
              <a:t>:</a:t>
            </a:r>
            <a:endParaRPr lang="pt-BR" altLang="pt-BR" sz="2700" dirty="0"/>
          </a:p>
          <a:p>
            <a:pPr defTabSz="1371600"/>
            <a:r>
              <a:rPr lang="pt-BR" altLang="pt-BR" sz="3000" dirty="0">
                <a:solidFill>
                  <a:srgbClr val="021B34"/>
                </a:solidFill>
                <a:latin typeface="MathJax_Math-italic"/>
              </a:rPr>
              <a:t>r</a:t>
            </a:r>
            <a:r>
              <a:rPr lang="pt-BR" altLang="pt-BR" sz="3000" dirty="0">
                <a:solidFill>
                  <a:srgbClr val="021B34"/>
                </a:solidFill>
                <a:latin typeface="MathJax_Main"/>
              </a:rPr>
              <a:t>=</a:t>
            </a:r>
            <a:r>
              <a:rPr lang="pt-BR" altLang="pt-BR" sz="3000" dirty="0" err="1">
                <a:solidFill>
                  <a:srgbClr val="021B34"/>
                </a:solidFill>
                <a:latin typeface="MathJax_Math-italic"/>
              </a:rPr>
              <a:t>o</a:t>
            </a:r>
            <a:r>
              <a:rPr lang="pt-BR" altLang="pt-BR" sz="3000" dirty="0" err="1">
                <a:solidFill>
                  <a:srgbClr val="021B34"/>
                </a:solidFill>
                <a:latin typeface="MathJax_Main"/>
              </a:rPr>
              <a:t>−</a:t>
            </a:r>
            <a:r>
              <a:rPr lang="pt-BR" altLang="pt-BR" sz="3000" dirty="0" err="1">
                <a:solidFill>
                  <a:srgbClr val="021B34"/>
                </a:solidFill>
                <a:latin typeface="MathJax_Math-italic"/>
              </a:rPr>
              <a:t>e</a:t>
            </a:r>
            <a:r>
              <a:rPr lang="pt-BR" altLang="pt-BR" sz="3000" dirty="0">
                <a:solidFill>
                  <a:srgbClr val="021B34"/>
                </a:solidFill>
                <a:latin typeface="MathJax_Math-italic"/>
              </a:rPr>
              <a:t>/</a:t>
            </a:r>
            <a:r>
              <a:rPr lang="pt-BR" altLang="pt-BR" sz="3000" dirty="0">
                <a:solidFill>
                  <a:srgbClr val="021B34"/>
                </a:solidFill>
                <a:latin typeface="MathJax_Main"/>
              </a:rPr>
              <a:t>√e</a:t>
            </a:r>
          </a:p>
          <a:p>
            <a:pPr lvl="0"/>
            <a:r>
              <a:rPr lang="en-US" sz="2700" dirty="0"/>
              <a:t>The above formula returns the so-called </a:t>
            </a:r>
            <a:r>
              <a:rPr lang="en-US" sz="2700" b="1" dirty="0"/>
              <a:t>Pearson residuals (r)</a:t>
            </a:r>
            <a:r>
              <a:rPr lang="en-US" sz="2700" dirty="0"/>
              <a:t> for each cell (or standardized residuals)</a:t>
            </a:r>
            <a:br>
              <a:rPr lang="pt-BR" altLang="pt-BR" sz="4800" dirty="0"/>
            </a:br>
            <a:endParaRPr lang="pt-BR" altLang="pt-BR" sz="4800" dirty="0"/>
          </a:p>
          <a:p>
            <a:pPr lvl="0"/>
            <a:r>
              <a:rPr lang="pt-BR" sz="2700" dirty="0"/>
              <a:t>round(</a:t>
            </a:r>
            <a:r>
              <a:rPr lang="pt-BR" sz="2700" dirty="0" err="1"/>
              <a:t>chisq$residuals</a:t>
            </a:r>
            <a:r>
              <a:rPr lang="pt-BR" sz="2700" dirty="0"/>
              <a:t>, 3)</a:t>
            </a:r>
            <a:endParaRPr lang="pt-BR" altLang="pt-BR" sz="4800" dirty="0"/>
          </a:p>
        </p:txBody>
      </p:sp>
      <p:sp>
        <p:nvSpPr>
          <p:cNvPr id="8" name="Retângulo 7"/>
          <p:cNvSpPr/>
          <p:nvPr/>
        </p:nvSpPr>
        <p:spPr>
          <a:xfrm>
            <a:off x="9739211" y="6557542"/>
            <a:ext cx="5394425" cy="507831"/>
          </a:xfrm>
          <a:prstGeom prst="rect">
            <a:avLst/>
          </a:prstGeom>
        </p:spPr>
        <p:txBody>
          <a:bodyPr wrap="none">
            <a:spAutoFit/>
          </a:bodyPr>
          <a:lstStyle/>
          <a:p>
            <a:r>
              <a:rPr lang="pt-BR" sz="2700" dirty="0">
                <a:solidFill>
                  <a:srgbClr val="000000"/>
                </a:solidFill>
                <a:latin typeface="Courier New" panose="02070309020205020404" pitchFamily="49" charset="0"/>
              </a:rPr>
              <a:t>Ver valor do </a:t>
            </a:r>
            <a:r>
              <a:rPr lang="pt-BR" sz="2700" dirty="0" err="1">
                <a:solidFill>
                  <a:srgbClr val="000000"/>
                </a:solidFill>
                <a:latin typeface="Courier New" panose="02070309020205020404" pitchFamily="49" charset="0"/>
              </a:rPr>
              <a:t>qui</a:t>
            </a:r>
            <a:r>
              <a:rPr lang="pt-BR" sz="2700" dirty="0">
                <a:solidFill>
                  <a:srgbClr val="000000"/>
                </a:solidFill>
                <a:latin typeface="Courier New" panose="02070309020205020404" pitchFamily="49" charset="0"/>
              </a:rPr>
              <a:t>-quadrado</a:t>
            </a:r>
            <a:endParaRPr lang="pt-BR" sz="2700" dirty="0"/>
          </a:p>
        </p:txBody>
      </p:sp>
      <p:sp>
        <p:nvSpPr>
          <p:cNvPr id="9" name="Retângulo 8"/>
          <p:cNvSpPr/>
          <p:nvPr/>
        </p:nvSpPr>
        <p:spPr>
          <a:xfrm>
            <a:off x="18925955" y="1062147"/>
            <a:ext cx="9144000" cy="923330"/>
          </a:xfrm>
          <a:prstGeom prst="rect">
            <a:avLst/>
          </a:prstGeom>
        </p:spPr>
        <p:txBody>
          <a:bodyPr>
            <a:spAutoFit/>
          </a:bodyPr>
          <a:lstStyle/>
          <a:p>
            <a:r>
              <a:rPr lang="pt-BR" sz="2700" b="1" dirty="0" err="1">
                <a:solidFill>
                  <a:srgbClr val="0000FF"/>
                </a:solidFill>
                <a:latin typeface="Courier New" panose="02070309020205020404" pitchFamily="49" charset="0"/>
              </a:rPr>
              <a:t>library</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corrplot</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corrplot</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chisq</a:t>
            </a:r>
            <a:r>
              <a:rPr lang="pt-BR" sz="2700" dirty="0" err="1">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residuals</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is.cor</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a:solidFill>
                  <a:srgbClr val="5848F6"/>
                </a:solidFill>
                <a:latin typeface="Courier New" panose="02070309020205020404" pitchFamily="49" charset="0"/>
              </a:rPr>
              <a:t>FALSE</a:t>
            </a:r>
            <a:r>
              <a:rPr lang="pt-BR" sz="2700" dirty="0">
                <a:solidFill>
                  <a:srgbClr val="687687"/>
                </a:solidFill>
                <a:latin typeface="Courier New" panose="02070309020205020404" pitchFamily="49" charset="0"/>
              </a:rPr>
              <a:t>)</a:t>
            </a:r>
            <a:endParaRPr lang="pt-BR" sz="2700" dirty="0"/>
          </a:p>
        </p:txBody>
      </p:sp>
      <p:sp>
        <p:nvSpPr>
          <p:cNvPr id="10" name="Retângulo 9"/>
          <p:cNvSpPr/>
          <p:nvPr/>
        </p:nvSpPr>
        <p:spPr>
          <a:xfrm>
            <a:off x="18925955" y="2165761"/>
            <a:ext cx="9144000" cy="5909310"/>
          </a:xfrm>
          <a:prstGeom prst="rect">
            <a:avLst/>
          </a:prstGeom>
        </p:spPr>
        <p:txBody>
          <a:bodyPr>
            <a:spAutoFit/>
          </a:bodyPr>
          <a:lstStyle/>
          <a:p>
            <a:pPr algn="just">
              <a:buFont typeface="+mj-lt"/>
              <a:buAutoNum type="arabicPeriod"/>
            </a:pPr>
            <a:r>
              <a:rPr lang="en-US" sz="2700" b="1" dirty="0">
                <a:solidFill>
                  <a:srgbClr val="021B34"/>
                </a:solidFill>
                <a:latin typeface="Open Sans"/>
              </a:rPr>
              <a:t>Positive residuals</a:t>
            </a:r>
            <a:r>
              <a:rPr lang="en-US" sz="2700" dirty="0">
                <a:solidFill>
                  <a:srgbClr val="021B34"/>
                </a:solidFill>
                <a:latin typeface="Open Sans"/>
              </a:rPr>
              <a:t> are in blue. Positive values in cells specify an attraction (positive association) between the corresponding row and column variables.</a:t>
            </a:r>
          </a:p>
          <a:p>
            <a:pPr algn="just">
              <a:buFont typeface="Arial" panose="020B0604020202020204" pitchFamily="34" charset="0"/>
              <a:buChar char="•"/>
            </a:pPr>
            <a:r>
              <a:rPr lang="en-US" sz="2700" dirty="0">
                <a:solidFill>
                  <a:srgbClr val="021B34"/>
                </a:solidFill>
                <a:latin typeface="Open Sans"/>
              </a:rPr>
              <a:t>In the image above, it’s evident that there are an association between the column </a:t>
            </a:r>
            <a:r>
              <a:rPr lang="en-US" sz="2700" b="1" dirty="0">
                <a:solidFill>
                  <a:srgbClr val="021B34"/>
                </a:solidFill>
                <a:latin typeface="Open Sans"/>
              </a:rPr>
              <a:t>Wife</a:t>
            </a:r>
            <a:r>
              <a:rPr lang="en-US" sz="2700" dirty="0">
                <a:solidFill>
                  <a:srgbClr val="021B34"/>
                </a:solidFill>
                <a:latin typeface="Open Sans"/>
              </a:rPr>
              <a:t> and the rows </a:t>
            </a:r>
            <a:r>
              <a:rPr lang="en-US" sz="2700" b="1" dirty="0">
                <a:solidFill>
                  <a:srgbClr val="021B34"/>
                </a:solidFill>
                <a:latin typeface="Open Sans"/>
              </a:rPr>
              <a:t>Laundry, </a:t>
            </a:r>
            <a:r>
              <a:rPr lang="en-US" sz="2700" b="1" dirty="0" err="1">
                <a:solidFill>
                  <a:srgbClr val="021B34"/>
                </a:solidFill>
                <a:latin typeface="Open Sans"/>
              </a:rPr>
              <a:t>Main_meal</a:t>
            </a:r>
            <a:r>
              <a:rPr lang="en-US" sz="2700" dirty="0">
                <a:solidFill>
                  <a:srgbClr val="021B34"/>
                </a:solidFill>
                <a:latin typeface="Open Sans"/>
              </a:rPr>
              <a:t>.</a:t>
            </a:r>
          </a:p>
          <a:p>
            <a:pPr algn="just">
              <a:buFont typeface="Arial" panose="020B0604020202020204" pitchFamily="34" charset="0"/>
              <a:buChar char="•"/>
            </a:pPr>
            <a:r>
              <a:rPr lang="en-US" sz="2700" dirty="0">
                <a:solidFill>
                  <a:srgbClr val="021B34"/>
                </a:solidFill>
                <a:latin typeface="Open Sans"/>
              </a:rPr>
              <a:t>There is a strong positive association between the column </a:t>
            </a:r>
            <a:r>
              <a:rPr lang="en-US" sz="2700" b="1" dirty="0">
                <a:solidFill>
                  <a:srgbClr val="021B34"/>
                </a:solidFill>
                <a:latin typeface="Open Sans"/>
              </a:rPr>
              <a:t>Husband</a:t>
            </a:r>
            <a:r>
              <a:rPr lang="en-US" sz="2700" dirty="0">
                <a:solidFill>
                  <a:srgbClr val="021B34"/>
                </a:solidFill>
                <a:latin typeface="Open Sans"/>
              </a:rPr>
              <a:t> and the row </a:t>
            </a:r>
            <a:r>
              <a:rPr lang="en-US" sz="2700" b="1" dirty="0">
                <a:solidFill>
                  <a:srgbClr val="021B34"/>
                </a:solidFill>
                <a:latin typeface="Open Sans"/>
              </a:rPr>
              <a:t>Repair</a:t>
            </a:r>
            <a:endParaRPr lang="en-US" sz="2700" dirty="0">
              <a:solidFill>
                <a:srgbClr val="021B34"/>
              </a:solidFill>
              <a:latin typeface="Open Sans"/>
            </a:endParaRPr>
          </a:p>
          <a:p>
            <a:pPr algn="just">
              <a:buFont typeface="+mj-lt"/>
              <a:buAutoNum type="arabicPeriod" startAt="2"/>
            </a:pPr>
            <a:r>
              <a:rPr lang="en-US" sz="2700" b="1" dirty="0">
                <a:solidFill>
                  <a:srgbClr val="021B34"/>
                </a:solidFill>
                <a:latin typeface="Open Sans"/>
              </a:rPr>
              <a:t>Negative residuals</a:t>
            </a:r>
            <a:r>
              <a:rPr lang="en-US" sz="2700" dirty="0">
                <a:solidFill>
                  <a:srgbClr val="021B34"/>
                </a:solidFill>
                <a:latin typeface="Open Sans"/>
              </a:rPr>
              <a:t> are in red. This implies a repulsion (negative association) between the corresponding row and column variables. For example the column Wife are negatively associated (~ “not associated”) with the row </a:t>
            </a:r>
            <a:r>
              <a:rPr lang="en-US" sz="2700" b="1" dirty="0">
                <a:solidFill>
                  <a:srgbClr val="021B34"/>
                </a:solidFill>
                <a:latin typeface="Open Sans"/>
              </a:rPr>
              <a:t>Repairs</a:t>
            </a:r>
            <a:r>
              <a:rPr lang="en-US" sz="2700" dirty="0">
                <a:solidFill>
                  <a:srgbClr val="021B34"/>
                </a:solidFill>
                <a:latin typeface="Open Sans"/>
              </a:rPr>
              <a:t>. There is a repulsion between the column </a:t>
            </a:r>
            <a:r>
              <a:rPr lang="en-US" sz="2700" i="1" dirty="0">
                <a:solidFill>
                  <a:srgbClr val="021B34"/>
                </a:solidFill>
                <a:latin typeface="Open Sans"/>
              </a:rPr>
              <a:t>Husband</a:t>
            </a:r>
            <a:r>
              <a:rPr lang="en-US" sz="2700" dirty="0">
                <a:solidFill>
                  <a:srgbClr val="021B34"/>
                </a:solidFill>
                <a:latin typeface="Open Sans"/>
              </a:rPr>
              <a:t> and, the rows </a:t>
            </a:r>
            <a:r>
              <a:rPr lang="en-US" sz="2700" b="1" dirty="0">
                <a:solidFill>
                  <a:srgbClr val="021B34"/>
                </a:solidFill>
                <a:latin typeface="Open Sans"/>
              </a:rPr>
              <a:t>Laundry</a:t>
            </a:r>
            <a:r>
              <a:rPr lang="en-US" sz="2700" dirty="0">
                <a:solidFill>
                  <a:srgbClr val="021B34"/>
                </a:solidFill>
                <a:latin typeface="Open Sans"/>
              </a:rPr>
              <a:t> and </a:t>
            </a:r>
            <a:r>
              <a:rPr lang="en-US" sz="2700" b="1" dirty="0" err="1">
                <a:solidFill>
                  <a:srgbClr val="021B34"/>
                </a:solidFill>
                <a:latin typeface="Open Sans"/>
              </a:rPr>
              <a:t>Main_meal</a:t>
            </a:r>
            <a:endParaRPr lang="en-US" sz="2700" dirty="0">
              <a:solidFill>
                <a:srgbClr val="021B34"/>
              </a:solidFill>
              <a:latin typeface="Open Sans"/>
            </a:endParaRPr>
          </a:p>
        </p:txBody>
      </p:sp>
    </p:spTree>
    <p:extLst>
      <p:ext uri="{BB962C8B-B14F-4D97-AF65-F5344CB8AC3E}">
        <p14:creationId xmlns:p14="http://schemas.microsoft.com/office/powerpoint/2010/main" val="33222225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9" name="Retângulo 8"/>
          <p:cNvSpPr/>
          <p:nvPr/>
        </p:nvSpPr>
        <p:spPr>
          <a:xfrm>
            <a:off x="1536192" y="3138255"/>
            <a:ext cx="9144000" cy="923330"/>
          </a:xfrm>
          <a:prstGeom prst="rect">
            <a:avLst/>
          </a:prstGeom>
        </p:spPr>
        <p:txBody>
          <a:bodyPr>
            <a:spAutoFit/>
          </a:bodyPr>
          <a:lstStyle/>
          <a:p>
            <a:r>
              <a:rPr lang="pt-BR" sz="2700" b="1" dirty="0" err="1">
                <a:solidFill>
                  <a:srgbClr val="0000FF"/>
                </a:solidFill>
                <a:latin typeface="Courier New" panose="02070309020205020404" pitchFamily="49" charset="0"/>
              </a:rPr>
              <a:t>library</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corrplot</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corrplot</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chisq</a:t>
            </a:r>
            <a:r>
              <a:rPr lang="pt-BR" sz="2700" dirty="0" err="1">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residuals</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is.cor</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a:t>
            </a:r>
            <a:r>
              <a:rPr lang="pt-BR" sz="2700" dirty="0">
                <a:solidFill>
                  <a:srgbClr val="021B34"/>
                </a:solidFill>
                <a:latin typeface="Courier New" panose="02070309020205020404" pitchFamily="49" charset="0"/>
              </a:rPr>
              <a:t> </a:t>
            </a:r>
            <a:r>
              <a:rPr lang="pt-BR" sz="2700" dirty="0">
                <a:solidFill>
                  <a:srgbClr val="5848F6"/>
                </a:solidFill>
                <a:latin typeface="Courier New" panose="02070309020205020404" pitchFamily="49" charset="0"/>
              </a:rPr>
              <a:t>FALSE</a:t>
            </a:r>
            <a:r>
              <a:rPr lang="pt-BR" sz="2700" dirty="0">
                <a:solidFill>
                  <a:srgbClr val="687687"/>
                </a:solidFill>
                <a:latin typeface="Courier New" panose="02070309020205020404" pitchFamily="49" charset="0"/>
              </a:rPr>
              <a:t>)</a:t>
            </a:r>
            <a:endParaRPr lang="pt-BR" sz="2700" dirty="0"/>
          </a:p>
        </p:txBody>
      </p:sp>
      <p:sp>
        <p:nvSpPr>
          <p:cNvPr id="10" name="Retângulo 9"/>
          <p:cNvSpPr/>
          <p:nvPr/>
        </p:nvSpPr>
        <p:spPr>
          <a:xfrm>
            <a:off x="1536191" y="4321717"/>
            <a:ext cx="15592859" cy="3831818"/>
          </a:xfrm>
          <a:prstGeom prst="rect">
            <a:avLst/>
          </a:prstGeom>
        </p:spPr>
        <p:txBody>
          <a:bodyPr wrap="square">
            <a:spAutoFit/>
          </a:bodyPr>
          <a:lstStyle/>
          <a:p>
            <a:pPr algn="just">
              <a:buFont typeface="+mj-lt"/>
              <a:buAutoNum type="arabicPeriod"/>
            </a:pPr>
            <a:r>
              <a:rPr lang="en-US" sz="2700" b="1" dirty="0">
                <a:solidFill>
                  <a:srgbClr val="021B34"/>
                </a:solidFill>
                <a:latin typeface="Open Sans"/>
              </a:rPr>
              <a:t>Positive residuals</a:t>
            </a:r>
            <a:r>
              <a:rPr lang="en-US" sz="2700" dirty="0">
                <a:solidFill>
                  <a:srgbClr val="021B34"/>
                </a:solidFill>
                <a:latin typeface="Open Sans"/>
              </a:rPr>
              <a:t> are in blue. Positive values in cells specify an attraction (positive association) between the corresponding row and column variables.</a:t>
            </a:r>
          </a:p>
          <a:p>
            <a:pPr algn="just">
              <a:buFont typeface="Arial" panose="020B0604020202020204" pitchFamily="34" charset="0"/>
              <a:buChar char="•"/>
            </a:pPr>
            <a:r>
              <a:rPr lang="en-US" sz="2700" dirty="0">
                <a:solidFill>
                  <a:srgbClr val="021B34"/>
                </a:solidFill>
                <a:latin typeface="Open Sans"/>
              </a:rPr>
              <a:t>In the image above, it’s evident that there are an association between the column </a:t>
            </a:r>
            <a:r>
              <a:rPr lang="en-US" sz="2700" b="1" dirty="0">
                <a:solidFill>
                  <a:srgbClr val="021B34"/>
                </a:solidFill>
                <a:latin typeface="Open Sans"/>
              </a:rPr>
              <a:t>Wife</a:t>
            </a:r>
            <a:r>
              <a:rPr lang="en-US" sz="2700" dirty="0">
                <a:solidFill>
                  <a:srgbClr val="021B34"/>
                </a:solidFill>
                <a:latin typeface="Open Sans"/>
              </a:rPr>
              <a:t> and the rows </a:t>
            </a:r>
            <a:r>
              <a:rPr lang="en-US" sz="2700" b="1" dirty="0">
                <a:solidFill>
                  <a:srgbClr val="021B34"/>
                </a:solidFill>
                <a:latin typeface="Open Sans"/>
              </a:rPr>
              <a:t>Laundry, </a:t>
            </a:r>
            <a:r>
              <a:rPr lang="en-US" sz="2700" b="1" dirty="0" err="1">
                <a:solidFill>
                  <a:srgbClr val="021B34"/>
                </a:solidFill>
                <a:latin typeface="Open Sans"/>
              </a:rPr>
              <a:t>Main_meal</a:t>
            </a:r>
            <a:r>
              <a:rPr lang="en-US" sz="2700" dirty="0">
                <a:solidFill>
                  <a:srgbClr val="021B34"/>
                </a:solidFill>
                <a:latin typeface="Open Sans"/>
              </a:rPr>
              <a:t>.</a:t>
            </a:r>
          </a:p>
          <a:p>
            <a:pPr algn="just">
              <a:buFont typeface="Arial" panose="020B0604020202020204" pitchFamily="34" charset="0"/>
              <a:buChar char="•"/>
            </a:pPr>
            <a:r>
              <a:rPr lang="en-US" sz="2700" dirty="0">
                <a:solidFill>
                  <a:srgbClr val="021B34"/>
                </a:solidFill>
                <a:latin typeface="Open Sans"/>
              </a:rPr>
              <a:t>There is a strong positive association between the column </a:t>
            </a:r>
            <a:r>
              <a:rPr lang="en-US" sz="2700" b="1" dirty="0">
                <a:solidFill>
                  <a:srgbClr val="021B34"/>
                </a:solidFill>
                <a:latin typeface="Open Sans"/>
              </a:rPr>
              <a:t>Husband</a:t>
            </a:r>
            <a:r>
              <a:rPr lang="en-US" sz="2700" dirty="0">
                <a:solidFill>
                  <a:srgbClr val="021B34"/>
                </a:solidFill>
                <a:latin typeface="Open Sans"/>
              </a:rPr>
              <a:t> and the row </a:t>
            </a:r>
            <a:r>
              <a:rPr lang="en-US" sz="2700" b="1" dirty="0">
                <a:solidFill>
                  <a:srgbClr val="021B34"/>
                </a:solidFill>
                <a:latin typeface="Open Sans"/>
              </a:rPr>
              <a:t>Repair</a:t>
            </a:r>
            <a:endParaRPr lang="en-US" sz="2700" dirty="0">
              <a:solidFill>
                <a:srgbClr val="021B34"/>
              </a:solidFill>
              <a:latin typeface="Open Sans"/>
            </a:endParaRPr>
          </a:p>
          <a:p>
            <a:pPr algn="just">
              <a:buFont typeface="+mj-lt"/>
              <a:buAutoNum type="arabicPeriod" startAt="2"/>
            </a:pPr>
            <a:r>
              <a:rPr lang="en-US" sz="2700" b="1" dirty="0">
                <a:solidFill>
                  <a:srgbClr val="021B34"/>
                </a:solidFill>
                <a:latin typeface="Open Sans"/>
              </a:rPr>
              <a:t>Negative residuals</a:t>
            </a:r>
            <a:r>
              <a:rPr lang="en-US" sz="2700" dirty="0">
                <a:solidFill>
                  <a:srgbClr val="021B34"/>
                </a:solidFill>
                <a:latin typeface="Open Sans"/>
              </a:rPr>
              <a:t> are in red. This implies a repulsion (negative association) between the corresponding row and column variables. For example the column Wife are negatively associated (~ “not associated”) with the row </a:t>
            </a:r>
            <a:r>
              <a:rPr lang="en-US" sz="2700" b="1" dirty="0">
                <a:solidFill>
                  <a:srgbClr val="021B34"/>
                </a:solidFill>
                <a:latin typeface="Open Sans"/>
              </a:rPr>
              <a:t>Repairs</a:t>
            </a:r>
            <a:r>
              <a:rPr lang="en-US" sz="2700" dirty="0">
                <a:solidFill>
                  <a:srgbClr val="021B34"/>
                </a:solidFill>
                <a:latin typeface="Open Sans"/>
              </a:rPr>
              <a:t>. There is a repulsion between the column </a:t>
            </a:r>
            <a:r>
              <a:rPr lang="en-US" sz="2700" i="1" dirty="0">
                <a:solidFill>
                  <a:srgbClr val="021B34"/>
                </a:solidFill>
                <a:latin typeface="Open Sans"/>
              </a:rPr>
              <a:t>Husband</a:t>
            </a:r>
            <a:r>
              <a:rPr lang="en-US" sz="2700" dirty="0">
                <a:solidFill>
                  <a:srgbClr val="021B34"/>
                </a:solidFill>
                <a:latin typeface="Open Sans"/>
              </a:rPr>
              <a:t> and, the rows </a:t>
            </a:r>
            <a:r>
              <a:rPr lang="en-US" sz="2700" b="1" dirty="0">
                <a:solidFill>
                  <a:srgbClr val="021B34"/>
                </a:solidFill>
                <a:latin typeface="Open Sans"/>
              </a:rPr>
              <a:t>Laundry</a:t>
            </a:r>
            <a:r>
              <a:rPr lang="en-US" sz="2700" dirty="0">
                <a:solidFill>
                  <a:srgbClr val="021B34"/>
                </a:solidFill>
                <a:latin typeface="Open Sans"/>
              </a:rPr>
              <a:t> and </a:t>
            </a:r>
            <a:r>
              <a:rPr lang="en-US" sz="2700" b="1" dirty="0" err="1">
                <a:solidFill>
                  <a:srgbClr val="021B34"/>
                </a:solidFill>
                <a:latin typeface="Open Sans"/>
              </a:rPr>
              <a:t>Main_meal</a:t>
            </a:r>
            <a:endParaRPr lang="en-US" sz="2700" dirty="0">
              <a:solidFill>
                <a:srgbClr val="021B34"/>
              </a:solidFill>
              <a:latin typeface="Open Sans"/>
            </a:endParaRPr>
          </a:p>
        </p:txBody>
      </p:sp>
      <p:sp>
        <p:nvSpPr>
          <p:cNvPr id="11" name="Retângulo 10"/>
          <p:cNvSpPr/>
          <p:nvPr/>
        </p:nvSpPr>
        <p:spPr>
          <a:xfrm>
            <a:off x="18511284" y="1047301"/>
            <a:ext cx="9144000" cy="1754326"/>
          </a:xfrm>
          <a:prstGeom prst="rect">
            <a:avLst/>
          </a:prstGeom>
        </p:spPr>
        <p:txBody>
          <a:bodyPr>
            <a:spAutoFit/>
          </a:bodyPr>
          <a:lstStyle/>
          <a:p>
            <a:pPr algn="just"/>
            <a:r>
              <a:rPr lang="en-US" sz="2700" dirty="0">
                <a:solidFill>
                  <a:srgbClr val="021B34"/>
                </a:solidFill>
                <a:latin typeface="Open Sans"/>
              </a:rPr>
              <a:t>The contribution (in %) of a given cell to the total Chi-square score is calculated as follow:</a:t>
            </a:r>
          </a:p>
          <a:p>
            <a:br>
              <a:rPr lang="en-US" sz="2700" dirty="0"/>
            </a:br>
            <a:endParaRPr lang="pt-BR" sz="2700" dirty="0"/>
          </a:p>
        </p:txBody>
      </p:sp>
    </p:spTree>
    <p:extLst>
      <p:ext uri="{BB962C8B-B14F-4D97-AF65-F5344CB8AC3E}">
        <p14:creationId xmlns:p14="http://schemas.microsoft.com/office/powerpoint/2010/main" val="22957204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ANÁLISE DO QUI-QUADRADO </a:t>
            </a:r>
            <a:r>
              <a:rPr lang="el-GR" dirty="0">
                <a:solidFill>
                  <a:srgbClr val="04A07B"/>
                </a:solidFill>
                <a:latin typeface="+mn-lt"/>
                <a:cs typeface="Segoe UI Semibold" panose="020B0702040204020203" pitchFamily="34" charset="0"/>
              </a:rPr>
              <a:t>χ</a:t>
            </a:r>
            <a:r>
              <a:rPr lang="pt-BR" baseline="30000" dirty="0">
                <a:solidFill>
                  <a:srgbClr val="04A07B"/>
                </a:solidFill>
                <a:latin typeface="Segoe UI Semibold" panose="020B0702040204020203" pitchFamily="34" charset="0"/>
                <a:cs typeface="Segoe UI Semibold" panose="020B0702040204020203" pitchFamily="34" charset="0"/>
              </a:rPr>
              <a:t>2</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categóricas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11" name="Retângulo 10"/>
          <p:cNvSpPr/>
          <p:nvPr/>
        </p:nvSpPr>
        <p:spPr>
          <a:xfrm>
            <a:off x="1536191" y="3010664"/>
            <a:ext cx="15752348" cy="1338828"/>
          </a:xfrm>
          <a:prstGeom prst="rect">
            <a:avLst/>
          </a:prstGeom>
        </p:spPr>
        <p:txBody>
          <a:bodyPr wrap="square">
            <a:spAutoFit/>
          </a:bodyPr>
          <a:lstStyle/>
          <a:p>
            <a:pPr algn="just"/>
            <a:r>
              <a:rPr lang="en-US" sz="2700" dirty="0">
                <a:solidFill>
                  <a:srgbClr val="021B34"/>
                </a:solidFill>
                <a:latin typeface="Open Sans"/>
              </a:rPr>
              <a:t>The contribution (in %) of a given cell to the total Chi-square score is calculated as follow:</a:t>
            </a:r>
          </a:p>
          <a:p>
            <a:br>
              <a:rPr lang="en-US" sz="2700" dirty="0"/>
            </a:br>
            <a:endParaRPr lang="pt-BR" sz="2700" dirty="0"/>
          </a:p>
        </p:txBody>
      </p:sp>
      <p:sp>
        <p:nvSpPr>
          <p:cNvPr id="3" name="Retângulo 2"/>
          <p:cNvSpPr/>
          <p:nvPr/>
        </p:nvSpPr>
        <p:spPr>
          <a:xfrm>
            <a:off x="1536189" y="3910910"/>
            <a:ext cx="9144000" cy="923330"/>
          </a:xfrm>
          <a:prstGeom prst="rect">
            <a:avLst/>
          </a:prstGeom>
        </p:spPr>
        <p:txBody>
          <a:bodyPr>
            <a:spAutoFit/>
          </a:bodyPr>
          <a:lstStyle/>
          <a:p>
            <a:r>
              <a:rPr lang="pt-BR" sz="2700" dirty="0" err="1">
                <a:solidFill>
                  <a:srgbClr val="021B34"/>
                </a:solidFill>
                <a:latin typeface="MathJax_Math-italic"/>
              </a:rPr>
              <a:t>contrib</a:t>
            </a:r>
            <a:r>
              <a:rPr lang="pt-BR" sz="2700" dirty="0">
                <a:solidFill>
                  <a:srgbClr val="021B34"/>
                </a:solidFill>
                <a:latin typeface="MathJax_Main"/>
              </a:rPr>
              <a:t>=</a:t>
            </a:r>
            <a:r>
              <a:rPr lang="pt-BR" sz="2700" dirty="0">
                <a:solidFill>
                  <a:srgbClr val="021B34"/>
                </a:solidFill>
                <a:latin typeface="MathJax_Math-italic"/>
              </a:rPr>
              <a:t>r</a:t>
            </a:r>
            <a:r>
              <a:rPr lang="pt-BR" sz="2700" dirty="0">
                <a:solidFill>
                  <a:srgbClr val="021B34"/>
                </a:solidFill>
                <a:latin typeface="MathJax_Main"/>
              </a:rPr>
              <a:t>2/</a:t>
            </a:r>
            <a:r>
              <a:rPr lang="el-GR" sz="2700" dirty="0">
                <a:solidFill>
                  <a:srgbClr val="021B34"/>
                </a:solidFill>
                <a:latin typeface="MathJax_Math-italic"/>
              </a:rPr>
              <a:t>χ</a:t>
            </a:r>
            <a:r>
              <a:rPr lang="el-GR" sz="2700" dirty="0">
                <a:solidFill>
                  <a:srgbClr val="021B34"/>
                </a:solidFill>
                <a:latin typeface="MathJax_Main"/>
              </a:rPr>
              <a:t>2</a:t>
            </a:r>
            <a:br>
              <a:rPr lang="el-GR" sz="2700" dirty="0"/>
            </a:br>
            <a:endParaRPr lang="pt-BR" sz="2700" dirty="0"/>
          </a:p>
        </p:txBody>
      </p:sp>
      <p:sp>
        <p:nvSpPr>
          <p:cNvPr id="4" name="Retângulo 3"/>
          <p:cNvSpPr/>
          <p:nvPr/>
        </p:nvSpPr>
        <p:spPr>
          <a:xfrm>
            <a:off x="1536189" y="4942463"/>
            <a:ext cx="9144000" cy="1338828"/>
          </a:xfrm>
          <a:prstGeom prst="rect">
            <a:avLst/>
          </a:prstGeom>
        </p:spPr>
        <p:txBody>
          <a:bodyPr>
            <a:spAutoFit/>
          </a:bodyPr>
          <a:lstStyle/>
          <a:p>
            <a:r>
              <a:rPr lang="pt-BR" sz="2700" dirty="0">
                <a:solidFill>
                  <a:srgbClr val="228B22"/>
                </a:solidFill>
                <a:latin typeface="Courier New" panose="02070309020205020404" pitchFamily="49" charset="0"/>
              </a:rPr>
              <a:t># </a:t>
            </a:r>
            <a:r>
              <a:rPr lang="pt-BR" sz="2700" dirty="0" err="1">
                <a:solidFill>
                  <a:srgbClr val="228B22"/>
                </a:solidFill>
                <a:latin typeface="Courier New" panose="02070309020205020404" pitchFamily="49" charset="0"/>
              </a:rPr>
              <a:t>Contibution</a:t>
            </a:r>
            <a:r>
              <a:rPr lang="pt-BR" sz="2700" dirty="0">
                <a:solidFill>
                  <a:srgbClr val="228B22"/>
                </a:solidFill>
                <a:latin typeface="Courier New" panose="02070309020205020404" pitchFamily="49" charset="0"/>
              </a:rPr>
              <a:t> in </a:t>
            </a:r>
            <a:r>
              <a:rPr lang="pt-BR" sz="2700" dirty="0" err="1">
                <a:solidFill>
                  <a:srgbClr val="228B22"/>
                </a:solidFill>
                <a:latin typeface="Courier New" panose="02070309020205020404" pitchFamily="49" charset="0"/>
              </a:rPr>
              <a:t>percentage</a:t>
            </a:r>
            <a:r>
              <a:rPr lang="pt-BR" sz="2700" dirty="0">
                <a:solidFill>
                  <a:srgbClr val="228B22"/>
                </a:solidFill>
                <a:latin typeface="Courier New" panose="02070309020205020404" pitchFamily="49" charset="0"/>
              </a:rPr>
              <a:t> (%)</a:t>
            </a:r>
            <a:r>
              <a:rPr lang="pt-BR" sz="2700" dirty="0">
                <a:solidFill>
                  <a:srgbClr val="021B34"/>
                </a:solidFill>
                <a:latin typeface="Courier New" panose="02070309020205020404" pitchFamily="49" charset="0"/>
              </a:rPr>
              <a:t> </a:t>
            </a:r>
            <a:r>
              <a:rPr lang="pt-BR" sz="2700" dirty="0" err="1">
                <a:solidFill>
                  <a:srgbClr val="000000"/>
                </a:solidFill>
                <a:latin typeface="Courier New" panose="02070309020205020404" pitchFamily="49" charset="0"/>
              </a:rPr>
              <a:t>contrib</a:t>
            </a:r>
            <a:r>
              <a:rPr lang="pt-BR" sz="2700" dirty="0">
                <a:solidFill>
                  <a:srgbClr val="021B34"/>
                </a:solidFill>
                <a:latin typeface="Courier New" panose="02070309020205020404" pitchFamily="49" charset="0"/>
              </a:rPr>
              <a:t> </a:t>
            </a:r>
            <a:r>
              <a:rPr lang="pt-BR" sz="2700" dirty="0">
                <a:solidFill>
                  <a:srgbClr val="687687"/>
                </a:solidFill>
                <a:latin typeface="Courier New" panose="02070309020205020404" pitchFamily="49" charset="0"/>
              </a:rPr>
              <a:t>&lt;-</a:t>
            </a:r>
            <a:r>
              <a:rPr lang="pt-BR" sz="2700" dirty="0">
                <a:solidFill>
                  <a:srgbClr val="021B34"/>
                </a:solidFill>
                <a:latin typeface="Courier New" panose="02070309020205020404" pitchFamily="49" charset="0"/>
              </a:rPr>
              <a:t> </a:t>
            </a:r>
            <a:r>
              <a:rPr lang="pt-BR" sz="2700" dirty="0">
                <a:solidFill>
                  <a:srgbClr val="0000CD"/>
                </a:solidFill>
                <a:latin typeface="Courier New" panose="02070309020205020404" pitchFamily="49" charset="0"/>
              </a:rPr>
              <a:t>100</a:t>
            </a:r>
            <a:r>
              <a:rPr lang="pt-BR" sz="2700" dirty="0">
                <a:solidFill>
                  <a:srgbClr val="687687"/>
                </a:solidFill>
                <a:latin typeface="Courier New" panose="02070309020205020404" pitchFamily="49" charset="0"/>
              </a:rPr>
              <a:t>*</a:t>
            </a:r>
            <a:r>
              <a:rPr lang="pt-BR" sz="2700" dirty="0">
                <a:solidFill>
                  <a:srgbClr val="000000"/>
                </a:solidFill>
                <a:latin typeface="Courier New" panose="02070309020205020404" pitchFamily="49" charset="0"/>
              </a:rPr>
              <a:t>chisq</a:t>
            </a:r>
            <a:r>
              <a:rPr lang="pt-BR" sz="2700" dirty="0">
                <a:solidFill>
                  <a:srgbClr val="687687"/>
                </a:solidFill>
                <a:latin typeface="Courier New" panose="02070309020205020404" pitchFamily="49" charset="0"/>
              </a:rPr>
              <a:t>$</a:t>
            </a:r>
            <a:r>
              <a:rPr lang="pt-BR" sz="2700" dirty="0">
                <a:solidFill>
                  <a:srgbClr val="000000"/>
                </a:solidFill>
                <a:latin typeface="Courier New" panose="02070309020205020404" pitchFamily="49" charset="0"/>
              </a:rPr>
              <a:t>residuals</a:t>
            </a:r>
            <a:r>
              <a:rPr lang="pt-BR" sz="2700" dirty="0">
                <a:solidFill>
                  <a:srgbClr val="687687"/>
                </a:solidFill>
                <a:latin typeface="Courier New" panose="02070309020205020404" pitchFamily="49" charset="0"/>
              </a:rPr>
              <a:t>^</a:t>
            </a:r>
            <a:r>
              <a:rPr lang="pt-BR" sz="2700" dirty="0">
                <a:solidFill>
                  <a:srgbClr val="0000CD"/>
                </a:solidFill>
                <a:latin typeface="Courier New" panose="02070309020205020404" pitchFamily="49" charset="0"/>
              </a:rPr>
              <a:t>2</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chisq</a:t>
            </a:r>
            <a:r>
              <a:rPr lang="pt-BR" sz="2700" dirty="0" err="1">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statistic</a:t>
            </a:r>
            <a:r>
              <a:rPr lang="pt-BR" sz="2700" dirty="0">
                <a:solidFill>
                  <a:srgbClr val="021B34"/>
                </a:solidFill>
                <a:latin typeface="Courier New" panose="02070309020205020404" pitchFamily="49" charset="0"/>
              </a:rPr>
              <a:t> </a:t>
            </a:r>
            <a:r>
              <a:rPr lang="pt-BR" sz="2700" dirty="0">
                <a:solidFill>
                  <a:srgbClr val="000000"/>
                </a:solidFill>
                <a:latin typeface="Courier New" panose="02070309020205020404" pitchFamily="49" charset="0"/>
              </a:rPr>
              <a:t>round</a:t>
            </a:r>
            <a:r>
              <a:rPr lang="pt-BR" sz="2700" dirty="0">
                <a:solidFill>
                  <a:srgbClr val="687687"/>
                </a:solidFill>
                <a:latin typeface="Courier New" panose="02070309020205020404" pitchFamily="49" charset="0"/>
              </a:rPr>
              <a:t>(</a:t>
            </a:r>
            <a:r>
              <a:rPr lang="pt-BR" sz="2700" dirty="0" err="1">
                <a:solidFill>
                  <a:srgbClr val="000000"/>
                </a:solidFill>
                <a:latin typeface="Courier New" panose="02070309020205020404" pitchFamily="49" charset="0"/>
              </a:rPr>
              <a:t>contrib</a:t>
            </a:r>
            <a:r>
              <a:rPr lang="pt-BR" sz="2700" dirty="0">
                <a:solidFill>
                  <a:srgbClr val="021B34"/>
                </a:solidFill>
                <a:latin typeface="Courier New" panose="02070309020205020404" pitchFamily="49" charset="0"/>
              </a:rPr>
              <a:t>, </a:t>
            </a:r>
            <a:r>
              <a:rPr lang="pt-BR" sz="2700" dirty="0">
                <a:solidFill>
                  <a:srgbClr val="0000CD"/>
                </a:solidFill>
                <a:latin typeface="Courier New" panose="02070309020205020404" pitchFamily="49" charset="0"/>
              </a:rPr>
              <a:t>3</a:t>
            </a:r>
            <a:r>
              <a:rPr lang="pt-BR" sz="2700" dirty="0">
                <a:solidFill>
                  <a:srgbClr val="687687"/>
                </a:solidFill>
                <a:latin typeface="Courier New" panose="02070309020205020404" pitchFamily="49" charset="0"/>
              </a:rPr>
              <a:t>)</a:t>
            </a:r>
            <a:endParaRPr lang="pt-BR" sz="2700" dirty="0"/>
          </a:p>
        </p:txBody>
      </p:sp>
      <p:sp>
        <p:nvSpPr>
          <p:cNvPr id="7" name="Retângulo 6"/>
          <p:cNvSpPr/>
          <p:nvPr/>
        </p:nvSpPr>
        <p:spPr>
          <a:xfrm>
            <a:off x="1536188" y="6618767"/>
            <a:ext cx="16103225" cy="3000821"/>
          </a:xfrm>
          <a:prstGeom prst="rect">
            <a:avLst/>
          </a:prstGeom>
        </p:spPr>
        <p:txBody>
          <a:bodyPr wrap="square">
            <a:spAutoFit/>
          </a:bodyPr>
          <a:lstStyle/>
          <a:p>
            <a:r>
              <a:rPr lang="en-US" sz="2700" dirty="0"/>
              <a:t>From the image above, it can be seen that the most contributing cells to the Chi-square are Wife/Laundry (7.74%), Wife/</a:t>
            </a:r>
            <a:r>
              <a:rPr lang="en-US" sz="2700" dirty="0" err="1"/>
              <a:t>Main_meal</a:t>
            </a:r>
            <a:r>
              <a:rPr lang="en-US" sz="2700" dirty="0"/>
              <a:t> (4.98%), Husband/Repairs (21.9%), Jointly/Holidays (12.44%).</a:t>
            </a:r>
          </a:p>
          <a:p>
            <a:r>
              <a:rPr lang="en-US" sz="2700" dirty="0"/>
              <a:t>These cells contribute about 47.06% to the total Chi-square score and thus account for most of the difference between expected and observed values.</a:t>
            </a:r>
          </a:p>
          <a:p>
            <a:r>
              <a:rPr lang="en-US" sz="2700" dirty="0"/>
              <a:t>This confirms the earlier visual interpretation of the data. As stated earlier, visual interpretation may be complex when the contingency table is very large. In this case, the contribution of one cell to the total Chi-square score becomes a useful way of establishing the nature of dependency.</a:t>
            </a:r>
            <a:endParaRPr lang="pt-BR" sz="2700" dirty="0"/>
          </a:p>
        </p:txBody>
      </p:sp>
    </p:spTree>
    <p:extLst>
      <p:ext uri="{BB962C8B-B14F-4D97-AF65-F5344CB8AC3E}">
        <p14:creationId xmlns:p14="http://schemas.microsoft.com/office/powerpoint/2010/main" val="18019641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908199" y="7039625"/>
            <a:ext cx="17120532" cy="2862322"/>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2. A relação entre duas variáveis: variáveis contínuas</a:t>
            </a:r>
          </a:p>
        </p:txBody>
      </p:sp>
    </p:spTree>
    <p:extLst>
      <p:ext uri="{BB962C8B-B14F-4D97-AF65-F5344CB8AC3E}">
        <p14:creationId xmlns:p14="http://schemas.microsoft.com/office/powerpoint/2010/main" val="3918409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CORRELAÇÕES</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Relação entre duas variáveis contínuas</a:t>
            </a:r>
            <a:endParaRPr lang="en-GB" sz="4200" dirty="0">
              <a:solidFill>
                <a:srgbClr val="04A07B"/>
              </a:solidFill>
              <a:latin typeface="Segoe UI Semibold" panose="020B0702040204020203" pitchFamily="34" charset="0"/>
              <a:cs typeface="Segoe UI Semibold" panose="020B0702040204020203" pitchFamily="34" charset="0"/>
            </a:endParaRPr>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7" name="Espaço Reservado para Conteúdo 2"/>
          <p:cNvSpPr>
            <a:spLocks noGrp="1"/>
          </p:cNvSpPr>
          <p:nvPr>
            <p:ph idx="1"/>
          </p:nvPr>
        </p:nvSpPr>
        <p:spPr>
          <a:xfrm>
            <a:off x="1536192" y="3479379"/>
            <a:ext cx="16007529" cy="6278775"/>
          </a:xfrm>
        </p:spPr>
        <p:txBody>
          <a:bodyPr>
            <a:normAutofit/>
          </a:bodyPr>
          <a:lstStyle/>
          <a:p>
            <a:pPr>
              <a:buClr>
                <a:srgbClr val="04A07B"/>
              </a:buClr>
              <a:buFont typeface="Arial" panose="020B0604020202020204" pitchFamily="34" charset="0"/>
              <a:buChar char="•"/>
            </a:pPr>
            <a:r>
              <a:rPr lang="pt-BR" sz="4200" dirty="0"/>
              <a:t> A relação entre duas variáveis contínuas</a:t>
            </a:r>
          </a:p>
          <a:p>
            <a:pPr>
              <a:buClr>
                <a:srgbClr val="04A07B"/>
              </a:buClr>
              <a:buFont typeface="Arial" panose="020B0604020202020204" pitchFamily="34" charset="0"/>
              <a:buChar char="•"/>
            </a:pPr>
            <a:r>
              <a:rPr lang="pt-BR" sz="4200" dirty="0"/>
              <a:t> Força e direção da relação entre duas variáveis</a:t>
            </a:r>
          </a:p>
          <a:p>
            <a:pPr marL="192024" lvl="1" indent="0">
              <a:buClr>
                <a:srgbClr val="04A07B"/>
              </a:buClr>
              <a:buNone/>
            </a:pPr>
            <a:r>
              <a:rPr lang="pt-BR" sz="3600" dirty="0"/>
              <a:t> Força: fraca, moderada, forte</a:t>
            </a:r>
          </a:p>
          <a:p>
            <a:pPr marL="192024" lvl="1" indent="0">
              <a:buClr>
                <a:srgbClr val="04A07B"/>
              </a:buClr>
              <a:buNone/>
            </a:pPr>
            <a:r>
              <a:rPr lang="pt-BR" sz="3600" dirty="0"/>
              <a:t> Direção: positiva ou negativa</a:t>
            </a:r>
          </a:p>
          <a:p>
            <a:pPr>
              <a:buClr>
                <a:srgbClr val="04A07B"/>
              </a:buClr>
              <a:buFont typeface="Arial" panose="020B0604020202020204" pitchFamily="34" charset="0"/>
              <a:buChar char="•"/>
            </a:pPr>
            <a:r>
              <a:rPr lang="pt-BR" sz="4200" dirty="0"/>
              <a:t> Tipos de correlação</a:t>
            </a:r>
          </a:p>
          <a:p>
            <a:pPr marL="192024" lvl="1" indent="0">
              <a:buClr>
                <a:srgbClr val="04A07B"/>
              </a:buClr>
              <a:buNone/>
            </a:pPr>
            <a:r>
              <a:rPr lang="pt-BR" sz="3600" dirty="0"/>
              <a:t> Pearson: duas variáveis contínuas</a:t>
            </a:r>
          </a:p>
          <a:p>
            <a:pPr marL="192024" lvl="1" indent="0">
              <a:buClr>
                <a:srgbClr val="04A07B"/>
              </a:buClr>
              <a:buNone/>
            </a:pPr>
            <a:r>
              <a:rPr lang="pt-BR" sz="3600" dirty="0"/>
              <a:t> </a:t>
            </a:r>
            <a:r>
              <a:rPr lang="pt-BR" sz="3600" dirty="0" err="1"/>
              <a:t>Policórica</a:t>
            </a:r>
            <a:r>
              <a:rPr lang="pt-BR" sz="3600" dirty="0"/>
              <a:t>: duas variáveis categóricas com 3+ categorias</a:t>
            </a:r>
          </a:p>
          <a:p>
            <a:pPr marL="192024" lvl="1" indent="0">
              <a:buClr>
                <a:srgbClr val="04A07B"/>
              </a:buClr>
              <a:buNone/>
            </a:pPr>
            <a:r>
              <a:rPr lang="pt-BR" sz="3600" dirty="0"/>
              <a:t> </a:t>
            </a:r>
            <a:r>
              <a:rPr lang="pt-BR" sz="3600" dirty="0" err="1"/>
              <a:t>Tetracórica</a:t>
            </a:r>
            <a:r>
              <a:rPr lang="pt-BR" sz="3600" dirty="0"/>
              <a:t>: duas variáveis categóricas binárias</a:t>
            </a:r>
          </a:p>
          <a:p>
            <a:pPr marL="192024" lvl="1" indent="0">
              <a:buClr>
                <a:srgbClr val="04A07B"/>
              </a:buClr>
              <a:buNone/>
            </a:pPr>
            <a:r>
              <a:rPr lang="pt-BR" sz="3600" dirty="0"/>
              <a:t> </a:t>
            </a:r>
            <a:r>
              <a:rPr lang="pt-BR" sz="3600" dirty="0" err="1"/>
              <a:t>Bisserial</a:t>
            </a:r>
            <a:r>
              <a:rPr lang="pt-BR" sz="3600" dirty="0"/>
              <a:t>: um variável contínua e uma variável categórica</a:t>
            </a:r>
          </a:p>
        </p:txBody>
      </p:sp>
    </p:spTree>
    <p:extLst>
      <p:ext uri="{BB962C8B-B14F-4D97-AF65-F5344CB8AC3E}">
        <p14:creationId xmlns:p14="http://schemas.microsoft.com/office/powerpoint/2010/main" val="14446125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Primeiro, vamos dar um passo para trás...</a:t>
            </a:r>
          </a:p>
        </p:txBody>
      </p:sp>
      <p:sp>
        <p:nvSpPr>
          <p:cNvPr id="3" name="Espaço Reservado para Conteúdo 2"/>
          <p:cNvSpPr>
            <a:spLocks noGrp="1"/>
          </p:cNvSpPr>
          <p:nvPr>
            <p:ph idx="1"/>
          </p:nvPr>
        </p:nvSpPr>
        <p:spPr>
          <a:xfrm>
            <a:off x="1536192" y="3127248"/>
            <a:ext cx="16266033" cy="2206752"/>
          </a:xfrm>
        </p:spPr>
        <p:txBody>
          <a:bodyPr>
            <a:normAutofit/>
          </a:bodyPr>
          <a:lstStyle/>
          <a:p>
            <a:r>
              <a:rPr lang="pt-BR" b="1" dirty="0"/>
              <a:t>Por que eu faria uma correlação?</a:t>
            </a:r>
          </a:p>
          <a:p>
            <a:pPr marL="192024" lvl="1" indent="0">
              <a:lnSpc>
                <a:spcPct val="150000"/>
              </a:lnSpc>
              <a:buNone/>
            </a:pPr>
            <a:r>
              <a:rPr lang="pt-BR" dirty="0"/>
              <a:t>	Para além da justificativa mais óbvia (i.e. porque estatística é muito legal), vamos supor que eu li uma matéria no Catraca Livre e lá dizia que o bem-estar está relacionado com qualidade do sono.</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7528">
            <a:off x="15589646" y="4673833"/>
            <a:ext cx="1797566" cy="1797566"/>
          </a:xfrm>
          <a:prstGeom prst="rect">
            <a:avLst/>
          </a:prstGeom>
        </p:spPr>
      </p:pic>
      <p:sp>
        <p:nvSpPr>
          <p:cNvPr id="7" name="Espaço Reservado para Conteúdo 2"/>
          <p:cNvSpPr txBox="1">
            <a:spLocks/>
          </p:cNvSpPr>
          <p:nvPr/>
        </p:nvSpPr>
        <p:spPr>
          <a:xfrm>
            <a:off x="1536192" y="5588175"/>
            <a:ext cx="16266033" cy="1605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300" b="1" dirty="0"/>
              <a:t>O que o estudo dizia?</a:t>
            </a:r>
          </a:p>
          <a:p>
            <a:pPr marL="192024" lvl="1" indent="0">
              <a:lnSpc>
                <a:spcPct val="150000"/>
              </a:lnSpc>
              <a:buNone/>
            </a:pPr>
            <a:r>
              <a:rPr lang="pt-BR" sz="2700" dirty="0"/>
              <a:t>	Quanto mais as pessoas dormiam (horas por noite), melhor elas se sentiam.</a:t>
            </a:r>
          </a:p>
        </p:txBody>
      </p:sp>
      <p:sp>
        <p:nvSpPr>
          <p:cNvPr id="9" name="Espaço Reservado para Conteúdo 2"/>
          <p:cNvSpPr txBox="1">
            <a:spLocks/>
          </p:cNvSpPr>
          <p:nvPr/>
        </p:nvSpPr>
        <p:spPr>
          <a:xfrm>
            <a:off x="1536192" y="7583424"/>
            <a:ext cx="16266033" cy="217322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300" b="1" dirty="0"/>
              <a:t>Como posso ver isso?</a:t>
            </a:r>
          </a:p>
          <a:p>
            <a:pPr marL="192024" lvl="1" indent="0">
              <a:lnSpc>
                <a:spcPct val="150000"/>
              </a:lnSpc>
              <a:buNone/>
            </a:pPr>
            <a:r>
              <a:rPr lang="pt-BR" sz="2700" dirty="0"/>
              <a:t>	Que interessante! </a:t>
            </a:r>
            <a:r>
              <a:rPr lang="pt-BR" sz="2700" dirty="0" err="1"/>
              <a:t>Against</a:t>
            </a:r>
            <a:r>
              <a:rPr lang="pt-BR" sz="2700" dirty="0"/>
              <a:t> </a:t>
            </a:r>
            <a:r>
              <a:rPr lang="pt-BR" sz="2700" dirty="0" err="1"/>
              <a:t>all</a:t>
            </a:r>
            <a:r>
              <a:rPr lang="pt-BR" sz="2700" dirty="0"/>
              <a:t> </a:t>
            </a:r>
            <a:r>
              <a:rPr lang="pt-BR" sz="2700" dirty="0" err="1"/>
              <a:t>odds</a:t>
            </a:r>
            <a:r>
              <a:rPr lang="pt-BR" sz="2700" dirty="0"/>
              <a:t>, esse estudo em particular mostra a distribuição dos dados entre esses dois construtos. Até parece que esse caso foi feito pra essa apresentação...</a:t>
            </a:r>
          </a:p>
        </p:txBody>
      </p:sp>
      <p:sp>
        <p:nvSpPr>
          <p:cNvPr id="10" name="Retângulo 9"/>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CaixaDeTexto 10"/>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41026391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bem-estar x estresse – O que sabemos?</a:t>
            </a:r>
          </a:p>
        </p:txBody>
      </p:sp>
      <p:sp>
        <p:nvSpPr>
          <p:cNvPr id="4" name="Retângulo 3"/>
          <p:cNvSpPr/>
          <p:nvPr/>
        </p:nvSpPr>
        <p:spPr>
          <a:xfrm>
            <a:off x="4367555" y="9825335"/>
            <a:ext cx="14240501" cy="415498"/>
          </a:xfrm>
          <a:prstGeom prst="rect">
            <a:avLst/>
          </a:prstGeom>
        </p:spPr>
        <p:txBody>
          <a:bodyPr wrap="none">
            <a:spAutoFit/>
          </a:bodyPr>
          <a:lstStyle/>
          <a:p>
            <a:r>
              <a:rPr lang="pt-BR" sz="2100" dirty="0" err="1"/>
              <a:t>Disclaimer</a:t>
            </a:r>
            <a:r>
              <a:rPr lang="pt-BR" sz="2100" dirty="0"/>
              <a:t>: Intervalos de horas de sono e escores de bem-estar foram calculados de acordo com o Instituto de Pesquisas Fictícias</a:t>
            </a:r>
          </a:p>
        </p:txBody>
      </p:sp>
      <p:sp>
        <p:nvSpPr>
          <p:cNvPr id="8" name="Espaço Reservado para Conteúdo 2"/>
          <p:cNvSpPr txBox="1">
            <a:spLocks/>
          </p:cNvSpPr>
          <p:nvPr/>
        </p:nvSpPr>
        <p:spPr>
          <a:xfrm>
            <a:off x="1536190" y="3236976"/>
            <a:ext cx="7262051" cy="269813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b="1" dirty="0"/>
              <a:t>Escores totais de bem – estar</a:t>
            </a:r>
          </a:p>
          <a:p>
            <a:r>
              <a:rPr lang="pt-BR" sz="2700" dirty="0"/>
              <a:t>10 – 20: baixo bem-estar</a:t>
            </a:r>
          </a:p>
          <a:p>
            <a:r>
              <a:rPr lang="pt-BR" sz="2700" dirty="0"/>
              <a:t>20 – 30: médio bem-estar</a:t>
            </a:r>
          </a:p>
          <a:p>
            <a:r>
              <a:rPr lang="pt-BR" sz="2700" dirty="0"/>
              <a:t>30 – 40: alto bem-estar</a:t>
            </a:r>
          </a:p>
          <a:p>
            <a:endParaRPr lang="pt-BR" sz="2700" b="1" dirty="0"/>
          </a:p>
          <a:p>
            <a:endParaRPr lang="pt-BR" sz="2700" b="1" dirty="0"/>
          </a:p>
          <a:p>
            <a:pPr marL="192024" lvl="1" indent="0">
              <a:lnSpc>
                <a:spcPct val="150000"/>
              </a:lnSpc>
              <a:buNone/>
            </a:pPr>
            <a:endParaRPr lang="pt-BR" sz="2700" dirty="0"/>
          </a:p>
        </p:txBody>
      </p:sp>
      <p:sp>
        <p:nvSpPr>
          <p:cNvPr id="10" name="Espaço Reservado para Conteúdo 2"/>
          <p:cNvSpPr txBox="1">
            <a:spLocks/>
          </p:cNvSpPr>
          <p:nvPr/>
        </p:nvSpPr>
        <p:spPr>
          <a:xfrm>
            <a:off x="1536188" y="6143186"/>
            <a:ext cx="7262051" cy="3682148"/>
          </a:xfrm>
          <a:prstGeom prst="rect">
            <a:avLst/>
          </a:prstGeom>
        </p:spPr>
        <p:txBody>
          <a:bodyPr vert="horz" lIns="68580" tIns="68580" rIns="68580" bIns="6858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b="1" dirty="0"/>
              <a:t>Horas de sono dormidas (por noite)</a:t>
            </a:r>
          </a:p>
          <a:p>
            <a:r>
              <a:rPr lang="pt-BR" sz="2700" dirty="0"/>
              <a:t>0 – 4: 4 ou menos horas de sono</a:t>
            </a:r>
          </a:p>
          <a:p>
            <a:r>
              <a:rPr lang="pt-BR" sz="2700" dirty="0"/>
              <a:t>4 – 5: entre 4 e 5 horas de sono</a:t>
            </a:r>
          </a:p>
          <a:p>
            <a:r>
              <a:rPr lang="pt-BR" sz="2700" dirty="0"/>
              <a:t>5 – 6: entre 5 e 6 horas de sono</a:t>
            </a:r>
          </a:p>
          <a:p>
            <a:r>
              <a:rPr lang="pt-BR" sz="2700" dirty="0"/>
              <a:t>6 – +: 6 ou mais horas de sono</a:t>
            </a:r>
          </a:p>
          <a:p>
            <a:endParaRPr lang="pt-BR" sz="2700" b="1" dirty="0"/>
          </a:p>
          <a:p>
            <a:endParaRPr lang="pt-BR" sz="2700" b="1" dirty="0"/>
          </a:p>
          <a:p>
            <a:pPr marL="192024" lvl="1" indent="0">
              <a:lnSpc>
                <a:spcPct val="150000"/>
              </a:lnSpc>
              <a:buNone/>
            </a:pPr>
            <a:endParaRPr lang="pt-BR" sz="2700" dirty="0"/>
          </a:p>
        </p:txBody>
      </p:sp>
      <p:sp>
        <p:nvSpPr>
          <p:cNvPr id="13" name="Retângulo Arredondado 12"/>
          <p:cNvSpPr/>
          <p:nvPr/>
        </p:nvSpPr>
        <p:spPr>
          <a:xfrm>
            <a:off x="10140044" y="4461509"/>
            <a:ext cx="5461907" cy="3012621"/>
          </a:xfrm>
          <a:prstGeom prst="roundRect">
            <a:avLst/>
          </a:prstGeom>
          <a:noFill/>
          <a:ln w="28575">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b="1" dirty="0" err="1">
                <a:solidFill>
                  <a:schemeClr val="tx2"/>
                </a:solidFill>
              </a:rPr>
              <a:t>Quiz</a:t>
            </a:r>
            <a:r>
              <a:rPr lang="pt-BR" sz="5400" b="1" dirty="0">
                <a:solidFill>
                  <a:schemeClr val="tx2"/>
                </a:solidFill>
              </a:rPr>
              <a:t> </a:t>
            </a:r>
          </a:p>
          <a:p>
            <a:pPr algn="ctr"/>
            <a:r>
              <a:rPr lang="pt-BR" sz="4200" dirty="0">
                <a:solidFill>
                  <a:schemeClr val="tx2"/>
                </a:solidFill>
              </a:rPr>
              <a:t>Qual o tipo dessas variáveis?</a:t>
            </a:r>
          </a:p>
        </p:txBody>
      </p:sp>
      <p:sp>
        <p:nvSpPr>
          <p:cNvPr id="9" name="Retângulo 8"/>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1" name="CaixaDeTexto 10"/>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66784387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bem-estar x estresse </a:t>
            </a:r>
          </a:p>
        </p:txBody>
      </p:sp>
      <p:graphicFrame>
        <p:nvGraphicFramePr>
          <p:cNvPr id="3" name="Tabela 2"/>
          <p:cNvGraphicFramePr>
            <a:graphicFrameLocks noGrp="1"/>
          </p:cNvGraphicFramePr>
          <p:nvPr/>
        </p:nvGraphicFramePr>
        <p:xfrm>
          <a:off x="1536194" y="3508844"/>
          <a:ext cx="11052045" cy="5818041"/>
        </p:xfrm>
        <a:graphic>
          <a:graphicData uri="http://schemas.openxmlformats.org/drawingml/2006/table">
            <a:tbl>
              <a:tblPr firstRow="1" bandRow="1">
                <a:tableStyleId>{5940675A-B579-460E-94D1-54222C63F5DA}</a:tableStyleId>
              </a:tblPr>
              <a:tblGrid>
                <a:gridCol w="2210409">
                  <a:extLst>
                    <a:ext uri="{9D8B030D-6E8A-4147-A177-3AD203B41FA5}">
                      <a16:colId xmlns:a16="http://schemas.microsoft.com/office/drawing/2014/main" val="248396668"/>
                    </a:ext>
                  </a:extLst>
                </a:gridCol>
                <a:gridCol w="2210409">
                  <a:extLst>
                    <a:ext uri="{9D8B030D-6E8A-4147-A177-3AD203B41FA5}">
                      <a16:colId xmlns:a16="http://schemas.microsoft.com/office/drawing/2014/main" val="2957288577"/>
                    </a:ext>
                  </a:extLst>
                </a:gridCol>
                <a:gridCol w="2210409">
                  <a:extLst>
                    <a:ext uri="{9D8B030D-6E8A-4147-A177-3AD203B41FA5}">
                      <a16:colId xmlns:a16="http://schemas.microsoft.com/office/drawing/2014/main" val="2986714224"/>
                    </a:ext>
                  </a:extLst>
                </a:gridCol>
                <a:gridCol w="2210409">
                  <a:extLst>
                    <a:ext uri="{9D8B030D-6E8A-4147-A177-3AD203B41FA5}">
                      <a16:colId xmlns:a16="http://schemas.microsoft.com/office/drawing/2014/main" val="749628461"/>
                    </a:ext>
                  </a:extLst>
                </a:gridCol>
                <a:gridCol w="2210409">
                  <a:extLst>
                    <a:ext uri="{9D8B030D-6E8A-4147-A177-3AD203B41FA5}">
                      <a16:colId xmlns:a16="http://schemas.microsoft.com/office/drawing/2014/main" val="312432156"/>
                    </a:ext>
                  </a:extLst>
                </a:gridCol>
              </a:tblGrid>
              <a:tr h="96967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000" b="1" dirty="0"/>
                        <a:t>Baixo</a:t>
                      </a:r>
                    </a:p>
                  </a:txBody>
                  <a:tcPr marL="137160" marR="137160" marT="68580" marB="68580" anchor="ctr"/>
                </a:tc>
                <a:tc>
                  <a:txBody>
                    <a:bodyPr/>
                    <a:lstStyle/>
                    <a:p>
                      <a:pPr algn="ctr">
                        <a:lnSpc>
                          <a:spcPct val="150000"/>
                        </a:lnSpc>
                      </a:pPr>
                      <a:r>
                        <a:rPr lang="pt-BR" sz="3000" b="1" dirty="0"/>
                        <a:t>Médio</a:t>
                      </a:r>
                    </a:p>
                  </a:txBody>
                  <a:tcPr marL="137160" marR="137160" marT="68580" marB="68580" anchor="ctr"/>
                </a:tc>
                <a:tc>
                  <a:txBody>
                    <a:bodyPr/>
                    <a:lstStyle/>
                    <a:p>
                      <a:pPr algn="ctr">
                        <a:lnSpc>
                          <a:spcPct val="150000"/>
                        </a:lnSpc>
                      </a:pPr>
                      <a:r>
                        <a:rPr lang="pt-BR" sz="3000" b="1" dirty="0"/>
                        <a:t>Alto</a:t>
                      </a:r>
                    </a:p>
                  </a:txBody>
                  <a:tcPr marL="137160" marR="137160" marT="68580" marB="68580" anchor="ctr"/>
                </a:tc>
                <a:tc>
                  <a:txBody>
                    <a:bodyPr/>
                    <a:lstStyle/>
                    <a:p>
                      <a:pPr algn="ctr">
                        <a:lnSpc>
                          <a:spcPct val="150000"/>
                        </a:lnSpc>
                      </a:pPr>
                      <a:r>
                        <a:rPr lang="pt-BR" sz="3000" b="1" dirty="0"/>
                        <a:t>Total</a:t>
                      </a:r>
                    </a:p>
                  </a:txBody>
                  <a:tcPr marL="137160" marR="137160" marT="68580" marB="68580" anchor="ctr"/>
                </a:tc>
                <a:extLst>
                  <a:ext uri="{0D108BD9-81ED-4DB2-BD59-A6C34878D82A}">
                    <a16:rowId xmlns:a16="http://schemas.microsoft.com/office/drawing/2014/main" val="3655840279"/>
                  </a:ext>
                </a:extLst>
              </a:tr>
              <a:tr h="969674">
                <a:tc>
                  <a:txBody>
                    <a:bodyPr/>
                    <a:lstStyle/>
                    <a:p>
                      <a:pPr algn="ctr">
                        <a:lnSpc>
                          <a:spcPct val="150000"/>
                        </a:lnSpc>
                      </a:pPr>
                      <a:r>
                        <a:rPr lang="pt-BR" sz="3000" b="1" dirty="0"/>
                        <a:t>0 –</a:t>
                      </a:r>
                      <a:r>
                        <a:rPr lang="pt-BR" sz="3000" b="1" baseline="0" dirty="0"/>
                        <a:t> 4</a:t>
                      </a:r>
                      <a:endParaRPr lang="pt-BR" sz="3000" b="1" dirty="0"/>
                    </a:p>
                  </a:txBody>
                  <a:tcPr marL="137160" marR="137160" marT="68580" marB="68580" anchor="ctr"/>
                </a:tc>
                <a:tc>
                  <a:txBody>
                    <a:bodyPr/>
                    <a:lstStyle/>
                    <a:p>
                      <a:pPr algn="ctr">
                        <a:lnSpc>
                          <a:spcPct val="150000"/>
                        </a:lnSpc>
                      </a:pPr>
                      <a:r>
                        <a:rPr lang="pt-BR" sz="3000" dirty="0"/>
                        <a:t>27</a:t>
                      </a:r>
                    </a:p>
                  </a:txBody>
                  <a:tcPr marL="137160" marR="137160" marT="68580" marB="68580" anchor="ctr"/>
                </a:tc>
                <a:tc>
                  <a:txBody>
                    <a:bodyPr/>
                    <a:lstStyle/>
                    <a:p>
                      <a:pPr algn="ctr">
                        <a:lnSpc>
                          <a:spcPct val="150000"/>
                        </a:lnSpc>
                      </a:pPr>
                      <a:r>
                        <a:rPr lang="pt-BR" sz="3000" dirty="0"/>
                        <a:t>5</a:t>
                      </a:r>
                    </a:p>
                  </a:txBody>
                  <a:tcPr marL="137160" marR="137160" marT="68580" marB="68580" anchor="ctr"/>
                </a:tc>
                <a:tc>
                  <a:txBody>
                    <a:bodyPr/>
                    <a:lstStyle/>
                    <a:p>
                      <a:pPr algn="ctr">
                        <a:lnSpc>
                          <a:spcPct val="150000"/>
                        </a:lnSpc>
                      </a:pPr>
                      <a:r>
                        <a:rPr lang="pt-BR" sz="3000" dirty="0"/>
                        <a:t>1</a:t>
                      </a:r>
                    </a:p>
                  </a:txBody>
                  <a:tcPr marL="137160" marR="137160" marT="68580" marB="68580" anchor="ctr"/>
                </a:tc>
                <a:tc>
                  <a:txBody>
                    <a:bodyPr/>
                    <a:lstStyle/>
                    <a:p>
                      <a:pPr algn="ctr">
                        <a:lnSpc>
                          <a:spcPct val="150000"/>
                        </a:lnSpc>
                      </a:pPr>
                      <a:r>
                        <a:rPr lang="pt-BR" sz="3000" dirty="0"/>
                        <a:t>33</a:t>
                      </a:r>
                    </a:p>
                  </a:txBody>
                  <a:tcPr marL="137160" marR="137160" marT="68580" marB="68580" anchor="ctr"/>
                </a:tc>
                <a:extLst>
                  <a:ext uri="{0D108BD9-81ED-4DB2-BD59-A6C34878D82A}">
                    <a16:rowId xmlns:a16="http://schemas.microsoft.com/office/drawing/2014/main" val="969062751"/>
                  </a:ext>
                </a:extLst>
              </a:tr>
              <a:tr h="969674">
                <a:tc>
                  <a:txBody>
                    <a:bodyPr/>
                    <a:lstStyle/>
                    <a:p>
                      <a:pPr algn="ctr">
                        <a:lnSpc>
                          <a:spcPct val="150000"/>
                        </a:lnSpc>
                      </a:pPr>
                      <a:r>
                        <a:rPr lang="pt-BR" sz="3000" b="1" dirty="0"/>
                        <a:t>4 – 5</a:t>
                      </a:r>
                    </a:p>
                  </a:txBody>
                  <a:tcPr marL="137160" marR="137160" marT="68580" marB="68580" anchor="ctr"/>
                </a:tc>
                <a:tc>
                  <a:txBody>
                    <a:bodyPr/>
                    <a:lstStyle/>
                    <a:p>
                      <a:pPr algn="ctr">
                        <a:lnSpc>
                          <a:spcPct val="150000"/>
                        </a:lnSpc>
                      </a:pPr>
                      <a:r>
                        <a:rPr lang="pt-BR" sz="3000" dirty="0"/>
                        <a:t>24</a:t>
                      </a:r>
                    </a:p>
                  </a:txBody>
                  <a:tcPr marL="137160" marR="137160" marT="68580" marB="68580" anchor="ctr"/>
                </a:tc>
                <a:tc>
                  <a:txBody>
                    <a:bodyPr/>
                    <a:lstStyle/>
                    <a:p>
                      <a:pPr algn="ctr">
                        <a:lnSpc>
                          <a:spcPct val="150000"/>
                        </a:lnSpc>
                      </a:pPr>
                      <a:r>
                        <a:rPr lang="pt-BR" sz="3000" dirty="0"/>
                        <a:t>35</a:t>
                      </a:r>
                    </a:p>
                  </a:txBody>
                  <a:tcPr marL="137160" marR="137160" marT="68580" marB="68580" anchor="ctr"/>
                </a:tc>
                <a:tc>
                  <a:txBody>
                    <a:bodyPr/>
                    <a:lstStyle/>
                    <a:p>
                      <a:pPr algn="ctr">
                        <a:lnSpc>
                          <a:spcPct val="150000"/>
                        </a:lnSpc>
                      </a:pPr>
                      <a:r>
                        <a:rPr lang="pt-BR" sz="3000" dirty="0"/>
                        <a:t>2</a:t>
                      </a:r>
                    </a:p>
                  </a:txBody>
                  <a:tcPr marL="137160" marR="137160" marT="68580" marB="68580" anchor="ctr"/>
                </a:tc>
                <a:tc>
                  <a:txBody>
                    <a:bodyPr/>
                    <a:lstStyle/>
                    <a:p>
                      <a:pPr algn="ctr">
                        <a:lnSpc>
                          <a:spcPct val="150000"/>
                        </a:lnSpc>
                      </a:pPr>
                      <a:r>
                        <a:rPr lang="pt-BR" sz="3000" dirty="0"/>
                        <a:t>61</a:t>
                      </a:r>
                    </a:p>
                  </a:txBody>
                  <a:tcPr marL="137160" marR="137160" marT="68580" marB="68580" anchor="ctr"/>
                </a:tc>
                <a:extLst>
                  <a:ext uri="{0D108BD9-81ED-4DB2-BD59-A6C34878D82A}">
                    <a16:rowId xmlns:a16="http://schemas.microsoft.com/office/drawing/2014/main" val="1384202197"/>
                  </a:ext>
                </a:extLst>
              </a:tr>
              <a:tr h="969674">
                <a:tc>
                  <a:txBody>
                    <a:bodyPr/>
                    <a:lstStyle/>
                    <a:p>
                      <a:pPr algn="ctr">
                        <a:lnSpc>
                          <a:spcPct val="150000"/>
                        </a:lnSpc>
                      </a:pPr>
                      <a:r>
                        <a:rPr lang="pt-BR" sz="3000" b="1" dirty="0"/>
                        <a:t>5 – 6</a:t>
                      </a:r>
                    </a:p>
                  </a:txBody>
                  <a:tcPr marL="137160" marR="137160" marT="68580" marB="68580" anchor="ctr"/>
                </a:tc>
                <a:tc>
                  <a:txBody>
                    <a:bodyPr/>
                    <a:lstStyle/>
                    <a:p>
                      <a:pPr algn="ctr">
                        <a:lnSpc>
                          <a:spcPct val="150000"/>
                        </a:lnSpc>
                      </a:pPr>
                      <a:r>
                        <a:rPr lang="pt-BR" sz="3000" dirty="0"/>
                        <a:t>6</a:t>
                      </a:r>
                    </a:p>
                  </a:txBody>
                  <a:tcPr marL="137160" marR="137160" marT="68580" marB="68580" anchor="ctr"/>
                </a:tc>
                <a:tc>
                  <a:txBody>
                    <a:bodyPr/>
                    <a:lstStyle/>
                    <a:p>
                      <a:pPr algn="ctr">
                        <a:lnSpc>
                          <a:spcPct val="150000"/>
                        </a:lnSpc>
                      </a:pPr>
                      <a:r>
                        <a:rPr lang="pt-BR" sz="3000" dirty="0"/>
                        <a:t>43</a:t>
                      </a:r>
                    </a:p>
                  </a:txBody>
                  <a:tcPr marL="137160" marR="137160" marT="68580" marB="68580" anchor="ctr"/>
                </a:tc>
                <a:tc>
                  <a:txBody>
                    <a:bodyPr/>
                    <a:lstStyle/>
                    <a:p>
                      <a:pPr algn="ctr">
                        <a:lnSpc>
                          <a:spcPct val="150000"/>
                        </a:lnSpc>
                      </a:pPr>
                      <a:r>
                        <a:rPr lang="pt-BR" sz="3000" dirty="0"/>
                        <a:t>19</a:t>
                      </a:r>
                    </a:p>
                  </a:txBody>
                  <a:tcPr marL="137160" marR="137160" marT="68580" marB="68580" anchor="ctr"/>
                </a:tc>
                <a:tc>
                  <a:txBody>
                    <a:bodyPr/>
                    <a:lstStyle/>
                    <a:p>
                      <a:pPr algn="ctr">
                        <a:lnSpc>
                          <a:spcPct val="150000"/>
                        </a:lnSpc>
                      </a:pPr>
                      <a:r>
                        <a:rPr lang="pt-BR" sz="3000" dirty="0"/>
                        <a:t>68</a:t>
                      </a:r>
                    </a:p>
                  </a:txBody>
                  <a:tcPr marL="137160" marR="137160" marT="68580" marB="68580" anchor="ctr"/>
                </a:tc>
                <a:extLst>
                  <a:ext uri="{0D108BD9-81ED-4DB2-BD59-A6C34878D82A}">
                    <a16:rowId xmlns:a16="http://schemas.microsoft.com/office/drawing/2014/main" val="54689744"/>
                  </a:ext>
                </a:extLst>
              </a:tr>
              <a:tr h="969674">
                <a:tc>
                  <a:txBody>
                    <a:bodyPr/>
                    <a:lstStyle/>
                    <a:p>
                      <a:pPr algn="ctr">
                        <a:lnSpc>
                          <a:spcPct val="150000"/>
                        </a:lnSpc>
                      </a:pPr>
                      <a:r>
                        <a:rPr lang="pt-BR" sz="3000" b="1" dirty="0"/>
                        <a:t>6</a:t>
                      </a:r>
                      <a:r>
                        <a:rPr lang="pt-BR" sz="3000" b="1" baseline="0" dirty="0"/>
                        <a:t> +</a:t>
                      </a:r>
                      <a:endParaRPr lang="pt-BR" sz="3000" b="1" dirty="0"/>
                    </a:p>
                  </a:txBody>
                  <a:tcPr marL="137160" marR="137160" marT="68580" marB="68580" anchor="ctr"/>
                </a:tc>
                <a:tc>
                  <a:txBody>
                    <a:bodyPr/>
                    <a:lstStyle/>
                    <a:p>
                      <a:pPr algn="ctr">
                        <a:lnSpc>
                          <a:spcPct val="150000"/>
                        </a:lnSpc>
                      </a:pPr>
                      <a:r>
                        <a:rPr lang="pt-BR" sz="3000" dirty="0"/>
                        <a:t>3</a:t>
                      </a:r>
                    </a:p>
                  </a:txBody>
                  <a:tcPr marL="137160" marR="137160" marT="68580" marB="68580" anchor="ctr"/>
                </a:tc>
                <a:tc>
                  <a:txBody>
                    <a:bodyPr/>
                    <a:lstStyle/>
                    <a:p>
                      <a:pPr algn="ctr">
                        <a:lnSpc>
                          <a:spcPct val="150000"/>
                        </a:lnSpc>
                      </a:pPr>
                      <a:r>
                        <a:rPr lang="pt-BR" sz="3000" dirty="0"/>
                        <a:t>7</a:t>
                      </a:r>
                    </a:p>
                  </a:txBody>
                  <a:tcPr marL="137160" marR="137160" marT="68580" marB="68580" anchor="ctr"/>
                </a:tc>
                <a:tc>
                  <a:txBody>
                    <a:bodyPr/>
                    <a:lstStyle/>
                    <a:p>
                      <a:pPr algn="ctr">
                        <a:lnSpc>
                          <a:spcPct val="150000"/>
                        </a:lnSpc>
                      </a:pPr>
                      <a:r>
                        <a:rPr lang="pt-BR" sz="3000" dirty="0"/>
                        <a:t>28</a:t>
                      </a:r>
                    </a:p>
                  </a:txBody>
                  <a:tcPr marL="137160" marR="137160" marT="68580" marB="68580" anchor="ctr"/>
                </a:tc>
                <a:tc>
                  <a:txBody>
                    <a:bodyPr/>
                    <a:lstStyle/>
                    <a:p>
                      <a:pPr algn="ctr">
                        <a:lnSpc>
                          <a:spcPct val="150000"/>
                        </a:lnSpc>
                      </a:pPr>
                      <a:r>
                        <a:rPr lang="pt-BR" sz="3000" dirty="0"/>
                        <a:t>38</a:t>
                      </a:r>
                    </a:p>
                  </a:txBody>
                  <a:tcPr marL="137160" marR="137160" marT="68580" marB="68580" anchor="ctr"/>
                </a:tc>
                <a:extLst>
                  <a:ext uri="{0D108BD9-81ED-4DB2-BD59-A6C34878D82A}">
                    <a16:rowId xmlns:a16="http://schemas.microsoft.com/office/drawing/2014/main" val="4125249239"/>
                  </a:ext>
                </a:extLst>
              </a:tr>
              <a:tr h="969674">
                <a:tc>
                  <a:txBody>
                    <a:bodyPr/>
                    <a:lstStyle/>
                    <a:p>
                      <a:pPr algn="ctr">
                        <a:lnSpc>
                          <a:spcPct val="150000"/>
                        </a:lnSpc>
                      </a:pPr>
                      <a:r>
                        <a:rPr lang="pt-BR" sz="3000" b="1" dirty="0"/>
                        <a:t>Total</a:t>
                      </a:r>
                    </a:p>
                  </a:txBody>
                  <a:tcPr marL="137160" marR="137160" marT="68580" marB="68580" anchor="ctr"/>
                </a:tc>
                <a:tc>
                  <a:txBody>
                    <a:bodyPr/>
                    <a:lstStyle/>
                    <a:p>
                      <a:pPr algn="ctr">
                        <a:lnSpc>
                          <a:spcPct val="150000"/>
                        </a:lnSpc>
                      </a:pPr>
                      <a:r>
                        <a:rPr lang="pt-BR" sz="3000" dirty="0"/>
                        <a:t>60</a:t>
                      </a:r>
                    </a:p>
                  </a:txBody>
                  <a:tcPr marL="137160" marR="137160" marT="68580" marB="68580" anchor="ctr"/>
                </a:tc>
                <a:tc>
                  <a:txBody>
                    <a:bodyPr/>
                    <a:lstStyle/>
                    <a:p>
                      <a:pPr algn="ctr">
                        <a:lnSpc>
                          <a:spcPct val="150000"/>
                        </a:lnSpc>
                      </a:pPr>
                      <a:r>
                        <a:rPr lang="pt-BR" sz="3000" dirty="0"/>
                        <a:t>90</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358713443"/>
                  </a:ext>
                </a:extLst>
              </a:tr>
            </a:tbl>
          </a:graphicData>
        </a:graphic>
      </p:graphicFrame>
      <p:grpSp>
        <p:nvGrpSpPr>
          <p:cNvPr id="6" name="Agrupar 5"/>
          <p:cNvGrpSpPr/>
          <p:nvPr/>
        </p:nvGrpSpPr>
        <p:grpSpPr>
          <a:xfrm>
            <a:off x="14119226" y="138657"/>
            <a:ext cx="2896869" cy="2988591"/>
            <a:chOff x="9642264" y="0"/>
            <a:chExt cx="1931246" cy="1992394"/>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264" y="0"/>
              <a:ext cx="1931246" cy="1992394"/>
            </a:xfrm>
            <a:prstGeom prst="rect">
              <a:avLst/>
            </a:prstGeom>
            <a:solidFill>
              <a:schemeClr val="bg1"/>
            </a:solidFill>
          </p:spPr>
        </p:pic>
        <p:sp>
          <p:nvSpPr>
            <p:cNvPr id="9" name="Espaço Reservado para Conteúdo 2"/>
            <p:cNvSpPr txBox="1">
              <a:spLocks/>
            </p:cNvSpPr>
            <p:nvPr/>
          </p:nvSpPr>
          <p:spPr>
            <a:xfrm>
              <a:off x="10038080" y="839617"/>
              <a:ext cx="1382449" cy="942732"/>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2700" b="1" dirty="0"/>
                <a:t>Tabela de contingência</a:t>
              </a:r>
            </a:p>
          </p:txBody>
        </p:sp>
      </p:grpSp>
      <p:sp>
        <p:nvSpPr>
          <p:cNvPr id="11" name="Espaço Reservado para Conteúdo 2"/>
          <p:cNvSpPr txBox="1">
            <a:spLocks/>
          </p:cNvSpPr>
          <p:nvPr/>
        </p:nvSpPr>
        <p:spPr>
          <a:xfrm>
            <a:off x="13150802" y="3545974"/>
            <a:ext cx="4833717" cy="244084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Porcentagens</a:t>
            </a:r>
          </a:p>
          <a:p>
            <a:r>
              <a:rPr lang="pt-BR" sz="2700" dirty="0"/>
              <a:t>N observações / N total * 100</a:t>
            </a:r>
          </a:p>
          <a:p>
            <a:endParaRPr lang="pt-BR" sz="2700" b="1" dirty="0"/>
          </a:p>
          <a:p>
            <a:endParaRPr lang="pt-BR" sz="2700" b="1" dirty="0"/>
          </a:p>
          <a:p>
            <a:pPr marL="192024" lvl="1" indent="0">
              <a:lnSpc>
                <a:spcPct val="150000"/>
              </a:lnSpc>
              <a:buNone/>
            </a:pPr>
            <a:endParaRPr lang="pt-BR" sz="2700" dirty="0"/>
          </a:p>
        </p:txBody>
      </p:sp>
      <p:sp>
        <p:nvSpPr>
          <p:cNvPr id="12" name="Retângulo 11"/>
          <p:cNvSpPr/>
          <p:nvPr/>
        </p:nvSpPr>
        <p:spPr>
          <a:xfrm>
            <a:off x="11648876" y="9756648"/>
            <a:ext cx="6708631" cy="415498"/>
          </a:xfrm>
          <a:prstGeom prst="rect">
            <a:avLst/>
          </a:prstGeom>
        </p:spPr>
        <p:txBody>
          <a:bodyPr wrap="none">
            <a:spAutoFit/>
          </a:bodyPr>
          <a:lstStyle/>
          <a:p>
            <a:r>
              <a:rPr lang="pt-BR" sz="2100" dirty="0"/>
              <a:t>Fonte: Curso </a:t>
            </a:r>
            <a:r>
              <a:rPr lang="pt-BR" sz="2100" i="1" dirty="0"/>
              <a:t>Basic </a:t>
            </a:r>
            <a:r>
              <a:rPr lang="pt-BR" sz="2100" i="1" dirty="0" err="1"/>
              <a:t>Statistics</a:t>
            </a:r>
            <a:r>
              <a:rPr lang="pt-BR" sz="2100" i="1" dirty="0"/>
              <a:t> </a:t>
            </a:r>
            <a:r>
              <a:rPr lang="pt-BR" sz="2100" dirty="0"/>
              <a:t>da Universidade de Amsterdam</a:t>
            </a:r>
          </a:p>
        </p:txBody>
      </p:sp>
      <p:sp>
        <p:nvSpPr>
          <p:cNvPr id="13" name="Retângulo 12"/>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4" name="CaixaDeTexto 13"/>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28412791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bem-estar x estresse </a:t>
            </a:r>
          </a:p>
        </p:txBody>
      </p:sp>
      <p:graphicFrame>
        <p:nvGraphicFramePr>
          <p:cNvPr id="3" name="Tabela 2"/>
          <p:cNvGraphicFramePr>
            <a:graphicFrameLocks noGrp="1"/>
          </p:cNvGraphicFramePr>
          <p:nvPr/>
        </p:nvGraphicFramePr>
        <p:xfrm>
          <a:off x="1536194" y="3508844"/>
          <a:ext cx="11052045" cy="5818044"/>
        </p:xfrm>
        <a:graphic>
          <a:graphicData uri="http://schemas.openxmlformats.org/drawingml/2006/table">
            <a:tbl>
              <a:tblPr firstRow="1" bandRow="1">
                <a:tableStyleId>{5940675A-B579-460E-94D1-54222C63F5DA}</a:tableStyleId>
              </a:tblPr>
              <a:tblGrid>
                <a:gridCol w="2210409">
                  <a:extLst>
                    <a:ext uri="{9D8B030D-6E8A-4147-A177-3AD203B41FA5}">
                      <a16:colId xmlns:a16="http://schemas.microsoft.com/office/drawing/2014/main" val="248396668"/>
                    </a:ext>
                  </a:extLst>
                </a:gridCol>
                <a:gridCol w="2210409">
                  <a:extLst>
                    <a:ext uri="{9D8B030D-6E8A-4147-A177-3AD203B41FA5}">
                      <a16:colId xmlns:a16="http://schemas.microsoft.com/office/drawing/2014/main" val="2957288577"/>
                    </a:ext>
                  </a:extLst>
                </a:gridCol>
                <a:gridCol w="2210409">
                  <a:extLst>
                    <a:ext uri="{9D8B030D-6E8A-4147-A177-3AD203B41FA5}">
                      <a16:colId xmlns:a16="http://schemas.microsoft.com/office/drawing/2014/main" val="2986714224"/>
                    </a:ext>
                  </a:extLst>
                </a:gridCol>
                <a:gridCol w="2210409">
                  <a:extLst>
                    <a:ext uri="{9D8B030D-6E8A-4147-A177-3AD203B41FA5}">
                      <a16:colId xmlns:a16="http://schemas.microsoft.com/office/drawing/2014/main" val="749628461"/>
                    </a:ext>
                  </a:extLst>
                </a:gridCol>
                <a:gridCol w="2210409">
                  <a:extLst>
                    <a:ext uri="{9D8B030D-6E8A-4147-A177-3AD203B41FA5}">
                      <a16:colId xmlns:a16="http://schemas.microsoft.com/office/drawing/2014/main" val="312432156"/>
                    </a:ext>
                  </a:extLst>
                </a:gridCol>
              </a:tblGrid>
              <a:tr h="96967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000" b="1" dirty="0"/>
                        <a:t>Baixo</a:t>
                      </a:r>
                    </a:p>
                  </a:txBody>
                  <a:tcPr marL="137160" marR="137160" marT="68580" marB="68580" anchor="ctr"/>
                </a:tc>
                <a:tc>
                  <a:txBody>
                    <a:bodyPr/>
                    <a:lstStyle/>
                    <a:p>
                      <a:pPr algn="ctr">
                        <a:lnSpc>
                          <a:spcPct val="150000"/>
                        </a:lnSpc>
                      </a:pPr>
                      <a:r>
                        <a:rPr lang="pt-BR" sz="3000" b="1" dirty="0"/>
                        <a:t>Médio</a:t>
                      </a:r>
                    </a:p>
                  </a:txBody>
                  <a:tcPr marL="137160" marR="137160" marT="68580" marB="68580" anchor="ctr"/>
                </a:tc>
                <a:tc>
                  <a:txBody>
                    <a:bodyPr/>
                    <a:lstStyle/>
                    <a:p>
                      <a:pPr algn="ctr">
                        <a:lnSpc>
                          <a:spcPct val="150000"/>
                        </a:lnSpc>
                      </a:pPr>
                      <a:r>
                        <a:rPr lang="pt-BR" sz="3000" b="1" dirty="0"/>
                        <a:t>Alto</a:t>
                      </a:r>
                    </a:p>
                  </a:txBody>
                  <a:tcPr marL="137160" marR="137160" marT="68580" marB="68580" anchor="ctr"/>
                </a:tc>
                <a:tc>
                  <a:txBody>
                    <a:bodyPr/>
                    <a:lstStyle/>
                    <a:p>
                      <a:pPr algn="ctr">
                        <a:lnSpc>
                          <a:spcPct val="150000"/>
                        </a:lnSpc>
                      </a:pPr>
                      <a:r>
                        <a:rPr lang="pt-BR" sz="3000" b="1" dirty="0"/>
                        <a:t>Total</a:t>
                      </a:r>
                    </a:p>
                  </a:txBody>
                  <a:tcPr marL="137160" marR="137160" marT="68580" marB="68580" anchor="ctr"/>
                </a:tc>
                <a:extLst>
                  <a:ext uri="{0D108BD9-81ED-4DB2-BD59-A6C34878D82A}">
                    <a16:rowId xmlns:a16="http://schemas.microsoft.com/office/drawing/2014/main" val="3655840279"/>
                  </a:ext>
                </a:extLst>
              </a:tr>
              <a:tr h="969674">
                <a:tc>
                  <a:txBody>
                    <a:bodyPr/>
                    <a:lstStyle/>
                    <a:p>
                      <a:pPr algn="ctr">
                        <a:lnSpc>
                          <a:spcPct val="150000"/>
                        </a:lnSpc>
                      </a:pPr>
                      <a:r>
                        <a:rPr lang="pt-BR" sz="3000" b="1" dirty="0"/>
                        <a:t>0 –</a:t>
                      </a:r>
                      <a:r>
                        <a:rPr lang="pt-BR" sz="3000" b="1" baseline="0" dirty="0"/>
                        <a:t> 4</a:t>
                      </a:r>
                      <a:endParaRPr lang="pt-BR" sz="3000" b="1" dirty="0"/>
                    </a:p>
                  </a:txBody>
                  <a:tcPr marL="137160" marR="137160" marT="68580" marB="68580" anchor="ctr"/>
                </a:tc>
                <a:tc>
                  <a:txBody>
                    <a:bodyPr/>
                    <a:lstStyle/>
                    <a:p>
                      <a:pPr algn="ctr">
                        <a:lnSpc>
                          <a:spcPct val="150000"/>
                        </a:lnSpc>
                      </a:pPr>
                      <a:r>
                        <a:rPr lang="pt-BR" sz="3000" dirty="0"/>
                        <a:t>27</a:t>
                      </a:r>
                    </a:p>
                  </a:txBody>
                  <a:tcPr marL="137160" marR="137160" marT="68580" marB="68580" anchor="ctr"/>
                </a:tc>
                <a:tc>
                  <a:txBody>
                    <a:bodyPr/>
                    <a:lstStyle/>
                    <a:p>
                      <a:pPr algn="ctr">
                        <a:lnSpc>
                          <a:spcPct val="150000"/>
                        </a:lnSpc>
                      </a:pPr>
                      <a:r>
                        <a:rPr lang="pt-BR" sz="3000" dirty="0"/>
                        <a:t>5</a:t>
                      </a:r>
                    </a:p>
                  </a:txBody>
                  <a:tcPr marL="137160" marR="137160" marT="68580" marB="68580" anchor="ctr"/>
                </a:tc>
                <a:tc>
                  <a:txBody>
                    <a:bodyPr/>
                    <a:lstStyle/>
                    <a:p>
                      <a:pPr algn="ctr">
                        <a:lnSpc>
                          <a:spcPct val="150000"/>
                        </a:lnSpc>
                      </a:pPr>
                      <a:r>
                        <a:rPr lang="pt-BR" sz="3000" dirty="0"/>
                        <a:t>1</a:t>
                      </a:r>
                    </a:p>
                  </a:txBody>
                  <a:tcPr marL="137160" marR="137160" marT="68580" marB="68580" anchor="ctr"/>
                </a:tc>
                <a:tc>
                  <a:txBody>
                    <a:bodyPr/>
                    <a:lstStyle/>
                    <a:p>
                      <a:pPr algn="ctr">
                        <a:lnSpc>
                          <a:spcPct val="150000"/>
                        </a:lnSpc>
                      </a:pPr>
                      <a:r>
                        <a:rPr lang="pt-BR" sz="3000" dirty="0"/>
                        <a:t>33</a:t>
                      </a:r>
                    </a:p>
                  </a:txBody>
                  <a:tcPr marL="137160" marR="137160" marT="68580" marB="68580" anchor="ctr"/>
                </a:tc>
                <a:extLst>
                  <a:ext uri="{0D108BD9-81ED-4DB2-BD59-A6C34878D82A}">
                    <a16:rowId xmlns:a16="http://schemas.microsoft.com/office/drawing/2014/main" val="969062751"/>
                  </a:ext>
                </a:extLst>
              </a:tr>
              <a:tr h="969674">
                <a:tc>
                  <a:txBody>
                    <a:bodyPr/>
                    <a:lstStyle/>
                    <a:p>
                      <a:pPr algn="ctr">
                        <a:lnSpc>
                          <a:spcPct val="150000"/>
                        </a:lnSpc>
                      </a:pPr>
                      <a:r>
                        <a:rPr lang="pt-BR" sz="3000" b="1" dirty="0"/>
                        <a:t>4 – 5</a:t>
                      </a:r>
                    </a:p>
                  </a:txBody>
                  <a:tcPr marL="137160" marR="137160" marT="68580" marB="68580" anchor="ctr"/>
                </a:tc>
                <a:tc>
                  <a:txBody>
                    <a:bodyPr/>
                    <a:lstStyle/>
                    <a:p>
                      <a:pPr algn="ctr">
                        <a:lnSpc>
                          <a:spcPct val="150000"/>
                        </a:lnSpc>
                      </a:pPr>
                      <a:r>
                        <a:rPr lang="pt-BR" sz="3000" dirty="0"/>
                        <a:t>24</a:t>
                      </a:r>
                    </a:p>
                  </a:txBody>
                  <a:tcPr marL="137160" marR="137160" marT="68580" marB="68580" anchor="ctr"/>
                </a:tc>
                <a:tc>
                  <a:txBody>
                    <a:bodyPr/>
                    <a:lstStyle/>
                    <a:p>
                      <a:pPr algn="ctr">
                        <a:lnSpc>
                          <a:spcPct val="150000"/>
                        </a:lnSpc>
                      </a:pPr>
                      <a:r>
                        <a:rPr lang="pt-BR" sz="3000" dirty="0"/>
                        <a:t>35</a:t>
                      </a:r>
                    </a:p>
                  </a:txBody>
                  <a:tcPr marL="137160" marR="137160" marT="68580" marB="68580" anchor="ctr"/>
                </a:tc>
                <a:tc>
                  <a:txBody>
                    <a:bodyPr/>
                    <a:lstStyle/>
                    <a:p>
                      <a:pPr algn="ctr">
                        <a:lnSpc>
                          <a:spcPct val="150000"/>
                        </a:lnSpc>
                      </a:pPr>
                      <a:r>
                        <a:rPr lang="pt-BR" sz="3000" dirty="0"/>
                        <a:t>2</a:t>
                      </a:r>
                    </a:p>
                  </a:txBody>
                  <a:tcPr marL="137160" marR="137160" marT="68580" marB="68580" anchor="ctr"/>
                </a:tc>
                <a:tc>
                  <a:txBody>
                    <a:bodyPr/>
                    <a:lstStyle/>
                    <a:p>
                      <a:pPr algn="ctr">
                        <a:lnSpc>
                          <a:spcPct val="150000"/>
                        </a:lnSpc>
                      </a:pPr>
                      <a:r>
                        <a:rPr lang="pt-BR" sz="3000" dirty="0"/>
                        <a:t>61</a:t>
                      </a:r>
                    </a:p>
                  </a:txBody>
                  <a:tcPr marL="137160" marR="137160" marT="68580" marB="68580" anchor="ctr"/>
                </a:tc>
                <a:extLst>
                  <a:ext uri="{0D108BD9-81ED-4DB2-BD59-A6C34878D82A}">
                    <a16:rowId xmlns:a16="http://schemas.microsoft.com/office/drawing/2014/main" val="1384202197"/>
                  </a:ext>
                </a:extLst>
              </a:tr>
              <a:tr h="969674">
                <a:tc>
                  <a:txBody>
                    <a:bodyPr/>
                    <a:lstStyle/>
                    <a:p>
                      <a:pPr algn="ctr">
                        <a:lnSpc>
                          <a:spcPct val="150000"/>
                        </a:lnSpc>
                      </a:pPr>
                      <a:r>
                        <a:rPr lang="pt-BR" sz="3000" b="1" dirty="0"/>
                        <a:t>5 – 6</a:t>
                      </a:r>
                    </a:p>
                  </a:txBody>
                  <a:tcPr marL="137160" marR="137160" marT="68580" marB="68580" anchor="ctr"/>
                </a:tc>
                <a:tc>
                  <a:txBody>
                    <a:bodyPr/>
                    <a:lstStyle/>
                    <a:p>
                      <a:pPr algn="ctr">
                        <a:lnSpc>
                          <a:spcPct val="150000"/>
                        </a:lnSpc>
                      </a:pPr>
                      <a:r>
                        <a:rPr lang="pt-BR" sz="3000" dirty="0"/>
                        <a:t>6</a:t>
                      </a:r>
                    </a:p>
                  </a:txBody>
                  <a:tcPr marL="137160" marR="137160" marT="68580" marB="68580" anchor="ctr"/>
                </a:tc>
                <a:tc>
                  <a:txBody>
                    <a:bodyPr/>
                    <a:lstStyle/>
                    <a:p>
                      <a:pPr algn="ctr">
                        <a:lnSpc>
                          <a:spcPct val="150000"/>
                        </a:lnSpc>
                      </a:pPr>
                      <a:r>
                        <a:rPr lang="pt-BR" sz="3000" dirty="0"/>
                        <a:t>43</a:t>
                      </a:r>
                    </a:p>
                  </a:txBody>
                  <a:tcPr marL="137160" marR="137160" marT="68580" marB="68580" anchor="ctr"/>
                </a:tc>
                <a:tc>
                  <a:txBody>
                    <a:bodyPr/>
                    <a:lstStyle/>
                    <a:p>
                      <a:pPr algn="ctr">
                        <a:lnSpc>
                          <a:spcPct val="150000"/>
                        </a:lnSpc>
                      </a:pPr>
                      <a:r>
                        <a:rPr lang="pt-BR" sz="3000" dirty="0"/>
                        <a:t>19</a:t>
                      </a:r>
                    </a:p>
                  </a:txBody>
                  <a:tcPr marL="137160" marR="137160" marT="68580" marB="68580" anchor="ctr"/>
                </a:tc>
                <a:tc>
                  <a:txBody>
                    <a:bodyPr/>
                    <a:lstStyle/>
                    <a:p>
                      <a:pPr algn="ctr">
                        <a:lnSpc>
                          <a:spcPct val="150000"/>
                        </a:lnSpc>
                      </a:pPr>
                      <a:r>
                        <a:rPr lang="pt-BR" sz="3000" dirty="0"/>
                        <a:t>68</a:t>
                      </a:r>
                    </a:p>
                  </a:txBody>
                  <a:tcPr marL="137160" marR="137160" marT="68580" marB="68580" anchor="ctr"/>
                </a:tc>
                <a:extLst>
                  <a:ext uri="{0D108BD9-81ED-4DB2-BD59-A6C34878D82A}">
                    <a16:rowId xmlns:a16="http://schemas.microsoft.com/office/drawing/2014/main" val="54689744"/>
                  </a:ext>
                </a:extLst>
              </a:tr>
              <a:tr h="969674">
                <a:tc>
                  <a:txBody>
                    <a:bodyPr/>
                    <a:lstStyle/>
                    <a:p>
                      <a:pPr algn="ctr">
                        <a:lnSpc>
                          <a:spcPct val="150000"/>
                        </a:lnSpc>
                      </a:pPr>
                      <a:r>
                        <a:rPr lang="pt-BR" sz="3000" b="1" dirty="0"/>
                        <a:t>6</a:t>
                      </a:r>
                      <a:r>
                        <a:rPr lang="pt-BR" sz="3000" b="1" baseline="0" dirty="0"/>
                        <a:t> +</a:t>
                      </a:r>
                      <a:endParaRPr lang="pt-BR" sz="3000" b="1" dirty="0"/>
                    </a:p>
                  </a:txBody>
                  <a:tcPr marL="137160" marR="137160" marT="68580" marB="68580" anchor="ctr"/>
                </a:tc>
                <a:tc>
                  <a:txBody>
                    <a:bodyPr/>
                    <a:lstStyle/>
                    <a:p>
                      <a:pPr algn="ctr">
                        <a:lnSpc>
                          <a:spcPct val="150000"/>
                        </a:lnSpc>
                      </a:pPr>
                      <a:r>
                        <a:rPr lang="pt-BR" sz="3000" dirty="0"/>
                        <a:t>3</a:t>
                      </a:r>
                    </a:p>
                  </a:txBody>
                  <a:tcPr marL="137160" marR="137160" marT="68580" marB="68580" anchor="ctr"/>
                </a:tc>
                <a:tc>
                  <a:txBody>
                    <a:bodyPr/>
                    <a:lstStyle/>
                    <a:p>
                      <a:pPr algn="ctr">
                        <a:lnSpc>
                          <a:spcPct val="150000"/>
                        </a:lnSpc>
                      </a:pPr>
                      <a:r>
                        <a:rPr lang="pt-BR" sz="3000" dirty="0"/>
                        <a:t>7</a:t>
                      </a:r>
                    </a:p>
                  </a:txBody>
                  <a:tcPr marL="137160" marR="137160" marT="68580" marB="68580" anchor="ctr"/>
                </a:tc>
                <a:tc>
                  <a:txBody>
                    <a:bodyPr/>
                    <a:lstStyle/>
                    <a:p>
                      <a:pPr algn="ctr">
                        <a:lnSpc>
                          <a:spcPct val="150000"/>
                        </a:lnSpc>
                      </a:pPr>
                      <a:r>
                        <a:rPr lang="pt-BR" sz="3000" dirty="0"/>
                        <a:t>28</a:t>
                      </a:r>
                    </a:p>
                  </a:txBody>
                  <a:tcPr marL="137160" marR="137160" marT="68580" marB="68580" anchor="ctr"/>
                </a:tc>
                <a:tc>
                  <a:txBody>
                    <a:bodyPr/>
                    <a:lstStyle/>
                    <a:p>
                      <a:pPr algn="ctr">
                        <a:lnSpc>
                          <a:spcPct val="150000"/>
                        </a:lnSpc>
                      </a:pPr>
                      <a:r>
                        <a:rPr lang="pt-BR" sz="3000" dirty="0"/>
                        <a:t>38</a:t>
                      </a:r>
                    </a:p>
                  </a:txBody>
                  <a:tcPr marL="137160" marR="137160" marT="68580" marB="68580" anchor="ctr"/>
                </a:tc>
                <a:extLst>
                  <a:ext uri="{0D108BD9-81ED-4DB2-BD59-A6C34878D82A}">
                    <a16:rowId xmlns:a16="http://schemas.microsoft.com/office/drawing/2014/main" val="4125249239"/>
                  </a:ext>
                </a:extLst>
              </a:tr>
              <a:tr h="969674">
                <a:tc>
                  <a:txBody>
                    <a:bodyPr/>
                    <a:lstStyle/>
                    <a:p>
                      <a:pPr algn="ctr">
                        <a:lnSpc>
                          <a:spcPct val="150000"/>
                        </a:lnSpc>
                      </a:pPr>
                      <a:r>
                        <a:rPr lang="pt-BR" sz="3000" b="1" dirty="0"/>
                        <a:t>Total</a:t>
                      </a:r>
                    </a:p>
                  </a:txBody>
                  <a:tcPr marL="137160" marR="137160" marT="68580" marB="68580" anchor="ctr"/>
                </a:tc>
                <a:tc>
                  <a:txBody>
                    <a:bodyPr/>
                    <a:lstStyle/>
                    <a:p>
                      <a:pPr algn="ctr">
                        <a:lnSpc>
                          <a:spcPct val="150000"/>
                        </a:lnSpc>
                      </a:pPr>
                      <a:r>
                        <a:rPr lang="pt-BR" sz="3000" dirty="0"/>
                        <a:t>60</a:t>
                      </a:r>
                    </a:p>
                  </a:txBody>
                  <a:tcPr marL="137160" marR="137160" marT="68580" marB="68580" anchor="ctr"/>
                </a:tc>
                <a:tc>
                  <a:txBody>
                    <a:bodyPr/>
                    <a:lstStyle/>
                    <a:p>
                      <a:pPr algn="ctr">
                        <a:lnSpc>
                          <a:spcPct val="150000"/>
                        </a:lnSpc>
                      </a:pPr>
                      <a:r>
                        <a:rPr lang="pt-BR" sz="3000" dirty="0"/>
                        <a:t>90</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358713443"/>
                  </a:ext>
                </a:extLst>
              </a:tr>
            </a:tbl>
          </a:graphicData>
        </a:graphic>
      </p:graphicFrame>
      <p:grpSp>
        <p:nvGrpSpPr>
          <p:cNvPr id="6" name="Agrupar 5"/>
          <p:cNvGrpSpPr/>
          <p:nvPr/>
        </p:nvGrpSpPr>
        <p:grpSpPr>
          <a:xfrm>
            <a:off x="14119226" y="138657"/>
            <a:ext cx="2896869" cy="2988591"/>
            <a:chOff x="9642264" y="0"/>
            <a:chExt cx="1931246" cy="1992394"/>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264" y="0"/>
              <a:ext cx="1931246" cy="1992394"/>
            </a:xfrm>
            <a:prstGeom prst="rect">
              <a:avLst/>
            </a:prstGeom>
            <a:solidFill>
              <a:schemeClr val="bg1"/>
            </a:solidFill>
          </p:spPr>
        </p:pic>
        <p:sp>
          <p:nvSpPr>
            <p:cNvPr id="9" name="Espaço Reservado para Conteúdo 2"/>
            <p:cNvSpPr txBox="1">
              <a:spLocks/>
            </p:cNvSpPr>
            <p:nvPr/>
          </p:nvSpPr>
          <p:spPr>
            <a:xfrm>
              <a:off x="10038080" y="839617"/>
              <a:ext cx="1382449" cy="942732"/>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2700" b="1" dirty="0"/>
                <a:t>Tabela de contingência</a:t>
              </a:r>
            </a:p>
          </p:txBody>
        </p:sp>
      </p:grpSp>
      <p:sp>
        <p:nvSpPr>
          <p:cNvPr id="11" name="Espaço Reservado para Conteúdo 2"/>
          <p:cNvSpPr txBox="1">
            <a:spLocks/>
          </p:cNvSpPr>
          <p:nvPr/>
        </p:nvSpPr>
        <p:spPr>
          <a:xfrm>
            <a:off x="13150802" y="3545975"/>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Porcentagens</a:t>
            </a:r>
          </a:p>
          <a:p>
            <a:r>
              <a:rPr lang="pt-BR" sz="2700" dirty="0"/>
              <a:t>N observações / N total * 100</a:t>
            </a:r>
            <a:endParaRPr lang="pt-BR" sz="3300" dirty="0"/>
          </a:p>
        </p:txBody>
      </p:sp>
      <p:sp>
        <p:nvSpPr>
          <p:cNvPr id="8" name="Espaço Reservado para Conteúdo 2"/>
          <p:cNvSpPr txBox="1">
            <a:spLocks/>
          </p:cNvSpPr>
          <p:nvPr/>
        </p:nvSpPr>
        <p:spPr>
          <a:xfrm>
            <a:off x="13202871" y="5539368"/>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Proporções</a:t>
            </a:r>
          </a:p>
          <a:p>
            <a:r>
              <a:rPr lang="pt-BR" sz="2700" dirty="0"/>
              <a:t>Condicionais por colunas, por linhas ou marginais</a:t>
            </a:r>
            <a:endParaRPr lang="pt-BR" sz="3300" dirty="0"/>
          </a:p>
        </p:txBody>
      </p:sp>
      <p:sp>
        <p:nvSpPr>
          <p:cNvPr id="4" name="Retângulo Arredondado 3"/>
          <p:cNvSpPr/>
          <p:nvPr/>
        </p:nvSpPr>
        <p:spPr>
          <a:xfrm>
            <a:off x="10271761" y="3127248"/>
            <a:ext cx="2316479" cy="6504432"/>
          </a:xfrm>
          <a:prstGeom prst="roundRect">
            <a:avLst/>
          </a:prstGeom>
          <a:noFill/>
          <a:ln w="5715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Retângulo Arredondado 9"/>
          <p:cNvSpPr/>
          <p:nvPr/>
        </p:nvSpPr>
        <p:spPr>
          <a:xfrm rot="5400000">
            <a:off x="6292296" y="3412543"/>
            <a:ext cx="1539837" cy="11052047"/>
          </a:xfrm>
          <a:prstGeom prst="roundRect">
            <a:avLst/>
          </a:prstGeom>
          <a:noFill/>
          <a:ln w="5715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2" name="Retângulo 11"/>
          <p:cNvSpPr/>
          <p:nvPr/>
        </p:nvSpPr>
        <p:spPr>
          <a:xfrm>
            <a:off x="11648876" y="9756648"/>
            <a:ext cx="6708631" cy="415498"/>
          </a:xfrm>
          <a:prstGeom prst="rect">
            <a:avLst/>
          </a:prstGeom>
        </p:spPr>
        <p:txBody>
          <a:bodyPr wrap="none">
            <a:spAutoFit/>
          </a:bodyPr>
          <a:lstStyle/>
          <a:p>
            <a:r>
              <a:rPr lang="pt-BR" sz="2100" dirty="0"/>
              <a:t>Fonte: Curso </a:t>
            </a:r>
            <a:r>
              <a:rPr lang="pt-BR" sz="2100" i="1" dirty="0"/>
              <a:t>Basic </a:t>
            </a:r>
            <a:r>
              <a:rPr lang="pt-BR" sz="2100" i="1" dirty="0" err="1"/>
              <a:t>Statistics</a:t>
            </a:r>
            <a:r>
              <a:rPr lang="pt-BR" sz="2100" i="1" dirty="0"/>
              <a:t> </a:t>
            </a:r>
            <a:r>
              <a:rPr lang="pt-BR" sz="2100" dirty="0"/>
              <a:t>da Universidade de Amsterdam</a:t>
            </a:r>
          </a:p>
        </p:txBody>
      </p:sp>
      <p:sp>
        <p:nvSpPr>
          <p:cNvPr id="14" name="Retângulo 1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5" name="CaixaDeTexto 14"/>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2514835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3227226" y="7507706"/>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Semibold" panose="020B0702040204020203" pitchFamily="34" charset="0"/>
                <a:cs typeface="Segoe UI Semibold" panose="020B0702040204020203" pitchFamily="34" charset="0"/>
              </a:rPr>
              <a:t>Aqui você executa os seus códigos (e pode escrever aqui também)</a:t>
            </a:r>
          </a:p>
        </p:txBody>
      </p:sp>
    </p:spTree>
    <p:extLst>
      <p:ext uri="{BB962C8B-B14F-4D97-AF65-F5344CB8AC3E}">
        <p14:creationId xmlns:p14="http://schemas.microsoft.com/office/powerpoint/2010/main" val="40025342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bem-estar x estresse </a:t>
            </a:r>
          </a:p>
        </p:txBody>
      </p:sp>
      <p:graphicFrame>
        <p:nvGraphicFramePr>
          <p:cNvPr id="3" name="Tabela 2"/>
          <p:cNvGraphicFramePr>
            <a:graphicFrameLocks noGrp="1"/>
          </p:cNvGraphicFramePr>
          <p:nvPr/>
        </p:nvGraphicFramePr>
        <p:xfrm>
          <a:off x="1536194" y="3508844"/>
          <a:ext cx="11052045" cy="5818041"/>
        </p:xfrm>
        <a:graphic>
          <a:graphicData uri="http://schemas.openxmlformats.org/drawingml/2006/table">
            <a:tbl>
              <a:tblPr firstRow="1" bandRow="1">
                <a:tableStyleId>{5940675A-B579-460E-94D1-54222C63F5DA}</a:tableStyleId>
              </a:tblPr>
              <a:tblGrid>
                <a:gridCol w="2210409">
                  <a:extLst>
                    <a:ext uri="{9D8B030D-6E8A-4147-A177-3AD203B41FA5}">
                      <a16:colId xmlns:a16="http://schemas.microsoft.com/office/drawing/2014/main" val="248396668"/>
                    </a:ext>
                  </a:extLst>
                </a:gridCol>
                <a:gridCol w="2210409">
                  <a:extLst>
                    <a:ext uri="{9D8B030D-6E8A-4147-A177-3AD203B41FA5}">
                      <a16:colId xmlns:a16="http://schemas.microsoft.com/office/drawing/2014/main" val="2957288577"/>
                    </a:ext>
                  </a:extLst>
                </a:gridCol>
                <a:gridCol w="2210409">
                  <a:extLst>
                    <a:ext uri="{9D8B030D-6E8A-4147-A177-3AD203B41FA5}">
                      <a16:colId xmlns:a16="http://schemas.microsoft.com/office/drawing/2014/main" val="2986714224"/>
                    </a:ext>
                  </a:extLst>
                </a:gridCol>
                <a:gridCol w="2210409">
                  <a:extLst>
                    <a:ext uri="{9D8B030D-6E8A-4147-A177-3AD203B41FA5}">
                      <a16:colId xmlns:a16="http://schemas.microsoft.com/office/drawing/2014/main" val="749628461"/>
                    </a:ext>
                  </a:extLst>
                </a:gridCol>
                <a:gridCol w="2210409">
                  <a:extLst>
                    <a:ext uri="{9D8B030D-6E8A-4147-A177-3AD203B41FA5}">
                      <a16:colId xmlns:a16="http://schemas.microsoft.com/office/drawing/2014/main" val="312432156"/>
                    </a:ext>
                  </a:extLst>
                </a:gridCol>
              </a:tblGrid>
              <a:tr h="96967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000" b="1" dirty="0"/>
                        <a:t>Baixo</a:t>
                      </a:r>
                    </a:p>
                  </a:txBody>
                  <a:tcPr marL="137160" marR="137160" marT="68580" marB="68580" anchor="ctr"/>
                </a:tc>
                <a:tc>
                  <a:txBody>
                    <a:bodyPr/>
                    <a:lstStyle/>
                    <a:p>
                      <a:pPr algn="ctr">
                        <a:lnSpc>
                          <a:spcPct val="150000"/>
                        </a:lnSpc>
                      </a:pPr>
                      <a:r>
                        <a:rPr lang="pt-BR" sz="3000" b="1" dirty="0"/>
                        <a:t>Médio</a:t>
                      </a:r>
                    </a:p>
                  </a:txBody>
                  <a:tcPr marL="137160" marR="137160" marT="68580" marB="68580" anchor="ctr"/>
                </a:tc>
                <a:tc>
                  <a:txBody>
                    <a:bodyPr/>
                    <a:lstStyle/>
                    <a:p>
                      <a:pPr algn="ctr">
                        <a:lnSpc>
                          <a:spcPct val="150000"/>
                        </a:lnSpc>
                      </a:pPr>
                      <a:r>
                        <a:rPr lang="pt-BR" sz="3000" b="1" dirty="0"/>
                        <a:t>Alto</a:t>
                      </a:r>
                    </a:p>
                  </a:txBody>
                  <a:tcPr marL="137160" marR="137160" marT="68580" marB="68580" anchor="ctr"/>
                </a:tc>
                <a:tc>
                  <a:txBody>
                    <a:bodyPr/>
                    <a:lstStyle/>
                    <a:p>
                      <a:pPr algn="ctr">
                        <a:lnSpc>
                          <a:spcPct val="150000"/>
                        </a:lnSpc>
                      </a:pPr>
                      <a:r>
                        <a:rPr lang="pt-BR" sz="3000" b="1" dirty="0"/>
                        <a:t>Total</a:t>
                      </a:r>
                    </a:p>
                  </a:txBody>
                  <a:tcPr marL="137160" marR="137160" marT="68580" marB="68580" anchor="ctr"/>
                </a:tc>
                <a:extLst>
                  <a:ext uri="{0D108BD9-81ED-4DB2-BD59-A6C34878D82A}">
                    <a16:rowId xmlns:a16="http://schemas.microsoft.com/office/drawing/2014/main" val="3655840279"/>
                  </a:ext>
                </a:extLst>
              </a:tr>
              <a:tr h="969674">
                <a:tc>
                  <a:txBody>
                    <a:bodyPr/>
                    <a:lstStyle/>
                    <a:p>
                      <a:pPr algn="ctr">
                        <a:lnSpc>
                          <a:spcPct val="150000"/>
                        </a:lnSpc>
                      </a:pPr>
                      <a:r>
                        <a:rPr lang="pt-BR" sz="3000" b="1" dirty="0"/>
                        <a:t>0 –</a:t>
                      </a:r>
                      <a:r>
                        <a:rPr lang="pt-BR" sz="3000" b="1" baseline="0" dirty="0"/>
                        <a:t> 4</a:t>
                      </a:r>
                      <a:endParaRPr lang="pt-BR" sz="3000" b="1" dirty="0"/>
                    </a:p>
                  </a:txBody>
                  <a:tcPr marL="137160" marR="137160" marT="68580" marB="68580" anchor="ctr"/>
                </a:tc>
                <a:tc>
                  <a:txBody>
                    <a:bodyPr/>
                    <a:lstStyle/>
                    <a:p>
                      <a:pPr algn="ctr">
                        <a:lnSpc>
                          <a:spcPct val="150000"/>
                        </a:lnSpc>
                      </a:pPr>
                      <a:r>
                        <a:rPr lang="pt-BR" sz="3000" dirty="0"/>
                        <a:t>45%</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2%</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969062751"/>
                  </a:ext>
                </a:extLst>
              </a:tr>
              <a:tr h="969674">
                <a:tc>
                  <a:txBody>
                    <a:bodyPr/>
                    <a:lstStyle/>
                    <a:p>
                      <a:pPr algn="ctr">
                        <a:lnSpc>
                          <a:spcPct val="150000"/>
                        </a:lnSpc>
                      </a:pPr>
                      <a:r>
                        <a:rPr lang="pt-BR" sz="3000" b="1" dirty="0"/>
                        <a:t>4 – 5</a:t>
                      </a:r>
                    </a:p>
                  </a:txBody>
                  <a:tcPr marL="137160" marR="137160" marT="68580" marB="68580" anchor="ctr"/>
                </a:tc>
                <a:tc>
                  <a:txBody>
                    <a:bodyPr/>
                    <a:lstStyle/>
                    <a:p>
                      <a:pPr algn="ctr">
                        <a:lnSpc>
                          <a:spcPct val="150000"/>
                        </a:lnSpc>
                      </a:pPr>
                      <a:r>
                        <a:rPr lang="pt-BR" sz="3000" dirty="0"/>
                        <a:t>40%</a:t>
                      </a:r>
                    </a:p>
                  </a:txBody>
                  <a:tcPr marL="137160" marR="137160" marT="68580" marB="68580" anchor="ctr"/>
                </a:tc>
                <a:tc>
                  <a:txBody>
                    <a:bodyPr/>
                    <a:lstStyle/>
                    <a:p>
                      <a:pPr algn="ctr">
                        <a:lnSpc>
                          <a:spcPct val="150000"/>
                        </a:lnSpc>
                      </a:pPr>
                      <a:r>
                        <a:rPr lang="pt-BR" sz="3000" dirty="0"/>
                        <a:t>?</a:t>
                      </a:r>
                    </a:p>
                  </a:txBody>
                  <a:tcPr marL="137160" marR="137160" marT="68580" marB="68580" anchor="ctr"/>
                </a:tc>
                <a:tc>
                  <a:txBody>
                    <a:bodyPr/>
                    <a:lstStyle/>
                    <a:p>
                      <a:pPr algn="ctr">
                        <a:lnSpc>
                          <a:spcPct val="150000"/>
                        </a:lnSpc>
                      </a:pPr>
                      <a:r>
                        <a:rPr lang="pt-BR" sz="3000" dirty="0"/>
                        <a:t>4%</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1384202197"/>
                  </a:ext>
                </a:extLst>
              </a:tr>
              <a:tr h="969674">
                <a:tc>
                  <a:txBody>
                    <a:bodyPr/>
                    <a:lstStyle/>
                    <a:p>
                      <a:pPr algn="ctr">
                        <a:lnSpc>
                          <a:spcPct val="150000"/>
                        </a:lnSpc>
                      </a:pPr>
                      <a:r>
                        <a:rPr lang="pt-BR" sz="3000" b="1" dirty="0"/>
                        <a:t>5 – 6</a:t>
                      </a:r>
                    </a:p>
                  </a:txBody>
                  <a:tcPr marL="137160" marR="137160" marT="68580" marB="68580" anchor="ctr"/>
                </a:tc>
                <a:tc>
                  <a:txBody>
                    <a:bodyPr/>
                    <a:lstStyle/>
                    <a:p>
                      <a:pPr algn="ctr">
                        <a:lnSpc>
                          <a:spcPct val="150000"/>
                        </a:lnSpc>
                      </a:pPr>
                      <a:r>
                        <a:rPr lang="pt-BR" sz="3000" dirty="0"/>
                        <a:t>10%</a:t>
                      </a:r>
                    </a:p>
                  </a:txBody>
                  <a:tcPr marL="137160" marR="137160" marT="68580" marB="68580" anchor="ctr"/>
                </a:tc>
                <a:tc>
                  <a:txBody>
                    <a:bodyPr/>
                    <a:lstStyle/>
                    <a:p>
                      <a:pPr algn="ctr">
                        <a:lnSpc>
                          <a:spcPct val="150000"/>
                        </a:lnSpc>
                      </a:pPr>
                      <a:r>
                        <a:rPr lang="pt-BR" sz="3000" dirty="0"/>
                        <a:t>48%</a:t>
                      </a:r>
                    </a:p>
                  </a:txBody>
                  <a:tcPr marL="137160" marR="137160" marT="68580" marB="68580" anchor="ctr"/>
                </a:tc>
                <a:tc>
                  <a:txBody>
                    <a:bodyPr/>
                    <a:lstStyle/>
                    <a:p>
                      <a:pPr algn="ctr">
                        <a:lnSpc>
                          <a:spcPct val="150000"/>
                        </a:lnSpc>
                      </a:pPr>
                      <a:r>
                        <a:rPr lang="pt-BR" sz="3000" dirty="0"/>
                        <a:t>?</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54689744"/>
                  </a:ext>
                </a:extLst>
              </a:tr>
              <a:tr h="969674">
                <a:tc>
                  <a:txBody>
                    <a:bodyPr/>
                    <a:lstStyle/>
                    <a:p>
                      <a:pPr algn="ctr">
                        <a:lnSpc>
                          <a:spcPct val="150000"/>
                        </a:lnSpc>
                      </a:pPr>
                      <a:r>
                        <a:rPr lang="pt-BR" sz="3000" b="1" dirty="0"/>
                        <a:t>6</a:t>
                      </a:r>
                      <a:r>
                        <a:rPr lang="pt-BR" sz="3000" b="1" baseline="0" dirty="0"/>
                        <a:t> +</a:t>
                      </a:r>
                      <a:endParaRPr lang="pt-BR" sz="3000" b="1" dirty="0"/>
                    </a:p>
                  </a:txBody>
                  <a:tcPr marL="137160" marR="137160" marT="68580" marB="68580" anchor="ctr"/>
                </a:tc>
                <a:tc>
                  <a:txBody>
                    <a:bodyPr/>
                    <a:lstStyle/>
                    <a:p>
                      <a:pPr algn="ctr">
                        <a:lnSpc>
                          <a:spcPct val="150000"/>
                        </a:lnSpc>
                      </a:pPr>
                      <a:r>
                        <a:rPr lang="pt-BR" sz="3000" dirty="0"/>
                        <a:t>?</a:t>
                      </a:r>
                    </a:p>
                  </a:txBody>
                  <a:tcPr marL="137160" marR="137160" marT="68580" marB="68580" anchor="ctr"/>
                </a:tc>
                <a:tc>
                  <a:txBody>
                    <a:bodyPr/>
                    <a:lstStyle/>
                    <a:p>
                      <a:pPr algn="ctr">
                        <a:lnSpc>
                          <a:spcPct val="150000"/>
                        </a:lnSpc>
                      </a:pPr>
                      <a:r>
                        <a:rPr lang="pt-BR" sz="3000" dirty="0"/>
                        <a:t>8%</a:t>
                      </a:r>
                    </a:p>
                  </a:txBody>
                  <a:tcPr marL="137160" marR="137160" marT="68580" marB="68580" anchor="ctr"/>
                </a:tc>
                <a:tc>
                  <a:txBody>
                    <a:bodyPr/>
                    <a:lstStyle/>
                    <a:p>
                      <a:pPr algn="ctr">
                        <a:lnSpc>
                          <a:spcPct val="150000"/>
                        </a:lnSpc>
                      </a:pPr>
                      <a:r>
                        <a:rPr lang="pt-BR" sz="3000" dirty="0"/>
                        <a:t>?</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4125249239"/>
                  </a:ext>
                </a:extLst>
              </a:tr>
              <a:tr h="969674">
                <a:tc>
                  <a:txBody>
                    <a:bodyPr/>
                    <a:lstStyle/>
                    <a:p>
                      <a:pPr algn="ctr">
                        <a:lnSpc>
                          <a:spcPct val="150000"/>
                        </a:lnSpc>
                      </a:pPr>
                      <a:r>
                        <a:rPr lang="pt-BR" sz="3000" b="1" dirty="0"/>
                        <a:t>Total</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358713443"/>
                  </a:ext>
                </a:extLst>
              </a:tr>
            </a:tbl>
          </a:graphicData>
        </a:graphic>
      </p:graphicFrame>
      <p:grpSp>
        <p:nvGrpSpPr>
          <p:cNvPr id="6" name="Agrupar 5"/>
          <p:cNvGrpSpPr/>
          <p:nvPr/>
        </p:nvGrpSpPr>
        <p:grpSpPr>
          <a:xfrm>
            <a:off x="14119226" y="138657"/>
            <a:ext cx="2896869" cy="2988591"/>
            <a:chOff x="9642264" y="0"/>
            <a:chExt cx="1931246" cy="1992394"/>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264" y="0"/>
              <a:ext cx="1931246" cy="1992394"/>
            </a:xfrm>
            <a:prstGeom prst="rect">
              <a:avLst/>
            </a:prstGeom>
            <a:solidFill>
              <a:schemeClr val="bg1"/>
            </a:solidFill>
          </p:spPr>
        </p:pic>
        <p:sp>
          <p:nvSpPr>
            <p:cNvPr id="9" name="Espaço Reservado para Conteúdo 2"/>
            <p:cNvSpPr txBox="1">
              <a:spLocks/>
            </p:cNvSpPr>
            <p:nvPr/>
          </p:nvSpPr>
          <p:spPr>
            <a:xfrm>
              <a:off x="10038080" y="839617"/>
              <a:ext cx="1382449" cy="942732"/>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2700" b="1" dirty="0"/>
                <a:t>Tabela de contingência</a:t>
              </a:r>
            </a:p>
          </p:txBody>
        </p:sp>
      </p:grpSp>
      <p:sp>
        <p:nvSpPr>
          <p:cNvPr id="11" name="Espaço Reservado para Conteúdo 2"/>
          <p:cNvSpPr txBox="1">
            <a:spLocks/>
          </p:cNvSpPr>
          <p:nvPr/>
        </p:nvSpPr>
        <p:spPr>
          <a:xfrm>
            <a:off x="13150802" y="3545975"/>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Porcentagens</a:t>
            </a:r>
          </a:p>
          <a:p>
            <a:r>
              <a:rPr lang="pt-BR" sz="2700" dirty="0"/>
              <a:t>N observações / N total * 100</a:t>
            </a:r>
            <a:endParaRPr lang="pt-BR" sz="3300" dirty="0"/>
          </a:p>
        </p:txBody>
      </p:sp>
      <p:sp>
        <p:nvSpPr>
          <p:cNvPr id="8" name="Espaço Reservado para Conteúdo 2"/>
          <p:cNvSpPr txBox="1">
            <a:spLocks/>
          </p:cNvSpPr>
          <p:nvPr/>
        </p:nvSpPr>
        <p:spPr>
          <a:xfrm>
            <a:off x="13202871" y="5539368"/>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Proporções</a:t>
            </a:r>
          </a:p>
          <a:p>
            <a:r>
              <a:rPr lang="pt-BR" sz="2700" dirty="0"/>
              <a:t>Condicional por coluna (por bem-estar)</a:t>
            </a:r>
            <a:endParaRPr lang="pt-BR" sz="3300" dirty="0"/>
          </a:p>
        </p:txBody>
      </p:sp>
      <p:sp>
        <p:nvSpPr>
          <p:cNvPr id="12" name="Retângulo 11"/>
          <p:cNvSpPr/>
          <p:nvPr/>
        </p:nvSpPr>
        <p:spPr>
          <a:xfrm>
            <a:off x="11648876" y="9756648"/>
            <a:ext cx="6708631" cy="415498"/>
          </a:xfrm>
          <a:prstGeom prst="rect">
            <a:avLst/>
          </a:prstGeom>
        </p:spPr>
        <p:txBody>
          <a:bodyPr wrap="none">
            <a:spAutoFit/>
          </a:bodyPr>
          <a:lstStyle/>
          <a:p>
            <a:r>
              <a:rPr lang="pt-BR" sz="2100" dirty="0"/>
              <a:t>Fonte: Curso </a:t>
            </a:r>
            <a:r>
              <a:rPr lang="pt-BR" sz="2100" i="1" dirty="0"/>
              <a:t>Basic </a:t>
            </a:r>
            <a:r>
              <a:rPr lang="pt-BR" sz="2100" i="1" dirty="0" err="1"/>
              <a:t>Statistics</a:t>
            </a:r>
            <a:r>
              <a:rPr lang="pt-BR" sz="2100" i="1" dirty="0"/>
              <a:t> </a:t>
            </a:r>
            <a:r>
              <a:rPr lang="pt-BR" sz="2100" dirty="0"/>
              <a:t>da Universidade de Amsterdam</a:t>
            </a:r>
          </a:p>
        </p:txBody>
      </p:sp>
      <p:sp>
        <p:nvSpPr>
          <p:cNvPr id="13" name="Retângulo 12"/>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4" name="CaixaDeTexto 13"/>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6100944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bem-estar x estresse </a:t>
            </a:r>
          </a:p>
        </p:txBody>
      </p:sp>
      <p:graphicFrame>
        <p:nvGraphicFramePr>
          <p:cNvPr id="3" name="Tabela 2"/>
          <p:cNvGraphicFramePr>
            <a:graphicFrameLocks noGrp="1"/>
          </p:cNvGraphicFramePr>
          <p:nvPr/>
        </p:nvGraphicFramePr>
        <p:xfrm>
          <a:off x="1536194" y="3508844"/>
          <a:ext cx="11052045" cy="5818041"/>
        </p:xfrm>
        <a:graphic>
          <a:graphicData uri="http://schemas.openxmlformats.org/drawingml/2006/table">
            <a:tbl>
              <a:tblPr firstRow="1" bandRow="1">
                <a:tableStyleId>{5940675A-B579-460E-94D1-54222C63F5DA}</a:tableStyleId>
              </a:tblPr>
              <a:tblGrid>
                <a:gridCol w="2210409">
                  <a:extLst>
                    <a:ext uri="{9D8B030D-6E8A-4147-A177-3AD203B41FA5}">
                      <a16:colId xmlns:a16="http://schemas.microsoft.com/office/drawing/2014/main" val="248396668"/>
                    </a:ext>
                  </a:extLst>
                </a:gridCol>
                <a:gridCol w="2210409">
                  <a:extLst>
                    <a:ext uri="{9D8B030D-6E8A-4147-A177-3AD203B41FA5}">
                      <a16:colId xmlns:a16="http://schemas.microsoft.com/office/drawing/2014/main" val="2957288577"/>
                    </a:ext>
                  </a:extLst>
                </a:gridCol>
                <a:gridCol w="2210409">
                  <a:extLst>
                    <a:ext uri="{9D8B030D-6E8A-4147-A177-3AD203B41FA5}">
                      <a16:colId xmlns:a16="http://schemas.microsoft.com/office/drawing/2014/main" val="2986714224"/>
                    </a:ext>
                  </a:extLst>
                </a:gridCol>
                <a:gridCol w="2210409">
                  <a:extLst>
                    <a:ext uri="{9D8B030D-6E8A-4147-A177-3AD203B41FA5}">
                      <a16:colId xmlns:a16="http://schemas.microsoft.com/office/drawing/2014/main" val="749628461"/>
                    </a:ext>
                  </a:extLst>
                </a:gridCol>
                <a:gridCol w="2210409">
                  <a:extLst>
                    <a:ext uri="{9D8B030D-6E8A-4147-A177-3AD203B41FA5}">
                      <a16:colId xmlns:a16="http://schemas.microsoft.com/office/drawing/2014/main" val="312432156"/>
                    </a:ext>
                  </a:extLst>
                </a:gridCol>
              </a:tblGrid>
              <a:tr h="969674">
                <a:tc>
                  <a:txBody>
                    <a:bodyPr/>
                    <a:lstStyle/>
                    <a:p>
                      <a:pPr algn="ctr">
                        <a:lnSpc>
                          <a:spcPct val="150000"/>
                        </a:lnSpc>
                      </a:pPr>
                      <a:endParaRPr lang="pt-BR" sz="3000" dirty="0"/>
                    </a:p>
                  </a:txBody>
                  <a:tcPr marL="137160" marR="137160" marT="68580" marB="68580" anchor="ctr"/>
                </a:tc>
                <a:tc>
                  <a:txBody>
                    <a:bodyPr/>
                    <a:lstStyle/>
                    <a:p>
                      <a:pPr algn="ctr">
                        <a:lnSpc>
                          <a:spcPct val="150000"/>
                        </a:lnSpc>
                      </a:pPr>
                      <a:r>
                        <a:rPr lang="pt-BR" sz="3000" b="1" dirty="0"/>
                        <a:t>Baixo</a:t>
                      </a:r>
                    </a:p>
                  </a:txBody>
                  <a:tcPr marL="137160" marR="137160" marT="68580" marB="68580" anchor="ctr"/>
                </a:tc>
                <a:tc>
                  <a:txBody>
                    <a:bodyPr/>
                    <a:lstStyle/>
                    <a:p>
                      <a:pPr algn="ctr">
                        <a:lnSpc>
                          <a:spcPct val="150000"/>
                        </a:lnSpc>
                      </a:pPr>
                      <a:r>
                        <a:rPr lang="pt-BR" sz="3000" b="1" dirty="0"/>
                        <a:t>Médio</a:t>
                      </a:r>
                    </a:p>
                  </a:txBody>
                  <a:tcPr marL="137160" marR="137160" marT="68580" marB="68580" anchor="ctr"/>
                </a:tc>
                <a:tc>
                  <a:txBody>
                    <a:bodyPr/>
                    <a:lstStyle/>
                    <a:p>
                      <a:pPr algn="ctr">
                        <a:lnSpc>
                          <a:spcPct val="150000"/>
                        </a:lnSpc>
                      </a:pPr>
                      <a:r>
                        <a:rPr lang="pt-BR" sz="3000" b="1" dirty="0"/>
                        <a:t>Alto</a:t>
                      </a:r>
                    </a:p>
                  </a:txBody>
                  <a:tcPr marL="137160" marR="137160" marT="68580" marB="68580" anchor="ctr"/>
                </a:tc>
                <a:tc>
                  <a:txBody>
                    <a:bodyPr/>
                    <a:lstStyle/>
                    <a:p>
                      <a:pPr algn="ctr">
                        <a:lnSpc>
                          <a:spcPct val="150000"/>
                        </a:lnSpc>
                      </a:pPr>
                      <a:r>
                        <a:rPr lang="pt-BR" sz="3000" b="1" dirty="0"/>
                        <a:t>Total</a:t>
                      </a:r>
                    </a:p>
                  </a:txBody>
                  <a:tcPr marL="137160" marR="137160" marT="68580" marB="68580" anchor="ctr"/>
                </a:tc>
                <a:extLst>
                  <a:ext uri="{0D108BD9-81ED-4DB2-BD59-A6C34878D82A}">
                    <a16:rowId xmlns:a16="http://schemas.microsoft.com/office/drawing/2014/main" val="3655840279"/>
                  </a:ext>
                </a:extLst>
              </a:tr>
              <a:tr h="969674">
                <a:tc>
                  <a:txBody>
                    <a:bodyPr/>
                    <a:lstStyle/>
                    <a:p>
                      <a:pPr algn="ctr">
                        <a:lnSpc>
                          <a:spcPct val="150000"/>
                        </a:lnSpc>
                      </a:pPr>
                      <a:r>
                        <a:rPr lang="pt-BR" sz="3000" b="1" dirty="0"/>
                        <a:t>0 –</a:t>
                      </a:r>
                      <a:r>
                        <a:rPr lang="pt-BR" sz="3000" b="1" baseline="0" dirty="0"/>
                        <a:t> 4</a:t>
                      </a:r>
                      <a:endParaRPr lang="pt-BR" sz="3000" b="1" dirty="0"/>
                    </a:p>
                  </a:txBody>
                  <a:tcPr marL="137160" marR="137160" marT="68580" marB="68580" anchor="ctr"/>
                </a:tc>
                <a:tc>
                  <a:txBody>
                    <a:bodyPr/>
                    <a:lstStyle/>
                    <a:p>
                      <a:pPr algn="ctr">
                        <a:lnSpc>
                          <a:spcPct val="150000"/>
                        </a:lnSpc>
                      </a:pPr>
                      <a:r>
                        <a:rPr lang="pt-BR" sz="3000" dirty="0"/>
                        <a:t>45%</a:t>
                      </a:r>
                    </a:p>
                  </a:txBody>
                  <a:tcPr marL="137160" marR="137160" marT="68580" marB="68580" anchor="ctr"/>
                </a:tc>
                <a:tc>
                  <a:txBody>
                    <a:bodyPr/>
                    <a:lstStyle/>
                    <a:p>
                      <a:pPr algn="ctr">
                        <a:lnSpc>
                          <a:spcPct val="150000"/>
                        </a:lnSpc>
                      </a:pPr>
                      <a:r>
                        <a:rPr lang="pt-BR" sz="3000" dirty="0"/>
                        <a:t>50%</a:t>
                      </a:r>
                    </a:p>
                  </a:txBody>
                  <a:tcPr marL="137160" marR="137160" marT="68580" marB="68580" anchor="ctr"/>
                </a:tc>
                <a:tc>
                  <a:txBody>
                    <a:bodyPr/>
                    <a:lstStyle/>
                    <a:p>
                      <a:pPr algn="ctr">
                        <a:lnSpc>
                          <a:spcPct val="150000"/>
                        </a:lnSpc>
                      </a:pPr>
                      <a:r>
                        <a:rPr lang="pt-BR" sz="3000" dirty="0"/>
                        <a:t>2%</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969062751"/>
                  </a:ext>
                </a:extLst>
              </a:tr>
              <a:tr h="969674">
                <a:tc>
                  <a:txBody>
                    <a:bodyPr/>
                    <a:lstStyle/>
                    <a:p>
                      <a:pPr algn="ctr">
                        <a:lnSpc>
                          <a:spcPct val="150000"/>
                        </a:lnSpc>
                      </a:pPr>
                      <a:r>
                        <a:rPr lang="pt-BR" sz="3000" b="1" dirty="0"/>
                        <a:t>4 – 5</a:t>
                      </a:r>
                    </a:p>
                  </a:txBody>
                  <a:tcPr marL="137160" marR="137160" marT="68580" marB="68580" anchor="ctr"/>
                </a:tc>
                <a:tc>
                  <a:txBody>
                    <a:bodyPr/>
                    <a:lstStyle/>
                    <a:p>
                      <a:pPr algn="ctr">
                        <a:lnSpc>
                          <a:spcPct val="150000"/>
                        </a:lnSpc>
                      </a:pPr>
                      <a:r>
                        <a:rPr lang="pt-BR" sz="3000" dirty="0"/>
                        <a:t>40%</a:t>
                      </a:r>
                    </a:p>
                  </a:txBody>
                  <a:tcPr marL="137160" marR="137160" marT="68580" marB="68580" anchor="ctr"/>
                </a:tc>
                <a:tc>
                  <a:txBody>
                    <a:bodyPr/>
                    <a:lstStyle/>
                    <a:p>
                      <a:pPr algn="ctr">
                        <a:lnSpc>
                          <a:spcPct val="150000"/>
                        </a:lnSpc>
                      </a:pPr>
                      <a:r>
                        <a:rPr lang="pt-BR" sz="3000" dirty="0"/>
                        <a:t>39%</a:t>
                      </a:r>
                    </a:p>
                  </a:txBody>
                  <a:tcPr marL="137160" marR="137160" marT="68580" marB="68580" anchor="ctr"/>
                </a:tc>
                <a:tc>
                  <a:txBody>
                    <a:bodyPr/>
                    <a:lstStyle/>
                    <a:p>
                      <a:pPr algn="ctr">
                        <a:lnSpc>
                          <a:spcPct val="150000"/>
                        </a:lnSpc>
                      </a:pPr>
                      <a:r>
                        <a:rPr lang="pt-BR" sz="3000" dirty="0"/>
                        <a:t>4%</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1384202197"/>
                  </a:ext>
                </a:extLst>
              </a:tr>
              <a:tr h="969674">
                <a:tc>
                  <a:txBody>
                    <a:bodyPr/>
                    <a:lstStyle/>
                    <a:p>
                      <a:pPr algn="ctr">
                        <a:lnSpc>
                          <a:spcPct val="150000"/>
                        </a:lnSpc>
                      </a:pPr>
                      <a:r>
                        <a:rPr lang="pt-BR" sz="3000" b="1" dirty="0"/>
                        <a:t>5 – 6</a:t>
                      </a:r>
                    </a:p>
                  </a:txBody>
                  <a:tcPr marL="137160" marR="137160" marT="68580" marB="68580" anchor="ctr"/>
                </a:tc>
                <a:tc>
                  <a:txBody>
                    <a:bodyPr/>
                    <a:lstStyle/>
                    <a:p>
                      <a:pPr algn="ctr">
                        <a:lnSpc>
                          <a:spcPct val="150000"/>
                        </a:lnSpc>
                      </a:pPr>
                      <a:r>
                        <a:rPr lang="pt-BR" sz="3000" dirty="0"/>
                        <a:t>10%</a:t>
                      </a:r>
                    </a:p>
                  </a:txBody>
                  <a:tcPr marL="137160" marR="137160" marT="68580" marB="68580" anchor="ctr"/>
                </a:tc>
                <a:tc>
                  <a:txBody>
                    <a:bodyPr/>
                    <a:lstStyle/>
                    <a:p>
                      <a:pPr algn="ctr">
                        <a:lnSpc>
                          <a:spcPct val="150000"/>
                        </a:lnSpc>
                      </a:pPr>
                      <a:r>
                        <a:rPr lang="pt-BR" sz="3000" dirty="0"/>
                        <a:t>48%</a:t>
                      </a:r>
                    </a:p>
                  </a:txBody>
                  <a:tcPr marL="137160" marR="137160" marT="68580" marB="68580" anchor="ctr"/>
                </a:tc>
                <a:tc>
                  <a:txBody>
                    <a:bodyPr/>
                    <a:lstStyle/>
                    <a:p>
                      <a:pPr algn="ctr">
                        <a:lnSpc>
                          <a:spcPct val="150000"/>
                        </a:lnSpc>
                      </a:pPr>
                      <a:r>
                        <a:rPr lang="pt-BR" sz="3000" dirty="0"/>
                        <a:t>38%</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54689744"/>
                  </a:ext>
                </a:extLst>
              </a:tr>
              <a:tr h="969674">
                <a:tc>
                  <a:txBody>
                    <a:bodyPr/>
                    <a:lstStyle/>
                    <a:p>
                      <a:pPr algn="ctr">
                        <a:lnSpc>
                          <a:spcPct val="150000"/>
                        </a:lnSpc>
                      </a:pPr>
                      <a:r>
                        <a:rPr lang="pt-BR" sz="3000" b="1" dirty="0"/>
                        <a:t>6</a:t>
                      </a:r>
                      <a:r>
                        <a:rPr lang="pt-BR" sz="3000" b="1" baseline="0" dirty="0"/>
                        <a:t> +</a:t>
                      </a:r>
                      <a:endParaRPr lang="pt-BR" sz="3000" b="1" dirty="0"/>
                    </a:p>
                  </a:txBody>
                  <a:tcPr marL="137160" marR="137160" marT="68580" marB="68580" anchor="ctr"/>
                </a:tc>
                <a:tc>
                  <a:txBody>
                    <a:bodyPr/>
                    <a:lstStyle/>
                    <a:p>
                      <a:pPr algn="ctr">
                        <a:lnSpc>
                          <a:spcPct val="150000"/>
                        </a:lnSpc>
                      </a:pPr>
                      <a:r>
                        <a:rPr lang="pt-BR" sz="3000" dirty="0"/>
                        <a:t>5%</a:t>
                      </a:r>
                    </a:p>
                  </a:txBody>
                  <a:tcPr marL="137160" marR="137160" marT="68580" marB="68580" anchor="ctr"/>
                </a:tc>
                <a:tc>
                  <a:txBody>
                    <a:bodyPr/>
                    <a:lstStyle/>
                    <a:p>
                      <a:pPr algn="ctr">
                        <a:lnSpc>
                          <a:spcPct val="150000"/>
                        </a:lnSpc>
                      </a:pPr>
                      <a:r>
                        <a:rPr lang="pt-BR" sz="3000" dirty="0"/>
                        <a:t>8%</a:t>
                      </a:r>
                    </a:p>
                  </a:txBody>
                  <a:tcPr marL="137160" marR="137160" marT="68580" marB="68580" anchor="ctr"/>
                </a:tc>
                <a:tc>
                  <a:txBody>
                    <a:bodyPr/>
                    <a:lstStyle/>
                    <a:p>
                      <a:pPr algn="ctr">
                        <a:lnSpc>
                          <a:spcPct val="150000"/>
                        </a:lnSpc>
                      </a:pPr>
                      <a:r>
                        <a:rPr lang="pt-BR" sz="3000" dirty="0"/>
                        <a:t>56%</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4125249239"/>
                  </a:ext>
                </a:extLst>
              </a:tr>
              <a:tr h="969674">
                <a:tc>
                  <a:txBody>
                    <a:bodyPr/>
                    <a:lstStyle/>
                    <a:p>
                      <a:pPr algn="ctr">
                        <a:lnSpc>
                          <a:spcPct val="150000"/>
                        </a:lnSpc>
                      </a:pPr>
                      <a:r>
                        <a:rPr lang="pt-BR" sz="3000" b="1" dirty="0"/>
                        <a:t>Total</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100%</a:t>
                      </a:r>
                    </a:p>
                  </a:txBody>
                  <a:tcPr marL="137160" marR="137160" marT="68580" marB="68580" anchor="ctr"/>
                </a:tc>
                <a:tc>
                  <a:txBody>
                    <a:bodyPr/>
                    <a:lstStyle/>
                    <a:p>
                      <a:pPr algn="ctr">
                        <a:lnSpc>
                          <a:spcPct val="150000"/>
                        </a:lnSpc>
                      </a:pPr>
                      <a:r>
                        <a:rPr lang="pt-BR" sz="3000" dirty="0"/>
                        <a:t>-</a:t>
                      </a:r>
                    </a:p>
                  </a:txBody>
                  <a:tcPr marL="137160" marR="137160" marT="68580" marB="68580" anchor="ctr"/>
                </a:tc>
                <a:extLst>
                  <a:ext uri="{0D108BD9-81ED-4DB2-BD59-A6C34878D82A}">
                    <a16:rowId xmlns:a16="http://schemas.microsoft.com/office/drawing/2014/main" val="358713443"/>
                  </a:ext>
                </a:extLst>
              </a:tr>
            </a:tbl>
          </a:graphicData>
        </a:graphic>
      </p:graphicFrame>
      <p:grpSp>
        <p:nvGrpSpPr>
          <p:cNvPr id="6" name="Agrupar 5"/>
          <p:cNvGrpSpPr/>
          <p:nvPr/>
        </p:nvGrpSpPr>
        <p:grpSpPr>
          <a:xfrm>
            <a:off x="14119226" y="138657"/>
            <a:ext cx="2896869" cy="2988591"/>
            <a:chOff x="9642264" y="0"/>
            <a:chExt cx="1931246" cy="1992394"/>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264" y="0"/>
              <a:ext cx="1931246" cy="1992394"/>
            </a:xfrm>
            <a:prstGeom prst="rect">
              <a:avLst/>
            </a:prstGeom>
            <a:solidFill>
              <a:schemeClr val="bg1"/>
            </a:solidFill>
          </p:spPr>
        </p:pic>
        <p:sp>
          <p:nvSpPr>
            <p:cNvPr id="9" name="Espaço Reservado para Conteúdo 2"/>
            <p:cNvSpPr txBox="1">
              <a:spLocks/>
            </p:cNvSpPr>
            <p:nvPr/>
          </p:nvSpPr>
          <p:spPr>
            <a:xfrm>
              <a:off x="10038080" y="839617"/>
              <a:ext cx="1382449" cy="942732"/>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2700" b="1" dirty="0"/>
                <a:t>Tabela de contingência</a:t>
              </a:r>
            </a:p>
          </p:txBody>
        </p:sp>
      </p:grpSp>
      <p:sp>
        <p:nvSpPr>
          <p:cNvPr id="11" name="Espaço Reservado para Conteúdo 2"/>
          <p:cNvSpPr txBox="1">
            <a:spLocks/>
          </p:cNvSpPr>
          <p:nvPr/>
        </p:nvSpPr>
        <p:spPr>
          <a:xfrm>
            <a:off x="13150802" y="3545975"/>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Porcentagens</a:t>
            </a:r>
          </a:p>
          <a:p>
            <a:r>
              <a:rPr lang="pt-BR" sz="2700" dirty="0"/>
              <a:t>N observações / N total * 100</a:t>
            </a:r>
            <a:endParaRPr lang="pt-BR" sz="3300" dirty="0"/>
          </a:p>
        </p:txBody>
      </p:sp>
      <p:sp>
        <p:nvSpPr>
          <p:cNvPr id="8" name="Espaço Reservado para Conteúdo 2"/>
          <p:cNvSpPr txBox="1">
            <a:spLocks/>
          </p:cNvSpPr>
          <p:nvPr/>
        </p:nvSpPr>
        <p:spPr>
          <a:xfrm>
            <a:off x="13202871" y="5539368"/>
            <a:ext cx="4833717" cy="1574667"/>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000" b="1" dirty="0"/>
              <a:t>Proporções</a:t>
            </a:r>
          </a:p>
          <a:p>
            <a:r>
              <a:rPr lang="pt-BR" sz="2700" dirty="0"/>
              <a:t>Condicional por coluna (por bem-estar)</a:t>
            </a:r>
            <a:endParaRPr lang="pt-BR" sz="3300" dirty="0"/>
          </a:p>
        </p:txBody>
      </p:sp>
      <p:sp>
        <p:nvSpPr>
          <p:cNvPr id="4" name="Elipse 3"/>
          <p:cNvSpPr/>
          <p:nvPr/>
        </p:nvSpPr>
        <p:spPr>
          <a:xfrm rot="1323855">
            <a:off x="3343656" y="4597908"/>
            <a:ext cx="7437120" cy="3688080"/>
          </a:xfrm>
          <a:prstGeom prst="ellipse">
            <a:avLst/>
          </a:prstGeom>
          <a:noFill/>
          <a:ln w="7620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2" name="Retângulo 11"/>
          <p:cNvSpPr/>
          <p:nvPr/>
        </p:nvSpPr>
        <p:spPr>
          <a:xfrm>
            <a:off x="11648876" y="9825335"/>
            <a:ext cx="6708631" cy="415498"/>
          </a:xfrm>
          <a:prstGeom prst="rect">
            <a:avLst/>
          </a:prstGeom>
        </p:spPr>
        <p:txBody>
          <a:bodyPr wrap="none">
            <a:spAutoFit/>
          </a:bodyPr>
          <a:lstStyle/>
          <a:p>
            <a:r>
              <a:rPr lang="pt-BR" sz="2100" dirty="0"/>
              <a:t>Fonte: Curso </a:t>
            </a:r>
            <a:r>
              <a:rPr lang="pt-BR" sz="2100" i="1" dirty="0"/>
              <a:t>Basic </a:t>
            </a:r>
            <a:r>
              <a:rPr lang="pt-BR" sz="2100" i="1" dirty="0" err="1"/>
              <a:t>Statistics</a:t>
            </a:r>
            <a:r>
              <a:rPr lang="pt-BR" sz="2100" i="1" dirty="0"/>
              <a:t> </a:t>
            </a:r>
            <a:r>
              <a:rPr lang="pt-BR" sz="2100" dirty="0"/>
              <a:t>da Universidade de Amsterdam</a:t>
            </a:r>
          </a:p>
        </p:txBody>
      </p:sp>
      <p:sp>
        <p:nvSpPr>
          <p:cNvPr id="14" name="Retângulo 1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5" name="CaixaDeTexto 14"/>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016259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3" y="877823"/>
            <a:ext cx="7526165" cy="2355233"/>
          </a:xfrm>
        </p:spPr>
        <p:txBody>
          <a:bodyPr/>
          <a:lstStyle/>
          <a:p>
            <a:r>
              <a:rPr lang="pt-BR" dirty="0"/>
              <a:t>E se essa informação fosse contínua?</a:t>
            </a:r>
          </a:p>
        </p:txBody>
      </p:sp>
      <p:sp>
        <p:nvSpPr>
          <p:cNvPr id="3" name="Espaço Reservado para Conteúdo 2"/>
          <p:cNvSpPr>
            <a:spLocks noGrp="1"/>
          </p:cNvSpPr>
          <p:nvPr>
            <p:ph idx="1"/>
          </p:nvPr>
        </p:nvSpPr>
        <p:spPr>
          <a:xfrm>
            <a:off x="1536193" y="3739568"/>
            <a:ext cx="5370794" cy="5200323"/>
          </a:xfrm>
        </p:spPr>
        <p:txBody>
          <a:bodyPr>
            <a:normAutofit/>
          </a:bodyPr>
          <a:lstStyle/>
          <a:p>
            <a:pPr marL="0" indent="0">
              <a:buNone/>
            </a:pPr>
            <a:r>
              <a:rPr lang="pt-BR" sz="4200" dirty="0"/>
              <a:t>Vamos supor que cada pessoa relatou o número exato de horas e o escore total de bem-estar também será tratado como </a:t>
            </a:r>
            <a:r>
              <a:rPr lang="pt-BR" sz="4200" b="1" dirty="0">
                <a:solidFill>
                  <a:srgbClr val="04A07B"/>
                </a:solidFill>
              </a:rPr>
              <a:t>contínuo</a:t>
            </a:r>
          </a:p>
          <a:p>
            <a:pPr>
              <a:buFont typeface="Arial" panose="020B0604020202020204" pitchFamily="34" charset="0"/>
              <a:buChar char="•"/>
            </a:pPr>
            <a:endParaRPr lang="pt-BR" sz="4200" dirty="0"/>
          </a:p>
        </p:txBody>
      </p:sp>
      <p:graphicFrame>
        <p:nvGraphicFramePr>
          <p:cNvPr id="7" name="Tabela 6"/>
          <p:cNvGraphicFramePr>
            <a:graphicFrameLocks noGrp="1"/>
          </p:cNvGraphicFramePr>
          <p:nvPr/>
        </p:nvGraphicFramePr>
        <p:xfrm>
          <a:off x="9396877" y="1554051"/>
          <a:ext cx="7895084" cy="7799490"/>
        </p:xfrm>
        <a:graphic>
          <a:graphicData uri="http://schemas.openxmlformats.org/drawingml/2006/table">
            <a:tbl>
              <a:tblPr firstRow="1" bandRow="1">
                <a:tableStyleId>{5940675A-B579-460E-94D1-54222C63F5DA}</a:tableStyleId>
              </a:tblPr>
              <a:tblGrid>
                <a:gridCol w="2631695">
                  <a:extLst>
                    <a:ext uri="{9D8B030D-6E8A-4147-A177-3AD203B41FA5}">
                      <a16:colId xmlns:a16="http://schemas.microsoft.com/office/drawing/2014/main" val="248396668"/>
                    </a:ext>
                  </a:extLst>
                </a:gridCol>
                <a:gridCol w="2631695">
                  <a:extLst>
                    <a:ext uri="{9D8B030D-6E8A-4147-A177-3AD203B41FA5}">
                      <a16:colId xmlns:a16="http://schemas.microsoft.com/office/drawing/2014/main" val="2957288577"/>
                    </a:ext>
                  </a:extLst>
                </a:gridCol>
                <a:gridCol w="2631695">
                  <a:extLst>
                    <a:ext uri="{9D8B030D-6E8A-4147-A177-3AD203B41FA5}">
                      <a16:colId xmlns:a16="http://schemas.microsoft.com/office/drawing/2014/main" val="2986714224"/>
                    </a:ext>
                  </a:extLst>
                </a:gridCol>
              </a:tblGrid>
              <a:tr h="779949">
                <a:tc>
                  <a:txBody>
                    <a:bodyPr/>
                    <a:lstStyle/>
                    <a:p>
                      <a:pPr algn="ctr">
                        <a:lnSpc>
                          <a:spcPct val="150000"/>
                        </a:lnSpc>
                      </a:pPr>
                      <a:endParaRPr lang="pt-BR" sz="2400" dirty="0"/>
                    </a:p>
                  </a:txBody>
                  <a:tcPr marL="137160" marR="137160" marT="68580" marB="68580" anchor="ctr"/>
                </a:tc>
                <a:tc>
                  <a:txBody>
                    <a:bodyPr/>
                    <a:lstStyle/>
                    <a:p>
                      <a:pPr algn="ctr">
                        <a:lnSpc>
                          <a:spcPct val="150000"/>
                        </a:lnSpc>
                      </a:pPr>
                      <a:r>
                        <a:rPr lang="pt-BR" sz="2400" b="1" dirty="0"/>
                        <a:t>Bem</a:t>
                      </a:r>
                      <a:r>
                        <a:rPr lang="pt-BR" sz="2400" b="1" baseline="0" dirty="0"/>
                        <a:t> estar</a:t>
                      </a:r>
                      <a:endParaRPr lang="pt-BR" sz="2400" b="1" dirty="0"/>
                    </a:p>
                  </a:txBody>
                  <a:tcPr marL="137160" marR="137160" marT="68580" marB="68580" anchor="ctr"/>
                </a:tc>
                <a:tc>
                  <a:txBody>
                    <a:bodyPr/>
                    <a:lstStyle/>
                    <a:p>
                      <a:pPr algn="ctr">
                        <a:lnSpc>
                          <a:spcPct val="150000"/>
                        </a:lnSpc>
                      </a:pPr>
                      <a:r>
                        <a:rPr lang="pt-BR" sz="2400" b="1" dirty="0"/>
                        <a:t>Sono</a:t>
                      </a:r>
                    </a:p>
                  </a:txBody>
                  <a:tcPr marL="137160" marR="137160" marT="68580" marB="68580" anchor="ctr"/>
                </a:tc>
                <a:extLst>
                  <a:ext uri="{0D108BD9-81ED-4DB2-BD59-A6C34878D82A}">
                    <a16:rowId xmlns:a16="http://schemas.microsoft.com/office/drawing/2014/main" val="3655840279"/>
                  </a:ext>
                </a:extLst>
              </a:tr>
              <a:tr h="779949">
                <a:tc>
                  <a:txBody>
                    <a:bodyPr/>
                    <a:lstStyle/>
                    <a:p>
                      <a:pPr algn="ctr">
                        <a:lnSpc>
                          <a:spcPct val="150000"/>
                        </a:lnSpc>
                      </a:pPr>
                      <a:r>
                        <a:rPr lang="pt-BR" sz="2400" b="1" dirty="0"/>
                        <a:t>Pessoa 1</a:t>
                      </a:r>
                    </a:p>
                  </a:txBody>
                  <a:tcPr marL="137160" marR="137160" marT="68580" marB="68580" anchor="ctr"/>
                </a:tc>
                <a:tc>
                  <a:txBody>
                    <a:bodyPr/>
                    <a:lstStyle/>
                    <a:p>
                      <a:pPr algn="ctr">
                        <a:lnSpc>
                          <a:spcPct val="150000"/>
                        </a:lnSpc>
                      </a:pPr>
                      <a:r>
                        <a:rPr lang="pt-BR" sz="2400" dirty="0"/>
                        <a:t>10</a:t>
                      </a:r>
                    </a:p>
                  </a:txBody>
                  <a:tcPr marL="137160" marR="137160" marT="68580" marB="68580" anchor="ctr"/>
                </a:tc>
                <a:tc>
                  <a:txBody>
                    <a:bodyPr/>
                    <a:lstStyle/>
                    <a:p>
                      <a:pPr algn="ctr">
                        <a:lnSpc>
                          <a:spcPct val="150000"/>
                        </a:lnSpc>
                      </a:pPr>
                      <a:r>
                        <a:rPr lang="pt-BR" sz="2400" dirty="0"/>
                        <a:t>1</a:t>
                      </a:r>
                    </a:p>
                  </a:txBody>
                  <a:tcPr marL="137160" marR="137160" marT="68580" marB="68580" anchor="ctr"/>
                </a:tc>
                <a:extLst>
                  <a:ext uri="{0D108BD9-81ED-4DB2-BD59-A6C34878D82A}">
                    <a16:rowId xmlns:a16="http://schemas.microsoft.com/office/drawing/2014/main" val="969062751"/>
                  </a:ext>
                </a:extLst>
              </a:tr>
              <a:tr h="779949">
                <a:tc>
                  <a:txBody>
                    <a:bodyPr/>
                    <a:lstStyle/>
                    <a:p>
                      <a:pPr algn="ctr">
                        <a:lnSpc>
                          <a:spcPct val="150000"/>
                        </a:lnSpc>
                      </a:pPr>
                      <a:r>
                        <a:rPr lang="pt-BR" sz="2400" b="1" dirty="0"/>
                        <a:t>Pessoa</a:t>
                      </a:r>
                      <a:r>
                        <a:rPr lang="pt-BR" sz="2400" b="1" baseline="0" dirty="0"/>
                        <a:t> 2</a:t>
                      </a:r>
                      <a:endParaRPr lang="pt-BR" sz="2400" b="1" dirty="0"/>
                    </a:p>
                  </a:txBody>
                  <a:tcPr marL="137160" marR="137160" marT="68580" marB="68580" anchor="ctr"/>
                </a:tc>
                <a:tc>
                  <a:txBody>
                    <a:bodyPr/>
                    <a:lstStyle/>
                    <a:p>
                      <a:pPr algn="ctr">
                        <a:lnSpc>
                          <a:spcPct val="150000"/>
                        </a:lnSpc>
                      </a:pPr>
                      <a:r>
                        <a:rPr lang="pt-BR" sz="2400" dirty="0"/>
                        <a:t>20</a:t>
                      </a:r>
                    </a:p>
                  </a:txBody>
                  <a:tcPr marL="137160" marR="137160" marT="68580" marB="68580" anchor="ctr"/>
                </a:tc>
                <a:tc>
                  <a:txBody>
                    <a:bodyPr/>
                    <a:lstStyle/>
                    <a:p>
                      <a:pPr algn="ctr">
                        <a:lnSpc>
                          <a:spcPct val="150000"/>
                        </a:lnSpc>
                      </a:pPr>
                      <a:r>
                        <a:rPr lang="pt-BR" sz="2400" dirty="0"/>
                        <a:t>3</a:t>
                      </a:r>
                    </a:p>
                  </a:txBody>
                  <a:tcPr marL="137160" marR="137160" marT="68580" marB="68580" anchor="ctr"/>
                </a:tc>
                <a:extLst>
                  <a:ext uri="{0D108BD9-81ED-4DB2-BD59-A6C34878D82A}">
                    <a16:rowId xmlns:a16="http://schemas.microsoft.com/office/drawing/2014/main" val="1384202197"/>
                  </a:ext>
                </a:extLst>
              </a:tr>
              <a:tr h="779949">
                <a:tc>
                  <a:txBody>
                    <a:bodyPr/>
                    <a:lstStyle/>
                    <a:p>
                      <a:pPr algn="ctr">
                        <a:lnSpc>
                          <a:spcPct val="150000"/>
                        </a:lnSpc>
                      </a:pPr>
                      <a:r>
                        <a:rPr lang="pt-BR" sz="2400" b="1" dirty="0"/>
                        <a:t>Pessoa</a:t>
                      </a:r>
                      <a:r>
                        <a:rPr lang="pt-BR" sz="2400" b="1" baseline="0" dirty="0"/>
                        <a:t> 3</a:t>
                      </a:r>
                      <a:endParaRPr lang="pt-BR" sz="2400" b="1" dirty="0"/>
                    </a:p>
                  </a:txBody>
                  <a:tcPr marL="137160" marR="137160" marT="68580" marB="68580" anchor="ctr"/>
                </a:tc>
                <a:tc>
                  <a:txBody>
                    <a:bodyPr/>
                    <a:lstStyle/>
                    <a:p>
                      <a:pPr algn="ctr">
                        <a:lnSpc>
                          <a:spcPct val="150000"/>
                        </a:lnSpc>
                      </a:pPr>
                      <a:r>
                        <a:rPr lang="pt-BR" sz="2400" dirty="0"/>
                        <a:t>15</a:t>
                      </a:r>
                    </a:p>
                  </a:txBody>
                  <a:tcPr marL="137160" marR="137160" marT="68580" marB="68580" anchor="ctr"/>
                </a:tc>
                <a:tc>
                  <a:txBody>
                    <a:bodyPr/>
                    <a:lstStyle/>
                    <a:p>
                      <a:pPr algn="ctr">
                        <a:lnSpc>
                          <a:spcPct val="150000"/>
                        </a:lnSpc>
                      </a:pPr>
                      <a:r>
                        <a:rPr lang="pt-BR" sz="2400" dirty="0"/>
                        <a:t>4</a:t>
                      </a:r>
                    </a:p>
                  </a:txBody>
                  <a:tcPr marL="137160" marR="137160" marT="68580" marB="68580" anchor="ctr"/>
                </a:tc>
                <a:extLst>
                  <a:ext uri="{0D108BD9-81ED-4DB2-BD59-A6C34878D82A}">
                    <a16:rowId xmlns:a16="http://schemas.microsoft.com/office/drawing/2014/main" val="54689744"/>
                  </a:ext>
                </a:extLst>
              </a:tr>
              <a:tr h="779949">
                <a:tc>
                  <a:txBody>
                    <a:bodyPr/>
                    <a:lstStyle/>
                    <a:p>
                      <a:pPr algn="ctr">
                        <a:lnSpc>
                          <a:spcPct val="150000"/>
                        </a:lnSpc>
                      </a:pPr>
                      <a:r>
                        <a:rPr lang="pt-BR" sz="2400" b="1" dirty="0"/>
                        <a:t>Pessoa</a:t>
                      </a:r>
                      <a:r>
                        <a:rPr lang="pt-BR" sz="2400" b="1" baseline="0" dirty="0"/>
                        <a:t> 4</a:t>
                      </a:r>
                      <a:endParaRPr lang="pt-BR" sz="2400" b="1" dirty="0"/>
                    </a:p>
                  </a:txBody>
                  <a:tcPr marL="137160" marR="137160" marT="68580" marB="68580" anchor="ctr"/>
                </a:tc>
                <a:tc>
                  <a:txBody>
                    <a:bodyPr/>
                    <a:lstStyle/>
                    <a:p>
                      <a:pPr algn="ctr">
                        <a:lnSpc>
                          <a:spcPct val="150000"/>
                        </a:lnSpc>
                      </a:pPr>
                      <a:r>
                        <a:rPr lang="pt-BR" sz="2400" dirty="0"/>
                        <a:t>19</a:t>
                      </a:r>
                    </a:p>
                  </a:txBody>
                  <a:tcPr marL="137160" marR="137160" marT="68580" marB="68580" anchor="ctr"/>
                </a:tc>
                <a:tc>
                  <a:txBody>
                    <a:bodyPr/>
                    <a:lstStyle/>
                    <a:p>
                      <a:pPr algn="ctr">
                        <a:lnSpc>
                          <a:spcPct val="150000"/>
                        </a:lnSpc>
                      </a:pPr>
                      <a:r>
                        <a:rPr lang="pt-BR" sz="2400" dirty="0"/>
                        <a:t>5</a:t>
                      </a:r>
                    </a:p>
                  </a:txBody>
                  <a:tcPr marL="137160" marR="137160" marT="68580" marB="68580" anchor="ctr"/>
                </a:tc>
                <a:extLst>
                  <a:ext uri="{0D108BD9-81ED-4DB2-BD59-A6C34878D82A}">
                    <a16:rowId xmlns:a16="http://schemas.microsoft.com/office/drawing/2014/main" val="4125249239"/>
                  </a:ext>
                </a:extLst>
              </a:tr>
              <a:tr h="779949">
                <a:tc>
                  <a:txBody>
                    <a:bodyPr/>
                    <a:lstStyle/>
                    <a:p>
                      <a:pPr algn="ctr">
                        <a:lnSpc>
                          <a:spcPct val="150000"/>
                        </a:lnSpc>
                      </a:pPr>
                      <a:r>
                        <a:rPr lang="pt-BR" sz="2400" b="1" dirty="0"/>
                        <a:t>Pessoa 5</a:t>
                      </a:r>
                    </a:p>
                  </a:txBody>
                  <a:tcPr marL="137160" marR="137160" marT="68580" marB="68580" anchor="ctr"/>
                </a:tc>
                <a:tc>
                  <a:txBody>
                    <a:bodyPr/>
                    <a:lstStyle/>
                    <a:p>
                      <a:pPr algn="ctr">
                        <a:lnSpc>
                          <a:spcPct val="150000"/>
                        </a:lnSpc>
                      </a:pPr>
                      <a:r>
                        <a:rPr lang="pt-BR" sz="2400" dirty="0"/>
                        <a:t>20</a:t>
                      </a:r>
                    </a:p>
                  </a:txBody>
                  <a:tcPr marL="137160" marR="137160" marT="68580" marB="68580" anchor="ctr"/>
                </a:tc>
                <a:tc>
                  <a:txBody>
                    <a:bodyPr/>
                    <a:lstStyle/>
                    <a:p>
                      <a:pPr algn="ctr">
                        <a:lnSpc>
                          <a:spcPct val="150000"/>
                        </a:lnSpc>
                      </a:pPr>
                      <a:r>
                        <a:rPr lang="pt-BR" sz="2400" dirty="0"/>
                        <a:t>5</a:t>
                      </a:r>
                    </a:p>
                  </a:txBody>
                  <a:tcPr marL="137160" marR="137160" marT="68580" marB="68580" anchor="ctr"/>
                </a:tc>
                <a:extLst>
                  <a:ext uri="{0D108BD9-81ED-4DB2-BD59-A6C34878D82A}">
                    <a16:rowId xmlns:a16="http://schemas.microsoft.com/office/drawing/2014/main" val="1985761096"/>
                  </a:ext>
                </a:extLst>
              </a:tr>
              <a:tr h="779949">
                <a:tc>
                  <a:txBody>
                    <a:bodyPr/>
                    <a:lstStyle/>
                    <a:p>
                      <a:pPr algn="ctr">
                        <a:lnSpc>
                          <a:spcPct val="150000"/>
                        </a:lnSpc>
                      </a:pPr>
                      <a:r>
                        <a:rPr lang="pt-BR" sz="2400" b="1" dirty="0"/>
                        <a:t>Pessoa 6</a:t>
                      </a:r>
                    </a:p>
                  </a:txBody>
                  <a:tcPr marL="137160" marR="137160" marT="68580" marB="68580" anchor="ctr"/>
                </a:tc>
                <a:tc>
                  <a:txBody>
                    <a:bodyPr/>
                    <a:lstStyle/>
                    <a:p>
                      <a:pPr algn="ctr">
                        <a:lnSpc>
                          <a:spcPct val="150000"/>
                        </a:lnSpc>
                      </a:pPr>
                      <a:r>
                        <a:rPr lang="pt-BR" sz="2400" dirty="0"/>
                        <a:t>22</a:t>
                      </a:r>
                    </a:p>
                  </a:txBody>
                  <a:tcPr marL="137160" marR="137160" marT="68580" marB="68580" anchor="ctr"/>
                </a:tc>
                <a:tc>
                  <a:txBody>
                    <a:bodyPr/>
                    <a:lstStyle/>
                    <a:p>
                      <a:pPr algn="ctr">
                        <a:lnSpc>
                          <a:spcPct val="150000"/>
                        </a:lnSpc>
                      </a:pPr>
                      <a:r>
                        <a:rPr lang="pt-BR" sz="2400" dirty="0"/>
                        <a:t>6</a:t>
                      </a:r>
                    </a:p>
                  </a:txBody>
                  <a:tcPr marL="137160" marR="137160" marT="68580" marB="68580" anchor="ctr"/>
                </a:tc>
                <a:extLst>
                  <a:ext uri="{0D108BD9-81ED-4DB2-BD59-A6C34878D82A}">
                    <a16:rowId xmlns:a16="http://schemas.microsoft.com/office/drawing/2014/main" val="1594845989"/>
                  </a:ext>
                </a:extLst>
              </a:tr>
              <a:tr h="779949">
                <a:tc>
                  <a:txBody>
                    <a:bodyPr/>
                    <a:lstStyle/>
                    <a:p>
                      <a:pPr algn="ctr">
                        <a:lnSpc>
                          <a:spcPct val="150000"/>
                        </a:lnSpc>
                      </a:pPr>
                      <a:r>
                        <a:rPr lang="pt-BR" sz="2400" b="1" dirty="0"/>
                        <a:t>Pessoa 7</a:t>
                      </a:r>
                    </a:p>
                  </a:txBody>
                  <a:tcPr marL="137160" marR="137160" marT="68580" marB="68580" anchor="ctr"/>
                </a:tc>
                <a:tc>
                  <a:txBody>
                    <a:bodyPr/>
                    <a:lstStyle/>
                    <a:p>
                      <a:pPr algn="ctr">
                        <a:lnSpc>
                          <a:spcPct val="150000"/>
                        </a:lnSpc>
                      </a:pPr>
                      <a:r>
                        <a:rPr lang="pt-BR" sz="2400" dirty="0"/>
                        <a:t>25</a:t>
                      </a:r>
                    </a:p>
                  </a:txBody>
                  <a:tcPr marL="137160" marR="137160" marT="68580" marB="68580" anchor="ctr"/>
                </a:tc>
                <a:tc>
                  <a:txBody>
                    <a:bodyPr/>
                    <a:lstStyle/>
                    <a:p>
                      <a:pPr algn="ctr">
                        <a:lnSpc>
                          <a:spcPct val="150000"/>
                        </a:lnSpc>
                      </a:pPr>
                      <a:r>
                        <a:rPr lang="pt-BR" sz="2400" dirty="0"/>
                        <a:t>6</a:t>
                      </a:r>
                    </a:p>
                  </a:txBody>
                  <a:tcPr marL="137160" marR="137160" marT="68580" marB="68580" anchor="ctr"/>
                </a:tc>
                <a:extLst>
                  <a:ext uri="{0D108BD9-81ED-4DB2-BD59-A6C34878D82A}">
                    <a16:rowId xmlns:a16="http://schemas.microsoft.com/office/drawing/2014/main" val="2537268114"/>
                  </a:ext>
                </a:extLst>
              </a:tr>
              <a:tr h="779949">
                <a:tc>
                  <a:txBody>
                    <a:bodyPr/>
                    <a:lstStyle/>
                    <a:p>
                      <a:pPr algn="ctr">
                        <a:lnSpc>
                          <a:spcPct val="150000"/>
                        </a:lnSpc>
                      </a:pPr>
                      <a:r>
                        <a:rPr lang="pt-BR" sz="2400" b="1" dirty="0"/>
                        <a:t>Pessoa 8</a:t>
                      </a:r>
                    </a:p>
                  </a:txBody>
                  <a:tcPr marL="137160" marR="137160" marT="68580" marB="68580" anchor="ctr"/>
                </a:tc>
                <a:tc>
                  <a:txBody>
                    <a:bodyPr/>
                    <a:lstStyle/>
                    <a:p>
                      <a:pPr algn="ctr">
                        <a:lnSpc>
                          <a:spcPct val="150000"/>
                        </a:lnSpc>
                      </a:pPr>
                      <a:r>
                        <a:rPr lang="pt-BR" sz="2400" dirty="0"/>
                        <a:t>29</a:t>
                      </a:r>
                    </a:p>
                  </a:txBody>
                  <a:tcPr marL="137160" marR="137160" marT="68580" marB="68580" anchor="ctr"/>
                </a:tc>
                <a:tc>
                  <a:txBody>
                    <a:bodyPr/>
                    <a:lstStyle/>
                    <a:p>
                      <a:pPr algn="ctr">
                        <a:lnSpc>
                          <a:spcPct val="150000"/>
                        </a:lnSpc>
                      </a:pPr>
                      <a:r>
                        <a:rPr lang="pt-BR" sz="2400" dirty="0"/>
                        <a:t>7</a:t>
                      </a:r>
                    </a:p>
                  </a:txBody>
                  <a:tcPr marL="137160" marR="137160" marT="68580" marB="68580" anchor="ctr"/>
                </a:tc>
                <a:extLst>
                  <a:ext uri="{0D108BD9-81ED-4DB2-BD59-A6C34878D82A}">
                    <a16:rowId xmlns:a16="http://schemas.microsoft.com/office/drawing/2014/main" val="711334616"/>
                  </a:ext>
                </a:extLst>
              </a:tr>
              <a:tr h="779949">
                <a:tc>
                  <a:txBody>
                    <a:bodyPr/>
                    <a:lstStyle/>
                    <a:p>
                      <a:pPr algn="ctr">
                        <a:lnSpc>
                          <a:spcPct val="150000"/>
                        </a:lnSpc>
                      </a:pPr>
                      <a:r>
                        <a:rPr lang="pt-BR" sz="2400" b="1" dirty="0"/>
                        <a:t>...</a:t>
                      </a:r>
                    </a:p>
                  </a:txBody>
                  <a:tcPr marL="137160" marR="137160" marT="68580" marB="68580" anchor="ctr"/>
                </a:tc>
                <a:tc>
                  <a:txBody>
                    <a:bodyPr/>
                    <a:lstStyle/>
                    <a:p>
                      <a:pPr algn="ctr">
                        <a:lnSpc>
                          <a:spcPct val="150000"/>
                        </a:lnSpc>
                      </a:pPr>
                      <a:r>
                        <a:rPr lang="pt-BR" sz="2400" dirty="0"/>
                        <a:t>c(30,</a:t>
                      </a:r>
                      <a:r>
                        <a:rPr lang="pt-BR" sz="2400" baseline="0" dirty="0"/>
                        <a:t> 32, 38, 35)</a:t>
                      </a:r>
                      <a:endParaRPr lang="pt-BR" sz="2400" dirty="0"/>
                    </a:p>
                  </a:txBody>
                  <a:tcPr marL="137160" marR="137160" marT="68580" marB="68580"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pt-BR" sz="2400" dirty="0"/>
                        <a:t>c(7,</a:t>
                      </a:r>
                      <a:r>
                        <a:rPr lang="pt-BR" sz="2400" baseline="0" dirty="0"/>
                        <a:t> 8, 8, 9)</a:t>
                      </a:r>
                      <a:endParaRPr lang="pt-BR" sz="2400" dirty="0"/>
                    </a:p>
                  </a:txBody>
                  <a:tcPr marL="137160" marR="137160" marT="68580" marB="68580" anchor="ctr"/>
                </a:tc>
                <a:extLst>
                  <a:ext uri="{0D108BD9-81ED-4DB2-BD59-A6C34878D82A}">
                    <a16:rowId xmlns:a16="http://schemas.microsoft.com/office/drawing/2014/main" val="1521203764"/>
                  </a:ext>
                </a:extLst>
              </a:tr>
            </a:tbl>
          </a:graphicData>
        </a:graphic>
      </p:graphicFrame>
      <p:sp>
        <p:nvSpPr>
          <p:cNvPr id="6" name="Retângulo 5"/>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CaixaDeTexto 7"/>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27586955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Correlação de Pearson - </a:t>
            </a:r>
            <a:r>
              <a:rPr lang="pt-BR" dirty="0" err="1"/>
              <a:t>scatterplot</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603" y="3127249"/>
            <a:ext cx="10831287" cy="6698087"/>
          </a:xfrm>
          <a:prstGeom prst="rect">
            <a:avLst/>
          </a:prstGeom>
        </p:spPr>
      </p:pic>
      <p:sp>
        <p:nvSpPr>
          <p:cNvPr id="10" name="Retângulo 9"/>
          <p:cNvSpPr/>
          <p:nvPr/>
        </p:nvSpPr>
        <p:spPr>
          <a:xfrm>
            <a:off x="15994273" y="9825335"/>
            <a:ext cx="4587455" cy="415498"/>
          </a:xfrm>
          <a:prstGeom prst="rect">
            <a:avLst/>
          </a:prstGeom>
        </p:spPr>
        <p:txBody>
          <a:bodyPr wrap="square">
            <a:spAutoFit/>
          </a:bodyPr>
          <a:lstStyle/>
          <a:p>
            <a:r>
              <a:rPr lang="pt-BR" sz="2100" dirty="0"/>
              <a:t>Função R: </a:t>
            </a:r>
            <a:r>
              <a:rPr lang="pt-BR" sz="2100" i="1" dirty="0" err="1"/>
              <a:t>ggplot</a:t>
            </a:r>
            <a:r>
              <a:rPr lang="pt-BR" sz="2100" i="1" dirty="0"/>
              <a:t>()</a:t>
            </a:r>
            <a:endParaRPr lang="pt-BR" sz="2100" dirty="0"/>
          </a:p>
        </p:txBody>
      </p:sp>
      <p:sp>
        <p:nvSpPr>
          <p:cNvPr id="6" name="Retângulo 5"/>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7" name="CaixaDeTexto 6"/>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23451685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Correlação de Pearson - </a:t>
            </a:r>
            <a:r>
              <a:rPr lang="pt-BR" dirty="0" err="1"/>
              <a:t>scatterplot</a:t>
            </a:r>
            <a:endParaRPr lang="pt-BR" dirty="0"/>
          </a:p>
        </p:txBody>
      </p:sp>
      <p:sp>
        <p:nvSpPr>
          <p:cNvPr id="6" name="Espaço Reservado para Conteúdo 5"/>
          <p:cNvSpPr>
            <a:spLocks noGrp="1"/>
          </p:cNvSpPr>
          <p:nvPr>
            <p:ph idx="1"/>
          </p:nvPr>
        </p:nvSpPr>
        <p:spPr>
          <a:xfrm>
            <a:off x="1536191" y="5016373"/>
            <a:ext cx="5640785" cy="1121948"/>
          </a:xfrm>
        </p:spPr>
        <p:txBody>
          <a:bodyPr>
            <a:normAutofit/>
          </a:bodyPr>
          <a:lstStyle/>
          <a:p>
            <a:r>
              <a:rPr lang="pt-BR" sz="4200" b="1" i="1" dirty="0"/>
              <a:t>r = SOMA(</a:t>
            </a:r>
            <a:r>
              <a:rPr lang="pt-BR" sz="4200" b="1" i="1" dirty="0" err="1"/>
              <a:t>ZxZy</a:t>
            </a:r>
            <a:r>
              <a:rPr lang="pt-BR" sz="4200" b="1" i="1" dirty="0"/>
              <a:t>) / n – 1</a:t>
            </a:r>
          </a:p>
          <a:p>
            <a:endParaRPr lang="pt-BR" sz="4200" b="1" i="1" dirty="0"/>
          </a:p>
        </p:txBody>
      </p:sp>
      <p:grpSp>
        <p:nvGrpSpPr>
          <p:cNvPr id="12" name="Agrupar 11"/>
          <p:cNvGrpSpPr/>
          <p:nvPr/>
        </p:nvGrpSpPr>
        <p:grpSpPr>
          <a:xfrm>
            <a:off x="14833854" y="138657"/>
            <a:ext cx="2896869" cy="2988591"/>
            <a:chOff x="9642264" y="0"/>
            <a:chExt cx="1931246" cy="1992394"/>
          </a:xfrm>
        </p:grpSpPr>
        <p:pic>
          <p:nvPicPr>
            <p:cNvPr id="13" name="Imagem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42264" y="0"/>
              <a:ext cx="1931246" cy="1992394"/>
            </a:xfrm>
            <a:prstGeom prst="rect">
              <a:avLst/>
            </a:prstGeom>
            <a:solidFill>
              <a:schemeClr val="bg1"/>
            </a:solidFill>
          </p:spPr>
        </p:pic>
        <p:sp>
          <p:nvSpPr>
            <p:cNvPr id="14" name="Espaço Reservado para Conteúdo 2"/>
            <p:cNvSpPr txBox="1">
              <a:spLocks/>
            </p:cNvSpPr>
            <p:nvPr/>
          </p:nvSpPr>
          <p:spPr>
            <a:xfrm>
              <a:off x="10038080" y="839617"/>
              <a:ext cx="1382449" cy="942732"/>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2700" b="1" i="1" dirty="0"/>
                <a:t>Z score:</a:t>
              </a:r>
            </a:p>
            <a:p>
              <a:pPr algn="ctr"/>
              <a:r>
                <a:rPr lang="pt-BR" sz="2700" b="1" i="1" dirty="0"/>
                <a:t>x – </a:t>
              </a:r>
              <a:r>
                <a:rPr lang="pt-BR" sz="3300" b="1" dirty="0"/>
                <a:t>x̄ /SD </a:t>
              </a:r>
              <a:endParaRPr lang="pt-BR" sz="2700" b="1" i="1" dirty="0"/>
            </a:p>
          </p:txBody>
        </p:sp>
      </p:grpSp>
      <p:sp>
        <p:nvSpPr>
          <p:cNvPr id="9" name="Espaço Reservado para Conteúdo 5"/>
          <p:cNvSpPr txBox="1">
            <a:spLocks/>
          </p:cNvSpPr>
          <p:nvPr/>
        </p:nvSpPr>
        <p:spPr>
          <a:xfrm>
            <a:off x="9216938" y="3790295"/>
            <a:ext cx="7656933" cy="6035040"/>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600" i="1" dirty="0"/>
              <a:t>Ou seja...</a:t>
            </a:r>
          </a:p>
          <a:p>
            <a:r>
              <a:rPr lang="pt-BR" sz="3600" i="1" dirty="0"/>
              <a:t>1. Transformar escores em escores z</a:t>
            </a:r>
          </a:p>
          <a:p>
            <a:pPr lvl="1"/>
            <a:r>
              <a:rPr lang="pt-BR" sz="3600" i="1" dirty="0"/>
              <a:t>Calcular média e DP para cada variável</a:t>
            </a:r>
          </a:p>
          <a:p>
            <a:pPr lvl="1"/>
            <a:r>
              <a:rPr lang="pt-BR" sz="3600" i="1" dirty="0"/>
              <a:t>Transformar cada escore em escore Z</a:t>
            </a:r>
          </a:p>
          <a:p>
            <a:pPr lvl="1"/>
            <a:r>
              <a:rPr lang="pt-BR" sz="3600" i="1" dirty="0"/>
              <a:t> Multiplicar cada escore </a:t>
            </a:r>
            <a:r>
              <a:rPr lang="pt-BR" sz="3600" i="1" dirty="0" err="1"/>
              <a:t>Zx</a:t>
            </a:r>
            <a:r>
              <a:rPr lang="pt-BR" sz="3600" i="1" dirty="0"/>
              <a:t>*</a:t>
            </a:r>
            <a:r>
              <a:rPr lang="pt-BR" sz="3600" i="1" dirty="0" err="1"/>
              <a:t>Zy</a:t>
            </a:r>
            <a:endParaRPr lang="pt-BR" sz="3600" i="1" dirty="0"/>
          </a:p>
          <a:p>
            <a:pPr lvl="1"/>
            <a:r>
              <a:rPr lang="pt-BR" sz="3600" i="1" dirty="0"/>
              <a:t> Inserir esses resultados na equação</a:t>
            </a:r>
          </a:p>
          <a:p>
            <a:pPr lvl="1"/>
            <a:r>
              <a:rPr lang="pt-BR" sz="3600" i="1" dirty="0"/>
              <a:t> planilha </a:t>
            </a:r>
            <a:r>
              <a:rPr lang="pt-BR" sz="3600" b="1" i="1" dirty="0">
                <a:solidFill>
                  <a:srgbClr val="04A07B"/>
                </a:solidFill>
              </a:rPr>
              <a:t>Excel</a:t>
            </a:r>
            <a:r>
              <a:rPr lang="pt-BR" sz="3600" i="1" dirty="0"/>
              <a:t> </a:t>
            </a:r>
          </a:p>
          <a:p>
            <a:pPr lvl="1"/>
            <a:endParaRPr lang="pt-BR" sz="3600" i="1" dirty="0"/>
          </a:p>
          <a:p>
            <a:endParaRPr lang="pt-BR" sz="3600" i="1" dirty="0"/>
          </a:p>
        </p:txBody>
      </p:sp>
      <p:sp>
        <p:nvSpPr>
          <p:cNvPr id="11" name="Espaço Reservado para Conteúdo 5"/>
          <p:cNvSpPr txBox="1">
            <a:spLocks/>
          </p:cNvSpPr>
          <p:nvPr/>
        </p:nvSpPr>
        <p:spPr>
          <a:xfrm>
            <a:off x="1536191" y="3791324"/>
            <a:ext cx="5640785" cy="1121948"/>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6600" b="1" i="1" dirty="0"/>
              <a:t>Pearson r</a:t>
            </a:r>
          </a:p>
          <a:p>
            <a:endParaRPr lang="pt-BR" sz="6600" b="1" i="1" dirty="0"/>
          </a:p>
        </p:txBody>
      </p:sp>
      <p:sp>
        <p:nvSpPr>
          <p:cNvPr id="15" name="Espaço Reservado para Conteúdo 5"/>
          <p:cNvSpPr txBox="1">
            <a:spLocks/>
          </p:cNvSpPr>
          <p:nvPr/>
        </p:nvSpPr>
        <p:spPr>
          <a:xfrm>
            <a:off x="1536191" y="6249859"/>
            <a:ext cx="6007608" cy="2911241"/>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3600" i="1" dirty="0"/>
              <a:t>sendo que</a:t>
            </a:r>
          </a:p>
          <a:p>
            <a:r>
              <a:rPr lang="pt-BR" sz="3600" i="1" dirty="0"/>
              <a:t>n = número de observações</a:t>
            </a:r>
          </a:p>
          <a:p>
            <a:r>
              <a:rPr lang="pt-BR" sz="3600" i="1" dirty="0"/>
              <a:t>Z = escores Z</a:t>
            </a:r>
          </a:p>
        </p:txBody>
      </p:sp>
      <p:sp>
        <p:nvSpPr>
          <p:cNvPr id="16" name="Retângulo 15"/>
          <p:cNvSpPr/>
          <p:nvPr/>
        </p:nvSpPr>
        <p:spPr>
          <a:xfrm>
            <a:off x="11648876" y="9825335"/>
            <a:ext cx="6708631" cy="415498"/>
          </a:xfrm>
          <a:prstGeom prst="rect">
            <a:avLst/>
          </a:prstGeom>
        </p:spPr>
        <p:txBody>
          <a:bodyPr wrap="none">
            <a:spAutoFit/>
          </a:bodyPr>
          <a:lstStyle/>
          <a:p>
            <a:r>
              <a:rPr lang="pt-BR" sz="2100" dirty="0"/>
              <a:t>Fonte: Curso </a:t>
            </a:r>
            <a:r>
              <a:rPr lang="pt-BR" sz="2100" i="1" dirty="0"/>
              <a:t>Basic </a:t>
            </a:r>
            <a:r>
              <a:rPr lang="pt-BR" sz="2100" i="1" dirty="0" err="1"/>
              <a:t>Statistics</a:t>
            </a:r>
            <a:r>
              <a:rPr lang="pt-BR" sz="2100" i="1" dirty="0"/>
              <a:t> </a:t>
            </a:r>
            <a:r>
              <a:rPr lang="pt-BR" sz="2100" dirty="0"/>
              <a:t>da Universidade de Amsterdam</a:t>
            </a:r>
          </a:p>
        </p:txBody>
      </p:sp>
      <p:sp>
        <p:nvSpPr>
          <p:cNvPr id="20" name="Retângulo 19"/>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 name="CaixaDeTexto 20"/>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6133352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Correlação de Pearson</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310" y="3127249"/>
            <a:ext cx="9915074" cy="6130538"/>
          </a:xfrm>
          <a:prstGeom prst="rect">
            <a:avLst/>
          </a:prstGeom>
        </p:spPr>
      </p:pic>
      <p:sp>
        <p:nvSpPr>
          <p:cNvPr id="8" name="Espaço Reservado para Conteúdo 2"/>
          <p:cNvSpPr txBox="1">
            <a:spLocks/>
          </p:cNvSpPr>
          <p:nvPr/>
        </p:nvSpPr>
        <p:spPr>
          <a:xfrm>
            <a:off x="8105411" y="6541904"/>
            <a:ext cx="2350008" cy="91141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i="1" dirty="0"/>
              <a:t>r = 0.93</a:t>
            </a:r>
            <a:endParaRPr lang="pt-BR" sz="4200" b="1" i="1" dirty="0">
              <a:solidFill>
                <a:srgbClr val="04A07B"/>
              </a:solidFill>
            </a:endParaRPr>
          </a:p>
          <a:p>
            <a:pPr>
              <a:buFont typeface="Arial" panose="020B0604020202020204" pitchFamily="34" charset="0"/>
              <a:buChar char="•"/>
            </a:pPr>
            <a:endParaRPr lang="pt-BR" sz="4200" b="1" dirty="0"/>
          </a:p>
        </p:txBody>
      </p:sp>
      <p:sp>
        <p:nvSpPr>
          <p:cNvPr id="10" name="Retângulo 9"/>
          <p:cNvSpPr/>
          <p:nvPr/>
        </p:nvSpPr>
        <p:spPr>
          <a:xfrm>
            <a:off x="15224546" y="9825335"/>
            <a:ext cx="4587455" cy="415498"/>
          </a:xfrm>
          <a:prstGeom prst="rect">
            <a:avLst/>
          </a:prstGeom>
        </p:spPr>
        <p:txBody>
          <a:bodyPr wrap="square">
            <a:spAutoFit/>
          </a:bodyPr>
          <a:lstStyle/>
          <a:p>
            <a:r>
              <a:rPr lang="pt-BR" sz="2100" dirty="0"/>
              <a:t>Função R: </a:t>
            </a:r>
            <a:r>
              <a:rPr lang="pt-BR" sz="2100" i="1" dirty="0"/>
              <a:t>cor() e </a:t>
            </a:r>
            <a:r>
              <a:rPr lang="pt-BR" sz="2100" i="1" dirty="0" err="1"/>
              <a:t>ggplot</a:t>
            </a:r>
            <a:r>
              <a:rPr lang="pt-BR" sz="2100" i="1" dirty="0"/>
              <a:t>()</a:t>
            </a:r>
            <a:endParaRPr lang="pt-BR" sz="2100" dirty="0"/>
          </a:p>
        </p:txBody>
      </p:sp>
      <p:sp>
        <p:nvSpPr>
          <p:cNvPr id="7" name="Espaço Reservado para Conteúdo 5"/>
          <p:cNvSpPr txBox="1">
            <a:spLocks/>
          </p:cNvSpPr>
          <p:nvPr/>
        </p:nvSpPr>
        <p:spPr>
          <a:xfrm>
            <a:off x="11632975" y="4180250"/>
            <a:ext cx="5927546" cy="3273068"/>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r>
              <a:rPr lang="pt-BR" sz="5400" i="1" dirty="0"/>
              <a:t> Correlação </a:t>
            </a:r>
            <a:r>
              <a:rPr lang="pt-BR" sz="5400" b="1" i="1" dirty="0">
                <a:solidFill>
                  <a:srgbClr val="04A07B"/>
                </a:solidFill>
              </a:rPr>
              <a:t>POSITIVA e FORTE </a:t>
            </a:r>
            <a:r>
              <a:rPr lang="pt-BR" sz="5400" dirty="0">
                <a:solidFill>
                  <a:schemeClr val="tx2">
                    <a:lumMod val="95000"/>
                    <a:lumOff val="5000"/>
                  </a:schemeClr>
                </a:solidFill>
              </a:rPr>
              <a:t>entre dormir mais e se sentir bem</a:t>
            </a:r>
          </a:p>
          <a:p>
            <a:pPr lvl="1"/>
            <a:endParaRPr lang="pt-BR" sz="5400" b="1" i="1" dirty="0">
              <a:solidFill>
                <a:srgbClr val="04A07B"/>
              </a:solidFill>
            </a:endParaRPr>
          </a:p>
          <a:p>
            <a:endParaRPr lang="pt-BR" sz="6000" b="1" i="1" dirty="0">
              <a:solidFill>
                <a:srgbClr val="04A07B"/>
              </a:solidFill>
            </a:endParaRPr>
          </a:p>
          <a:p>
            <a:endParaRPr lang="pt-BR" sz="5400" i="1" dirty="0"/>
          </a:p>
        </p:txBody>
      </p:sp>
      <p:sp>
        <p:nvSpPr>
          <p:cNvPr id="11" name="Retângulo 10"/>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2" name="CaixaDeTexto 11"/>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80588591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a:t>
            </a:r>
          </a:p>
        </p:txBody>
      </p:sp>
      <p:sp>
        <p:nvSpPr>
          <p:cNvPr id="3" name="Espaço Reservado para Conteúdo 2"/>
          <p:cNvSpPr>
            <a:spLocks noGrp="1"/>
          </p:cNvSpPr>
          <p:nvPr>
            <p:ph idx="1"/>
          </p:nvPr>
        </p:nvSpPr>
        <p:spPr>
          <a:xfrm>
            <a:off x="1536192" y="3127248"/>
            <a:ext cx="16266033" cy="6629400"/>
          </a:xfrm>
        </p:spPr>
        <p:txBody>
          <a:bodyPr>
            <a:normAutofit/>
          </a:bodyPr>
          <a:lstStyle/>
          <a:p>
            <a:r>
              <a:rPr lang="pt-BR" b="1" dirty="0"/>
              <a:t>Significado das relações</a:t>
            </a:r>
          </a:p>
          <a:p>
            <a:r>
              <a:rPr lang="en-US" dirty="0"/>
              <a:t>É </a:t>
            </a:r>
            <a:r>
              <a:rPr lang="en-US" dirty="0" err="1"/>
              <a:t>necessário</a:t>
            </a:r>
            <a:r>
              <a:rPr lang="en-US" dirty="0"/>
              <a:t> </a:t>
            </a:r>
            <a:r>
              <a:rPr lang="en-US" dirty="0" err="1"/>
              <a:t>ter</a:t>
            </a:r>
            <a:r>
              <a:rPr lang="en-US" dirty="0"/>
              <a:t> um design de </a:t>
            </a:r>
            <a:r>
              <a:rPr lang="en-US" dirty="0" err="1"/>
              <a:t>estudo</a:t>
            </a:r>
            <a:r>
              <a:rPr lang="en-US" dirty="0"/>
              <a:t> </a:t>
            </a:r>
            <a:r>
              <a:rPr lang="en-US" dirty="0" err="1"/>
              <a:t>robusto</a:t>
            </a:r>
            <a:r>
              <a:rPr lang="en-US" dirty="0"/>
              <a:t> para que se </a:t>
            </a:r>
            <a:r>
              <a:rPr lang="en-US" dirty="0" err="1"/>
              <a:t>possa</a:t>
            </a:r>
            <a:r>
              <a:rPr lang="en-US" dirty="0"/>
              <a:t> </a:t>
            </a:r>
            <a:r>
              <a:rPr lang="en-US" dirty="0" err="1"/>
              <a:t>inferir</a:t>
            </a:r>
            <a:r>
              <a:rPr lang="en-US" dirty="0"/>
              <a:t> </a:t>
            </a:r>
            <a:r>
              <a:rPr lang="en-US" dirty="0" err="1"/>
              <a:t>sobre</a:t>
            </a:r>
            <a:r>
              <a:rPr lang="en-US" dirty="0"/>
              <a:t> as </a:t>
            </a:r>
            <a:r>
              <a:rPr lang="en-US" dirty="0" err="1"/>
              <a:t>relações</a:t>
            </a:r>
            <a:r>
              <a:rPr lang="en-US" dirty="0"/>
              <a:t> entre as </a:t>
            </a:r>
            <a:r>
              <a:rPr lang="en-US" dirty="0" err="1"/>
              <a:t>variáveis</a:t>
            </a:r>
            <a:r>
              <a:rPr lang="en-US" dirty="0"/>
              <a:t> </a:t>
            </a:r>
          </a:p>
          <a:p>
            <a:pPr lvl="1"/>
            <a:r>
              <a:rPr lang="pt-BR" dirty="0"/>
              <a:t>Ver https://tylervigen.com/page?page=1</a:t>
            </a:r>
          </a:p>
          <a:p>
            <a:pPr marL="0" indent="0">
              <a:buNone/>
            </a:pPr>
            <a:endParaRPr lang="pt-BR" dirty="0"/>
          </a:p>
          <a:p>
            <a:r>
              <a:rPr lang="pt-BR" b="1" dirty="0"/>
              <a:t>Correlações</a:t>
            </a:r>
          </a:p>
          <a:p>
            <a:r>
              <a:rPr lang="pt-BR" dirty="0"/>
              <a:t>É útil para variáveis contínuas que tem uma relação linear entre elas. Para entender isso, é recomendado usar um </a:t>
            </a:r>
            <a:r>
              <a:rPr lang="pt-BR" dirty="0" err="1"/>
              <a:t>scatterplot</a:t>
            </a:r>
            <a:r>
              <a:rPr lang="pt-BR" dirty="0"/>
              <a:t> antes de rodar uma correlação</a:t>
            </a:r>
            <a:endParaRPr lang="en-US" dirty="0"/>
          </a:p>
          <a:p>
            <a:endParaRPr lang="pt-BR" dirty="0"/>
          </a:p>
        </p:txBody>
      </p:sp>
      <p:sp>
        <p:nvSpPr>
          <p:cNvPr id="5" name="Retângulo 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CaixaDeTexto 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56543960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908201" y="6880137"/>
            <a:ext cx="17120532" cy="2862322"/>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3. O quanto uma IV </a:t>
            </a:r>
          </a:p>
          <a:p>
            <a:pPr algn="r"/>
            <a:r>
              <a:rPr lang="pt-BR" sz="9000" dirty="0">
                <a:solidFill>
                  <a:schemeClr val="bg1"/>
                </a:solidFill>
                <a:latin typeface="Segoe UI Semibold" panose="020B0702040204020203" pitchFamily="34" charset="0"/>
                <a:cs typeface="Segoe UI Semibold" panose="020B0702040204020203" pitchFamily="34" charset="0"/>
              </a:rPr>
              <a:t>prediz uma DV?</a:t>
            </a:r>
          </a:p>
        </p:txBody>
      </p:sp>
    </p:spTree>
    <p:extLst>
      <p:ext uri="{BB962C8B-B14F-4D97-AF65-F5344CB8AC3E}">
        <p14:creationId xmlns:p14="http://schemas.microsoft.com/office/powerpoint/2010/main" val="41269127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536192" y="3127248"/>
            <a:ext cx="15247860" cy="3596532"/>
          </a:xfrm>
        </p:spPr>
        <p:txBody>
          <a:bodyPr>
            <a:normAutofit/>
          </a:bodyPr>
          <a:lstStyle/>
          <a:p>
            <a:pPr>
              <a:buClrTx/>
              <a:buFont typeface="Arial" panose="020B0604020202020204" pitchFamily="34" charset="0"/>
              <a:buChar char="•"/>
            </a:pPr>
            <a:r>
              <a:rPr lang="pt-BR" sz="3600" dirty="0"/>
              <a:t> É uma análise estatística</a:t>
            </a:r>
          </a:p>
          <a:p>
            <a:pPr>
              <a:buClrTx/>
              <a:buFont typeface="Arial" panose="020B0604020202020204" pitchFamily="34" charset="0"/>
              <a:buChar char="•"/>
            </a:pPr>
            <a:r>
              <a:rPr lang="pt-BR" sz="3600" dirty="0"/>
              <a:t> Permite acessar a relação entre uma variável dependente (DV) e uma (ou mais) variável(</a:t>
            </a:r>
            <a:r>
              <a:rPr lang="pt-BR" sz="3600" dirty="0" err="1"/>
              <a:t>is</a:t>
            </a:r>
            <a:r>
              <a:rPr lang="pt-BR" sz="3600" dirty="0"/>
              <a:t>) independentes </a:t>
            </a:r>
          </a:p>
          <a:p>
            <a:pPr>
              <a:buClrTx/>
              <a:buFont typeface="Arial" panose="020B0604020202020204" pitchFamily="34" charset="0"/>
              <a:buChar char="•"/>
            </a:pPr>
            <a:r>
              <a:rPr lang="pt-BR" sz="3600" dirty="0"/>
              <a:t> O objetivo é explicar a variância da DV </a:t>
            </a:r>
          </a:p>
          <a:p>
            <a:pPr>
              <a:buClrTx/>
              <a:buFont typeface="Arial" panose="020B0604020202020204" pitchFamily="34" charset="0"/>
              <a:buChar char="•"/>
            </a:pPr>
            <a:endParaRPr lang="en-US" sz="3600" dirty="0"/>
          </a:p>
          <a:p>
            <a:pPr>
              <a:buClrTx/>
              <a:buFont typeface="Arial" panose="020B0604020202020204" pitchFamily="34" charset="0"/>
              <a:buChar char="•"/>
            </a:pPr>
            <a:endParaRPr lang="pt-BR" dirty="0"/>
          </a:p>
        </p:txBody>
      </p:sp>
      <p:sp>
        <p:nvSpPr>
          <p:cNvPr id="4" name="Retângulo 3"/>
          <p:cNvSpPr/>
          <p:nvPr/>
        </p:nvSpPr>
        <p:spPr>
          <a:xfrm>
            <a:off x="10201920" y="6723781"/>
            <a:ext cx="3404508" cy="2351315"/>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t>Oh, </a:t>
            </a:r>
            <a:r>
              <a:rPr lang="pt-BR" sz="3600" b="1" dirty="0" err="1"/>
              <a:t>hello</a:t>
            </a:r>
            <a:r>
              <a:rPr lang="pt-BR" sz="3600" b="1" dirty="0"/>
              <a:t> </a:t>
            </a:r>
            <a:r>
              <a:rPr lang="pt-BR" sz="3600" b="1" dirty="0" err="1"/>
              <a:t>there</a:t>
            </a:r>
            <a:r>
              <a:rPr lang="pt-BR" sz="3600" b="1" dirty="0"/>
              <a:t>, I </a:t>
            </a:r>
            <a:r>
              <a:rPr lang="pt-BR" sz="3600" b="1" dirty="0" err="1"/>
              <a:t>am</a:t>
            </a:r>
            <a:r>
              <a:rPr lang="pt-BR" sz="3600" b="1" dirty="0"/>
              <a:t> a DV </a:t>
            </a:r>
            <a:r>
              <a:rPr lang="pt-BR" sz="3600" b="1" dirty="0" err="1"/>
              <a:t>called</a:t>
            </a:r>
            <a:r>
              <a:rPr lang="pt-BR" sz="3600" b="1" dirty="0"/>
              <a:t> </a:t>
            </a:r>
            <a:r>
              <a:rPr lang="pt-BR" sz="3600" b="1" i="1" dirty="0" err="1"/>
              <a:t>Well</a:t>
            </a:r>
            <a:r>
              <a:rPr lang="pt-BR" sz="3600" b="1" i="1" dirty="0"/>
              <a:t> </a:t>
            </a:r>
            <a:r>
              <a:rPr lang="pt-BR" sz="3600" b="1" i="1" dirty="0" err="1"/>
              <a:t>being</a:t>
            </a:r>
            <a:endParaRPr lang="pt-BR" sz="3600" b="1" i="1" dirty="0"/>
          </a:p>
        </p:txBody>
      </p:sp>
      <p:sp>
        <p:nvSpPr>
          <p:cNvPr id="5" name="Retângulo 4"/>
          <p:cNvSpPr/>
          <p:nvPr/>
        </p:nvSpPr>
        <p:spPr>
          <a:xfrm>
            <a:off x="3793607" y="6723781"/>
            <a:ext cx="3404508" cy="2351315"/>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err="1"/>
              <a:t>Hello</a:t>
            </a:r>
            <a:r>
              <a:rPr lang="pt-BR" sz="3600" b="1" dirty="0"/>
              <a:t>, I </a:t>
            </a:r>
            <a:r>
              <a:rPr lang="pt-BR" sz="3600" b="1" dirty="0" err="1"/>
              <a:t>am</a:t>
            </a:r>
            <a:r>
              <a:rPr lang="pt-BR" sz="3600" b="1" dirty="0"/>
              <a:t> </a:t>
            </a:r>
            <a:r>
              <a:rPr lang="pt-BR" sz="3600" b="1" dirty="0" err="1"/>
              <a:t>the</a:t>
            </a:r>
            <a:r>
              <a:rPr lang="pt-BR" sz="3600" b="1" dirty="0"/>
              <a:t> IV </a:t>
            </a:r>
            <a:r>
              <a:rPr lang="pt-BR" sz="3600" b="1" dirty="0" err="1"/>
              <a:t>called</a:t>
            </a:r>
            <a:r>
              <a:rPr lang="pt-BR" sz="3600" b="1" dirty="0"/>
              <a:t> </a:t>
            </a:r>
            <a:r>
              <a:rPr lang="pt-BR" sz="3600" b="1" i="1" dirty="0" err="1"/>
              <a:t>Sleeping</a:t>
            </a:r>
            <a:endParaRPr lang="pt-BR" sz="3600" b="1" i="1" dirty="0"/>
          </a:p>
        </p:txBody>
      </p:sp>
      <p:cxnSp>
        <p:nvCxnSpPr>
          <p:cNvPr id="7" name="Conector de Seta Reta 6"/>
          <p:cNvCxnSpPr>
            <a:stCxn id="5" idx="3"/>
            <a:endCxn id="4" idx="1"/>
          </p:cNvCxnSpPr>
          <p:nvPr/>
        </p:nvCxnSpPr>
        <p:spPr>
          <a:xfrm>
            <a:off x="7198115" y="7899438"/>
            <a:ext cx="3003806" cy="0"/>
          </a:xfrm>
          <a:prstGeom prst="straightConnector1">
            <a:avLst/>
          </a:prstGeom>
          <a:ln w="57150">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12"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REGRESSÃO LINEAR</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predizendo uma variável dependente</a:t>
            </a:r>
            <a:endParaRPr lang="en-GB" sz="4200" dirty="0">
              <a:solidFill>
                <a:srgbClr val="04A07B"/>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7038901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378377" y="3308495"/>
            <a:ext cx="15878229" cy="1379438"/>
          </a:xfrm>
        </p:spPr>
        <p:txBody>
          <a:bodyPr>
            <a:normAutofit/>
          </a:bodyPr>
          <a:lstStyle/>
          <a:p>
            <a:pPr>
              <a:buClrTx/>
              <a:buFont typeface="Arial" panose="020B0604020202020204" pitchFamily="34" charset="0"/>
              <a:buChar char="•"/>
            </a:pPr>
            <a:r>
              <a:rPr lang="pt-BR" sz="3600" dirty="0"/>
              <a:t> A regressão linear pode ser simples ou múltipla</a:t>
            </a:r>
            <a:endParaRPr lang="en-US" sz="3600" dirty="0"/>
          </a:p>
          <a:p>
            <a:pPr>
              <a:buClrTx/>
              <a:buFont typeface="Arial" panose="020B0604020202020204" pitchFamily="34" charset="0"/>
              <a:buChar char="•"/>
            </a:pPr>
            <a:endParaRPr lang="pt-BR" dirty="0"/>
          </a:p>
        </p:txBody>
      </p:sp>
      <p:sp>
        <p:nvSpPr>
          <p:cNvPr id="4" name="Retângulo 3"/>
          <p:cNvSpPr/>
          <p:nvPr/>
        </p:nvSpPr>
        <p:spPr>
          <a:xfrm>
            <a:off x="9463062" y="5912579"/>
            <a:ext cx="3404508" cy="2351315"/>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t>DV </a:t>
            </a:r>
            <a:r>
              <a:rPr lang="pt-BR" sz="3600" b="1" i="1" dirty="0" err="1"/>
              <a:t>Well</a:t>
            </a:r>
            <a:r>
              <a:rPr lang="pt-BR" sz="3600" b="1" i="1" dirty="0"/>
              <a:t> </a:t>
            </a:r>
            <a:r>
              <a:rPr lang="pt-BR" sz="3600" b="1" i="1" dirty="0" err="1"/>
              <a:t>being</a:t>
            </a:r>
            <a:endParaRPr lang="pt-BR" sz="3600" b="1" i="1" dirty="0"/>
          </a:p>
        </p:txBody>
      </p:sp>
      <p:sp>
        <p:nvSpPr>
          <p:cNvPr id="5" name="Retângulo 4"/>
          <p:cNvSpPr/>
          <p:nvPr/>
        </p:nvSpPr>
        <p:spPr>
          <a:xfrm>
            <a:off x="3735281" y="8263893"/>
            <a:ext cx="2791536" cy="1504842"/>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err="1"/>
              <a:t>Sleeping</a:t>
            </a:r>
            <a:endParaRPr lang="pt-BR" sz="2700" b="1" i="1" dirty="0"/>
          </a:p>
        </p:txBody>
      </p:sp>
      <p:cxnSp>
        <p:nvCxnSpPr>
          <p:cNvPr id="7" name="Conector de Seta Reta 6"/>
          <p:cNvCxnSpPr>
            <a:stCxn id="5" idx="3"/>
            <a:endCxn id="4" idx="1"/>
          </p:cNvCxnSpPr>
          <p:nvPr/>
        </p:nvCxnSpPr>
        <p:spPr>
          <a:xfrm flipV="1">
            <a:off x="6526817" y="7088237"/>
            <a:ext cx="2936246" cy="1928078"/>
          </a:xfrm>
          <a:prstGeom prst="straightConnector1">
            <a:avLst/>
          </a:prstGeom>
          <a:ln w="28575">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6" name="Texto Explicativo em Nuvem 5"/>
          <p:cNvSpPr/>
          <p:nvPr/>
        </p:nvSpPr>
        <p:spPr>
          <a:xfrm>
            <a:off x="13487076" y="4131944"/>
            <a:ext cx="3355521" cy="2473779"/>
          </a:xfrm>
          <a:prstGeom prst="cloudCallout">
            <a:avLst>
              <a:gd name="adj1" fmla="val -53679"/>
              <a:gd name="adj2" fmla="val 625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err="1">
                <a:solidFill>
                  <a:sysClr val="windowText" lastClr="000000"/>
                </a:solidFill>
              </a:rPr>
              <a:t>Now</a:t>
            </a:r>
            <a:r>
              <a:rPr lang="pt-BR" sz="2700" dirty="0">
                <a:solidFill>
                  <a:sysClr val="windowText" lastClr="000000"/>
                </a:solidFill>
              </a:rPr>
              <a:t> </a:t>
            </a:r>
            <a:r>
              <a:rPr lang="pt-BR" sz="2700" dirty="0" err="1">
                <a:solidFill>
                  <a:sysClr val="windowText" lastClr="000000"/>
                </a:solidFill>
              </a:rPr>
              <a:t>that</a:t>
            </a:r>
            <a:r>
              <a:rPr lang="pt-BR" sz="2700" dirty="0">
                <a:solidFill>
                  <a:sysClr val="windowText" lastClr="000000"/>
                </a:solidFill>
              </a:rPr>
              <a:t> </a:t>
            </a:r>
            <a:r>
              <a:rPr lang="pt-BR" sz="2700" dirty="0" err="1">
                <a:solidFill>
                  <a:sysClr val="windowText" lastClr="000000"/>
                </a:solidFill>
              </a:rPr>
              <a:t>is</a:t>
            </a:r>
            <a:r>
              <a:rPr lang="pt-BR" sz="2700" dirty="0">
                <a:solidFill>
                  <a:sysClr val="windowText" lastClr="000000"/>
                </a:solidFill>
              </a:rPr>
              <a:t> a </a:t>
            </a:r>
            <a:r>
              <a:rPr lang="pt-BR" sz="2700" dirty="0" err="1">
                <a:solidFill>
                  <a:sysClr val="windowText" lastClr="000000"/>
                </a:solidFill>
              </a:rPr>
              <a:t>party</a:t>
            </a:r>
            <a:r>
              <a:rPr lang="pt-BR" sz="2700" dirty="0">
                <a:solidFill>
                  <a:sysClr val="windowText" lastClr="000000"/>
                </a:solidFill>
              </a:rPr>
              <a:t>!</a:t>
            </a:r>
          </a:p>
        </p:txBody>
      </p:sp>
      <p:sp>
        <p:nvSpPr>
          <p:cNvPr id="13" name="Retângulo 12"/>
          <p:cNvSpPr/>
          <p:nvPr/>
        </p:nvSpPr>
        <p:spPr>
          <a:xfrm>
            <a:off x="3735281" y="6335814"/>
            <a:ext cx="2791536" cy="1504842"/>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Stress</a:t>
            </a:r>
          </a:p>
        </p:txBody>
      </p:sp>
      <p:cxnSp>
        <p:nvCxnSpPr>
          <p:cNvPr id="16" name="Conector de Seta Reta 15"/>
          <p:cNvCxnSpPr>
            <a:stCxn id="13" idx="3"/>
            <a:endCxn id="4" idx="1"/>
          </p:cNvCxnSpPr>
          <p:nvPr/>
        </p:nvCxnSpPr>
        <p:spPr>
          <a:xfrm>
            <a:off x="6526817" y="7088236"/>
            <a:ext cx="2936246" cy="2"/>
          </a:xfrm>
          <a:prstGeom prst="straightConnector1">
            <a:avLst/>
          </a:prstGeom>
          <a:ln w="28575">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25" name="Retângulo 24"/>
          <p:cNvSpPr/>
          <p:nvPr/>
        </p:nvSpPr>
        <p:spPr>
          <a:xfrm>
            <a:off x="3735281" y="4407735"/>
            <a:ext cx="2791536" cy="1504842"/>
          </a:xfrm>
          <a:prstGeom prst="rect">
            <a:avLst/>
          </a:prstGeom>
          <a:solidFill>
            <a:srgbClr val="04A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b="1" dirty="0"/>
              <a:t>IV </a:t>
            </a:r>
            <a:r>
              <a:rPr lang="pt-BR" sz="2700" b="1" i="1" dirty="0"/>
              <a:t>Stress</a:t>
            </a:r>
          </a:p>
        </p:txBody>
      </p:sp>
      <p:cxnSp>
        <p:nvCxnSpPr>
          <p:cNvPr id="27" name="Conector de Seta Reta 26"/>
          <p:cNvCxnSpPr>
            <a:stCxn id="25" idx="3"/>
            <a:endCxn id="4" idx="1"/>
          </p:cNvCxnSpPr>
          <p:nvPr/>
        </p:nvCxnSpPr>
        <p:spPr>
          <a:xfrm>
            <a:off x="6526817" y="5160157"/>
            <a:ext cx="2936246" cy="1928081"/>
          </a:xfrm>
          <a:prstGeom prst="straightConnector1">
            <a:avLst/>
          </a:prstGeom>
          <a:ln w="28575">
            <a:solidFill>
              <a:srgbClr val="04A07B"/>
            </a:solidFill>
            <a:tailEnd type="triangle"/>
          </a:ln>
        </p:spPr>
        <p:style>
          <a:lnRef idx="1">
            <a:schemeClr val="accent1"/>
          </a:lnRef>
          <a:fillRef idx="0">
            <a:schemeClr val="accent1"/>
          </a:fillRef>
          <a:effectRef idx="0">
            <a:schemeClr val="accent1"/>
          </a:effectRef>
          <a:fontRef idx="minor">
            <a:schemeClr val="tx1"/>
          </a:fontRef>
        </p:style>
      </p:cxnSp>
      <p:sp>
        <p:nvSpPr>
          <p:cNvPr id="14" name="Retângulo 1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5" name="CaixaDeTexto 14"/>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
        <p:nvSpPr>
          <p:cNvPr id="18" name="Título 1"/>
          <p:cNvSpPr>
            <a:spLocks noGrp="1"/>
          </p:cNvSpPr>
          <p:nvPr>
            <p:ph type="title"/>
          </p:nvPr>
        </p:nvSpPr>
        <p:spPr>
          <a:xfrm>
            <a:off x="1536192" y="906932"/>
            <a:ext cx="14580108" cy="2249424"/>
          </a:xfrm>
        </p:spPr>
        <p:txBody>
          <a:bodyPr>
            <a:normAutofit/>
          </a:bodyPr>
          <a:lstStyle/>
          <a:p>
            <a:r>
              <a:rPr lang="pt-BR" dirty="0">
                <a:solidFill>
                  <a:srgbClr val="04A07B"/>
                </a:solidFill>
                <a:latin typeface="Segoe UI Semibold" panose="020B0702040204020203" pitchFamily="34" charset="0"/>
                <a:cs typeface="Segoe UI Semibold" panose="020B0702040204020203" pitchFamily="34" charset="0"/>
              </a:rPr>
              <a:t>REGRESSÃO LINEAR</a:t>
            </a:r>
            <a:br>
              <a:rPr lang="pt-BR" dirty="0">
                <a:solidFill>
                  <a:srgbClr val="04A07B"/>
                </a:solidFill>
                <a:latin typeface="Segoe UI Semibold" panose="020B0702040204020203" pitchFamily="34" charset="0"/>
                <a:cs typeface="Segoe UI Semibold" panose="020B0702040204020203" pitchFamily="34" charset="0"/>
              </a:rPr>
            </a:br>
            <a:r>
              <a:rPr lang="pt-BR" sz="4200" dirty="0">
                <a:solidFill>
                  <a:srgbClr val="04A07B"/>
                </a:solidFill>
                <a:latin typeface="Segoe UI Semibold" panose="020B0702040204020203" pitchFamily="34" charset="0"/>
                <a:cs typeface="Segoe UI Semibold" panose="020B0702040204020203" pitchFamily="34" charset="0"/>
              </a:rPr>
              <a:t>predizendo uma variável dependente</a:t>
            </a:r>
            <a:endParaRPr lang="en-GB" sz="4200" dirty="0">
              <a:solidFill>
                <a:srgbClr val="04A07B"/>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104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100125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Antes de falar de r...</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5" name="Espaço Reservado para Conteúdo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54973" y="3250680"/>
            <a:ext cx="4774203" cy="47742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Espaço Reservado para Conteúdo 2"/>
          <p:cNvSpPr txBox="1">
            <a:spLocks/>
          </p:cNvSpPr>
          <p:nvPr/>
        </p:nvSpPr>
        <p:spPr>
          <a:xfrm>
            <a:off x="1536193" y="3082597"/>
            <a:ext cx="8290196" cy="663712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nSpc>
                <a:spcPct val="120000"/>
              </a:lnSpc>
              <a:buClr>
                <a:srgbClr val="04A07B"/>
              </a:buClr>
              <a:buNone/>
            </a:pPr>
            <a:r>
              <a:rPr lang="en-GB" sz="3900" b="1" dirty="0">
                <a:latin typeface="Segoe UI" panose="020B0502040204020203" pitchFamily="34" charset="0"/>
                <a:cs typeface="Segoe UI" panose="020B0502040204020203" pitchFamily="34" charset="0"/>
              </a:rPr>
              <a:t>Ana in a nutshell</a:t>
            </a:r>
          </a:p>
          <a:p>
            <a:pPr>
              <a:lnSpc>
                <a:spcPct val="120000"/>
              </a:lnSpc>
              <a:buClr>
                <a:srgbClr val="04A07B"/>
              </a:buClr>
              <a:buFont typeface="Arial" panose="020B0604020202020204" pitchFamily="34" charset="0"/>
              <a:buChar char="•"/>
            </a:pPr>
            <a:r>
              <a:rPr lang="en-GB" sz="28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Adoro</a:t>
            </a:r>
            <a:r>
              <a:rPr lang="en-GB" sz="2550" dirty="0">
                <a:latin typeface="Segoe UI" panose="020B0502040204020203" pitchFamily="34" charset="0"/>
                <a:cs typeface="Segoe UI" panose="020B0502040204020203" pitchFamily="34" charset="0"/>
              </a:rPr>
              <a:t> R, mas </a:t>
            </a:r>
            <a:r>
              <a:rPr lang="en-GB" sz="2550" dirty="0" err="1">
                <a:latin typeface="Segoe UI" panose="020B0502040204020203" pitchFamily="34" charset="0"/>
                <a:cs typeface="Segoe UI" panose="020B0502040204020203" pitchFamily="34" charset="0"/>
              </a:rPr>
              <a:t>curto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bastante</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viagens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comidas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livros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saber</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tudo</a:t>
            </a:r>
            <a:r>
              <a:rPr lang="en-GB" sz="2550" dirty="0">
                <a:latin typeface="Segoe UI" panose="020B0502040204020203" pitchFamily="34" charset="0"/>
                <a:cs typeface="Segoe UI" panose="020B0502040204020203" pitchFamily="34" charset="0"/>
              </a:rPr>
              <a:t> um </a:t>
            </a:r>
            <a:r>
              <a:rPr lang="en-GB" sz="2550" dirty="0" err="1">
                <a:latin typeface="Segoe UI" panose="020B0502040204020203" pitchFamily="34" charset="0"/>
                <a:cs typeface="Segoe UI" panose="020B0502040204020203" pitchFamily="34" charset="0"/>
              </a:rPr>
              <a:t>pouquinho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Sou</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psicóloga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formação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Fiz</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mestrado</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Psicologia</a:t>
            </a:r>
            <a:r>
              <a:rPr lang="en-GB" sz="2550" dirty="0">
                <a:latin typeface="Segoe UI" panose="020B0502040204020203" pitchFamily="34" charset="0"/>
                <a:cs typeface="Segoe UI" panose="020B0502040204020203" pitchFamily="34" charset="0"/>
              </a:rPr>
              <a:t>, com </a:t>
            </a:r>
            <a:r>
              <a:rPr lang="en-GB" sz="2550" dirty="0" err="1">
                <a:latin typeface="Segoe UI" panose="020B0502040204020203" pitchFamily="34" charset="0"/>
                <a:cs typeface="Segoe UI" panose="020B0502040204020203" pitchFamily="34" charset="0"/>
              </a:rPr>
              <a:t>foco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avaliação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psicológica</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psicometria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respectivamente</a:t>
            </a:r>
            <a:r>
              <a:rPr lang="en-GB" sz="2550" dirty="0">
                <a:latin typeface="Segoe UI" panose="020B0502040204020203" pitchFamily="34" charset="0"/>
                <a:cs typeface="Segoe UI" panose="020B0502040204020203" pitchFamily="34" charset="0"/>
              </a:rPr>
              <a:t>. E no </a:t>
            </a:r>
            <a:r>
              <a:rPr lang="en-GB" sz="2550" dirty="0" err="1">
                <a:latin typeface="Segoe UI" panose="020B0502040204020203" pitchFamily="34" charset="0"/>
                <a:cs typeface="Segoe UI" panose="020B0502040204020203" pitchFamily="34" charset="0"/>
              </a:rPr>
              <a:t>pós-doutorado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fui</a:t>
            </a:r>
            <a:r>
              <a:rPr lang="en-GB" sz="2550" dirty="0">
                <a:latin typeface="Segoe UI" panose="020B0502040204020203" pitchFamily="34" charset="0"/>
                <a:cs typeface="Segoe UI" panose="020B0502040204020203" pitchFamily="34" charset="0"/>
              </a:rPr>
              <a:t> para a </a:t>
            </a:r>
            <a:r>
              <a:rPr lang="en-GB" sz="2550" dirty="0" err="1">
                <a:latin typeface="Segoe UI" panose="020B0502040204020203" pitchFamily="34" charset="0"/>
                <a:cs typeface="Segoe UI" panose="020B0502040204020203" pitchFamily="34" charset="0"/>
              </a:rPr>
              <a:t>área</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estatística</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aplicada</a:t>
            </a:r>
            <a:r>
              <a:rPr lang="en-GB" sz="2550" dirty="0">
                <a:latin typeface="Segoe UI" panose="020B0502040204020203" pitchFamily="34" charset="0"/>
                <a:cs typeface="Segoe UI" panose="020B0502040204020203" pitchFamily="34" charset="0"/>
              </a:rPr>
              <a:t> no </a:t>
            </a:r>
            <a:r>
              <a:rPr lang="en-GB" sz="2550" dirty="0" err="1">
                <a:latin typeface="Segoe UI" panose="020B0502040204020203" pitchFamily="34" charset="0"/>
                <a:cs typeface="Segoe UI" panose="020B0502040204020203" pitchFamily="34" charset="0"/>
              </a:rPr>
              <a:t>comportamento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humano</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Gosto</a:t>
            </a:r>
            <a:r>
              <a:rPr lang="en-GB" sz="2550" dirty="0">
                <a:latin typeface="Segoe UI" panose="020B0502040204020203" pitchFamily="34" charset="0"/>
                <a:cs typeface="Segoe UI" panose="020B0502040204020203" pitchFamily="34" charset="0"/>
              </a:rPr>
              <a:t> de </a:t>
            </a:r>
            <a:r>
              <a:rPr lang="en-GB" sz="2550" dirty="0" err="1">
                <a:latin typeface="Segoe UI" panose="020B0502040204020203" pitchFamily="34" charset="0"/>
                <a:cs typeface="Segoe UI" panose="020B0502040204020203" pitchFamily="34" charset="0"/>
              </a:rPr>
              <a:t>estudar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métodos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estatísticos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psicométricos</a:t>
            </a:r>
            <a:r>
              <a:rPr lang="en-GB" sz="2550" dirty="0">
                <a:latin typeface="Segoe UI" panose="020B0502040204020203" pitchFamily="34" charset="0"/>
                <a:cs typeface="Segoe UI" panose="020B0502040204020203" pitchFamily="34" charset="0"/>
              </a:rPr>
              <a:t> e </a:t>
            </a:r>
            <a:r>
              <a:rPr lang="en-GB" sz="2550" dirty="0" err="1">
                <a:latin typeface="Segoe UI" panose="020B0502040204020203" pitchFamily="34" charset="0"/>
                <a:cs typeface="Segoe UI" panose="020B0502040204020203" pitchFamily="34" charset="0"/>
              </a:rPr>
              <a:t>diferentes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usos</a:t>
            </a:r>
            <a:r>
              <a:rPr lang="en-GB" sz="2550" dirty="0">
                <a:latin typeface="Segoe UI" panose="020B0502040204020203" pitchFamily="34" charset="0"/>
                <a:cs typeface="Segoe UI" panose="020B0502040204020203" pitchFamily="34" charset="0"/>
              </a:rPr>
              <a:t> do R e </a:t>
            </a:r>
            <a:r>
              <a:rPr lang="en-GB" sz="2550" dirty="0" err="1">
                <a:latin typeface="Segoe UI" panose="020B0502040204020203" pitchFamily="34" charset="0"/>
                <a:cs typeface="Segoe UI" panose="020B0502040204020203" pitchFamily="34" charset="0"/>
              </a:rPr>
              <a:t>aplicar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em</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construtos</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como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bem-estar</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afeto</a:t>
            </a:r>
            <a:r>
              <a:rPr lang="en-GB" sz="2550" dirty="0">
                <a:latin typeface="Segoe UI" panose="020B0502040204020203" pitchFamily="34" charset="0"/>
                <a:cs typeface="Segoe UI" panose="020B0502040204020203" pitchFamily="34" charset="0"/>
              </a:rPr>
              <a:t>, </a:t>
            </a:r>
            <a:r>
              <a:rPr lang="en-GB" sz="2550" dirty="0" err="1">
                <a:latin typeface="Segoe UI" panose="020B0502040204020203" pitchFamily="34" charset="0"/>
                <a:cs typeface="Segoe UI" panose="020B0502040204020203" pitchFamily="34" charset="0"/>
              </a:rPr>
              <a:t>diversidade</a:t>
            </a:r>
            <a:r>
              <a:rPr lang="en-GB" sz="2550" dirty="0">
                <a:latin typeface="Segoe UI" panose="020B0502040204020203" pitchFamily="34" charset="0"/>
                <a:cs typeface="Segoe UI" panose="020B0502040204020203" pitchFamily="34" charset="0"/>
              </a:rPr>
              <a:t>, CSE e </a:t>
            </a:r>
            <a:r>
              <a:rPr lang="en-GB" sz="2550" dirty="0" err="1">
                <a:latin typeface="Segoe UI" panose="020B0502040204020203" pitchFamily="34" charset="0"/>
                <a:cs typeface="Segoe UI" panose="020B0502040204020203" pitchFamily="34" charset="0"/>
              </a:rPr>
              <a:t>personalidade</a:t>
            </a:r>
            <a:r>
              <a:rPr lang="en-GB" sz="2550" dirty="0">
                <a:latin typeface="Segoe UI" panose="020B0502040204020203" pitchFamily="34" charset="0"/>
                <a:cs typeface="Segoe UI" panose="020B0502040204020203" pitchFamily="34" charset="0"/>
              </a:rPr>
              <a:t>.</a:t>
            </a:r>
          </a:p>
          <a:p>
            <a:pPr>
              <a:lnSpc>
                <a:spcPct val="120000"/>
              </a:lnSpc>
              <a:buClr>
                <a:srgbClr val="04A07B"/>
              </a:buClr>
              <a:buFont typeface="Arial" panose="020B0604020202020204" pitchFamily="34" charset="0"/>
              <a:buChar char="•"/>
            </a:pPr>
            <a:endParaRPr lang="en-GB" sz="3000" b="1" dirty="0">
              <a:solidFill>
                <a:srgbClr val="04A07B"/>
              </a:solidFill>
              <a:latin typeface="Segoe UI" panose="020B0502040204020203" pitchFamily="34" charset="0"/>
              <a:cs typeface="Segoe UI" panose="020B0502040204020203" pitchFamily="34" charset="0"/>
            </a:endParaRPr>
          </a:p>
        </p:txBody>
      </p:sp>
      <p:sp>
        <p:nvSpPr>
          <p:cNvPr id="7" name="Retângulo 6"/>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354437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encontra os seus objetos R, sejam eles dados, vetores, etc.</a:t>
            </a:r>
          </a:p>
        </p:txBody>
      </p:sp>
    </p:spTree>
    <p:extLst>
      <p:ext uri="{BB962C8B-B14F-4D97-AF65-F5344CB8AC3E}">
        <p14:creationId xmlns:p14="http://schemas.microsoft.com/office/powerpoint/2010/main" val="12973974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Como funciona?</a:t>
            </a:r>
          </a:p>
        </p:txBody>
      </p:sp>
      <p:sp>
        <p:nvSpPr>
          <p:cNvPr id="3" name="Espaço Reservado para Conteúdo 2"/>
          <p:cNvSpPr>
            <a:spLocks noGrp="1"/>
          </p:cNvSpPr>
          <p:nvPr>
            <p:ph idx="1"/>
          </p:nvPr>
        </p:nvSpPr>
        <p:spPr>
          <a:xfrm>
            <a:off x="1536193" y="2865666"/>
            <a:ext cx="4856444" cy="7029450"/>
          </a:xfrm>
        </p:spPr>
        <p:txBody>
          <a:bodyPr>
            <a:normAutofit fontScale="85000" lnSpcReduction="20000"/>
          </a:bodyPr>
          <a:lstStyle/>
          <a:p>
            <a:pPr>
              <a:buClrTx/>
              <a:buFont typeface="Arial" panose="020B0604020202020204" pitchFamily="34" charset="0"/>
              <a:buChar char="•"/>
            </a:pPr>
            <a:r>
              <a:rPr lang="pt-BR" sz="3600" dirty="0"/>
              <a:t> Retomando a correlação entre bem-estar e sono...</a:t>
            </a:r>
          </a:p>
          <a:p>
            <a:pPr>
              <a:buClrTx/>
              <a:buFont typeface="Arial" panose="020B0604020202020204" pitchFamily="34" charset="0"/>
              <a:buChar char="•"/>
            </a:pPr>
            <a:endParaRPr lang="pt-BR" sz="3600" dirty="0"/>
          </a:p>
          <a:p>
            <a:pPr>
              <a:buClrTx/>
              <a:buFont typeface="Arial" panose="020B0604020202020204" pitchFamily="34" charset="0"/>
              <a:buChar char="•"/>
            </a:pPr>
            <a:r>
              <a:rPr lang="pt-BR" sz="3600" dirty="0"/>
              <a:t> Sabemos que existe uma correlação alta entre ambos construtos</a:t>
            </a:r>
          </a:p>
          <a:p>
            <a:pPr>
              <a:buClrTx/>
              <a:buFont typeface="Arial" panose="020B0604020202020204" pitchFamily="34" charset="0"/>
              <a:buChar char="•"/>
            </a:pPr>
            <a:endParaRPr lang="pt-BR" sz="3600" dirty="0"/>
          </a:p>
          <a:p>
            <a:pPr>
              <a:buClrTx/>
              <a:buFont typeface="Arial" panose="020B0604020202020204" pitchFamily="34" charset="0"/>
              <a:buChar char="•"/>
            </a:pPr>
            <a:r>
              <a:rPr lang="pt-BR" sz="3600" dirty="0"/>
              <a:t> O que eu não contei...A linha mostrada no gráfico é a </a:t>
            </a:r>
            <a:r>
              <a:rPr lang="pt-BR" sz="3600" b="1" dirty="0">
                <a:solidFill>
                  <a:srgbClr val="04A07B"/>
                </a:solidFill>
              </a:rPr>
              <a:t>linha de regressão</a:t>
            </a:r>
          </a:p>
          <a:p>
            <a:pPr>
              <a:buClrTx/>
              <a:buFont typeface="Arial" panose="020B0604020202020204" pitchFamily="34" charset="0"/>
              <a:buChar char="•"/>
            </a:pPr>
            <a:endParaRPr lang="pt-BR" sz="3600" b="1" dirty="0">
              <a:solidFill>
                <a:srgbClr val="04A07B"/>
              </a:solidFill>
            </a:endParaRPr>
          </a:p>
          <a:p>
            <a:pPr>
              <a:buClrTx/>
              <a:buFont typeface="Arial" panose="020B0604020202020204" pitchFamily="34" charset="0"/>
              <a:buChar char="•"/>
            </a:pPr>
            <a:r>
              <a:rPr lang="pt-BR" sz="3600" b="1" dirty="0">
                <a:solidFill>
                  <a:srgbClr val="04A07B"/>
                </a:solidFill>
              </a:rPr>
              <a:t> </a:t>
            </a:r>
            <a:r>
              <a:rPr lang="pt-BR" sz="3600" dirty="0"/>
              <a:t>E o índice de correlação de Pearson nos conta o quão forte é a </a:t>
            </a:r>
            <a:r>
              <a:rPr lang="pt-BR" sz="3600" b="1" dirty="0">
                <a:solidFill>
                  <a:srgbClr val="04A07B"/>
                </a:solidFill>
              </a:rPr>
              <a:t>relação LINEAR </a:t>
            </a:r>
            <a:r>
              <a:rPr lang="pt-BR" sz="3600" dirty="0"/>
              <a:t>entre ambas variáveis</a:t>
            </a:r>
            <a:endParaRPr lang="en-US" sz="3600" dirty="0"/>
          </a:p>
          <a:p>
            <a:pPr>
              <a:buClrTx/>
              <a:buFont typeface="Arial" panose="020B0604020202020204" pitchFamily="34" charset="0"/>
              <a:buChar char="•"/>
            </a:pPr>
            <a:endParaRPr lang="pt-BR" dirty="0"/>
          </a:p>
        </p:txBody>
      </p:sp>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416" y="3127249"/>
            <a:ext cx="9915074" cy="6130538"/>
          </a:xfrm>
          <a:prstGeom prst="rect">
            <a:avLst/>
          </a:prstGeom>
        </p:spPr>
      </p:pic>
      <p:sp>
        <p:nvSpPr>
          <p:cNvPr id="14" name="Espaço Reservado para Conteúdo 2"/>
          <p:cNvSpPr txBox="1">
            <a:spLocks/>
          </p:cNvSpPr>
          <p:nvPr/>
        </p:nvSpPr>
        <p:spPr>
          <a:xfrm>
            <a:off x="14241516" y="6541904"/>
            <a:ext cx="2350008" cy="911414"/>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pt-BR" sz="4200" b="1" i="1" dirty="0"/>
              <a:t>r = 0.93</a:t>
            </a:r>
            <a:endParaRPr lang="pt-BR" sz="4200" b="1" i="1" dirty="0">
              <a:solidFill>
                <a:srgbClr val="04A07B"/>
              </a:solidFill>
            </a:endParaRPr>
          </a:p>
          <a:p>
            <a:pPr>
              <a:buFont typeface="Arial" panose="020B0604020202020204" pitchFamily="34" charset="0"/>
              <a:buChar char="•"/>
            </a:pPr>
            <a:endParaRPr lang="pt-BR" sz="4200" b="1" dirty="0"/>
          </a:p>
        </p:txBody>
      </p:sp>
      <p:sp>
        <p:nvSpPr>
          <p:cNvPr id="7" name="Retângulo 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CaixaDeTexto 7"/>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6741663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Como encontrar a linha de regressão?</a:t>
            </a:r>
          </a:p>
        </p:txBody>
      </p:sp>
      <p:sp>
        <p:nvSpPr>
          <p:cNvPr id="3" name="Espaço Reservado para Conteúdo 2"/>
          <p:cNvSpPr>
            <a:spLocks noGrp="1"/>
          </p:cNvSpPr>
          <p:nvPr>
            <p:ph idx="1"/>
          </p:nvPr>
        </p:nvSpPr>
        <p:spPr>
          <a:xfrm>
            <a:off x="1536193" y="3308497"/>
            <a:ext cx="5285714" cy="5949290"/>
          </a:xfrm>
        </p:spPr>
        <p:txBody>
          <a:bodyPr>
            <a:normAutofit/>
          </a:bodyPr>
          <a:lstStyle/>
          <a:p>
            <a:pPr>
              <a:buClrTx/>
              <a:buFont typeface="Arial" panose="020B0604020202020204" pitchFamily="34" charset="0"/>
              <a:buChar char="•"/>
            </a:pPr>
            <a:r>
              <a:rPr lang="pt-BR" sz="3600" dirty="0"/>
              <a:t> Visualmente, a linha de regressão indica a relação entre duas variáveis</a:t>
            </a:r>
          </a:p>
          <a:p>
            <a:pPr>
              <a:buClrTx/>
              <a:buFont typeface="Arial" panose="020B0604020202020204" pitchFamily="34" charset="0"/>
              <a:buChar char="•"/>
            </a:pPr>
            <a:endParaRPr lang="pt-BR" sz="3600" dirty="0"/>
          </a:p>
          <a:p>
            <a:pPr>
              <a:buClrTx/>
              <a:buFont typeface="Arial" panose="020B0604020202020204" pitchFamily="34" charset="0"/>
              <a:buChar char="•"/>
            </a:pPr>
            <a:r>
              <a:rPr lang="pt-BR" sz="3600" dirty="0"/>
              <a:t> Para acha-la, precisamos achar todas as linhas possíveis</a:t>
            </a:r>
          </a:p>
          <a:p>
            <a:pPr lvl="1">
              <a:buClrTx/>
              <a:buFont typeface="Arial" panose="020B0604020202020204" pitchFamily="34" charset="0"/>
              <a:buChar char="•"/>
            </a:pPr>
            <a:r>
              <a:rPr lang="pt-BR" sz="3000" dirty="0"/>
              <a:t> Uso de algoritmos</a:t>
            </a:r>
          </a:p>
          <a:p>
            <a:pPr>
              <a:buClrTx/>
              <a:buFont typeface="Arial" panose="020B0604020202020204" pitchFamily="34" charset="0"/>
              <a:buChar char="•"/>
            </a:pPr>
            <a:endParaRPr lang="pt-BR" dirty="0"/>
          </a:p>
        </p:txBody>
      </p:sp>
      <p:pic>
        <p:nvPicPr>
          <p:cNvPr id="8" name="Imagem 7" descr="Recorte de Tel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370" y="3525268"/>
            <a:ext cx="9144441" cy="5912486"/>
          </a:xfrm>
          <a:prstGeom prst="rect">
            <a:avLst/>
          </a:prstGeom>
        </p:spPr>
      </p:pic>
      <p:cxnSp>
        <p:nvCxnSpPr>
          <p:cNvPr id="10" name="Conector reto 9"/>
          <p:cNvCxnSpPr/>
          <p:nvPr/>
        </p:nvCxnSpPr>
        <p:spPr>
          <a:xfrm flipV="1">
            <a:off x="9013372" y="4041322"/>
            <a:ext cx="7470323" cy="4384223"/>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17" name="Conector reto 16"/>
          <p:cNvCxnSpPr/>
          <p:nvPr/>
        </p:nvCxnSpPr>
        <p:spPr>
          <a:xfrm>
            <a:off x="8826247" y="4237346"/>
            <a:ext cx="7657448" cy="4188198"/>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flipV="1">
            <a:off x="8826247" y="6233432"/>
            <a:ext cx="7657448" cy="248078"/>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a:off x="8826246" y="5221223"/>
            <a:ext cx="8246565" cy="229808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8" name="Conector reto 27"/>
          <p:cNvCxnSpPr/>
          <p:nvPr/>
        </p:nvCxnSpPr>
        <p:spPr>
          <a:xfrm flipV="1">
            <a:off x="12654969" y="3890854"/>
            <a:ext cx="0" cy="4685156"/>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flipV="1">
            <a:off x="11217730" y="4041322"/>
            <a:ext cx="2890157" cy="4534688"/>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a:xfrm flipV="1">
            <a:off x="9213389" y="5021036"/>
            <a:ext cx="6902912" cy="2498271"/>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3" name="Retângulo 12"/>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4" name="CaixaDeTexto 13"/>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24185619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Como encontrar a linha de regressão?</a:t>
            </a:r>
          </a:p>
        </p:txBody>
      </p:sp>
      <p:sp>
        <p:nvSpPr>
          <p:cNvPr id="3" name="Espaço Reservado para Conteúdo 2"/>
          <p:cNvSpPr>
            <a:spLocks noGrp="1"/>
          </p:cNvSpPr>
          <p:nvPr>
            <p:ph idx="1"/>
          </p:nvPr>
        </p:nvSpPr>
        <p:spPr>
          <a:xfrm>
            <a:off x="1536193" y="3308495"/>
            <a:ext cx="5562689" cy="6743888"/>
          </a:xfrm>
        </p:spPr>
        <p:txBody>
          <a:bodyPr>
            <a:normAutofit fontScale="92500" lnSpcReduction="10000"/>
          </a:bodyPr>
          <a:lstStyle/>
          <a:p>
            <a:pPr>
              <a:buClrTx/>
              <a:buFont typeface="Arial" panose="020B0604020202020204" pitchFamily="34" charset="0"/>
              <a:buChar char="•"/>
            </a:pPr>
            <a:r>
              <a:rPr lang="pt-BR" sz="3600" dirty="0"/>
              <a:t> </a:t>
            </a:r>
            <a:r>
              <a:rPr lang="pt-BR" dirty="0"/>
              <a:t>Vamos supor que você é o Jiraya da matemática e calculou todas as linhas possíveis</a:t>
            </a:r>
          </a:p>
          <a:p>
            <a:pPr>
              <a:buClrTx/>
              <a:buFont typeface="Arial" panose="020B0604020202020204" pitchFamily="34" charset="0"/>
              <a:buChar char="•"/>
            </a:pPr>
            <a:endParaRPr lang="pt-BR" dirty="0"/>
          </a:p>
          <a:p>
            <a:pPr>
              <a:buClrTx/>
              <a:buFont typeface="Arial" panose="020B0604020202020204" pitchFamily="34" charset="0"/>
              <a:buChar char="•"/>
            </a:pPr>
            <a:r>
              <a:rPr lang="pt-BR" dirty="0"/>
              <a:t> Calcule a diferença entre a linha e cada ponto no </a:t>
            </a:r>
            <a:r>
              <a:rPr lang="pt-BR" sz="3000" dirty="0" err="1"/>
              <a:t>scatterplot</a:t>
            </a:r>
            <a:r>
              <a:rPr lang="pt-BR" sz="3000" dirty="0"/>
              <a:t> para CADA LINHA POSSÍVEL</a:t>
            </a:r>
          </a:p>
          <a:p>
            <a:pPr lvl="1">
              <a:buClrTx/>
              <a:buFont typeface="Arial" panose="020B0604020202020204" pitchFamily="34" charset="0"/>
              <a:buChar char="•"/>
            </a:pPr>
            <a:r>
              <a:rPr lang="pt-BR" sz="2400" dirty="0"/>
              <a:t> Resíduos </a:t>
            </a:r>
            <a:r>
              <a:rPr lang="pt-BR" sz="2400" b="1" dirty="0">
                <a:solidFill>
                  <a:srgbClr val="00B0F0"/>
                </a:solidFill>
              </a:rPr>
              <a:t>positivos</a:t>
            </a:r>
            <a:r>
              <a:rPr lang="pt-BR" sz="2400" dirty="0"/>
              <a:t> e </a:t>
            </a:r>
            <a:r>
              <a:rPr lang="pt-BR" sz="2400" b="1" dirty="0">
                <a:solidFill>
                  <a:srgbClr val="FF0000"/>
                </a:solidFill>
              </a:rPr>
              <a:t>negativos</a:t>
            </a:r>
          </a:p>
          <a:p>
            <a:pPr lvl="1">
              <a:buClrTx/>
              <a:buFont typeface="Arial" panose="020B0604020202020204" pitchFamily="34" charset="0"/>
              <a:buChar char="•"/>
            </a:pPr>
            <a:endParaRPr lang="pt-BR" sz="2400" b="1" dirty="0">
              <a:solidFill>
                <a:srgbClr val="FF0000"/>
              </a:solidFill>
            </a:endParaRPr>
          </a:p>
          <a:p>
            <a:pPr>
              <a:buClrTx/>
              <a:buFont typeface="Arial" panose="020B0604020202020204" pitchFamily="34" charset="0"/>
              <a:buChar char="•"/>
            </a:pPr>
            <a:r>
              <a:rPr lang="pt-BR" sz="3000" dirty="0"/>
              <a:t> </a:t>
            </a:r>
            <a:r>
              <a:rPr lang="pt-BR" dirty="0"/>
              <a:t>A melhor linha é a linha com a menor SOMA DOS RESÍDUOS QUADRADOS</a:t>
            </a:r>
          </a:p>
          <a:p>
            <a:pPr lvl="1">
              <a:buClrTx/>
              <a:buFont typeface="Arial" panose="020B0604020202020204" pitchFamily="34" charset="0"/>
              <a:buChar char="•"/>
            </a:pPr>
            <a:r>
              <a:rPr lang="pt-BR" dirty="0"/>
              <a:t>Método conhecido como </a:t>
            </a:r>
            <a:r>
              <a:rPr lang="pt-BR" dirty="0" err="1"/>
              <a:t>Ordinary</a:t>
            </a:r>
            <a:r>
              <a:rPr lang="pt-BR" dirty="0"/>
              <a:t> </a:t>
            </a:r>
            <a:r>
              <a:rPr lang="pt-BR" dirty="0" err="1"/>
              <a:t>Least</a:t>
            </a:r>
            <a:r>
              <a:rPr lang="pt-BR" dirty="0"/>
              <a:t> </a:t>
            </a:r>
            <a:r>
              <a:rPr lang="pt-BR" dirty="0" err="1"/>
              <a:t>Squares</a:t>
            </a:r>
            <a:r>
              <a:rPr lang="pt-BR" dirty="0"/>
              <a:t> (forma de achar a linha)</a:t>
            </a:r>
          </a:p>
          <a:p>
            <a:pPr lvl="1">
              <a:buClrTx/>
              <a:buFont typeface="Arial" panose="020B0604020202020204" pitchFamily="34" charset="0"/>
              <a:buChar char="•"/>
            </a:pPr>
            <a:endParaRPr lang="pt-BR" sz="2400" b="1" dirty="0">
              <a:solidFill>
                <a:srgbClr val="FF0000"/>
              </a:solidFill>
            </a:endParaRPr>
          </a:p>
          <a:p>
            <a:pPr>
              <a:buClrTx/>
              <a:buFont typeface="Arial" panose="020B0604020202020204" pitchFamily="34" charset="0"/>
              <a:buChar char="•"/>
            </a:pPr>
            <a:endParaRPr lang="pt-BR" dirty="0"/>
          </a:p>
        </p:txBody>
      </p:sp>
      <p:pic>
        <p:nvPicPr>
          <p:cNvPr id="8" name="Imagem 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370" y="3525268"/>
            <a:ext cx="9144441" cy="5912486"/>
          </a:xfrm>
          <a:prstGeom prst="rect">
            <a:avLst/>
          </a:prstGeom>
        </p:spPr>
      </p:pic>
      <p:cxnSp>
        <p:nvCxnSpPr>
          <p:cNvPr id="12" name="Conector reto 11"/>
          <p:cNvCxnSpPr/>
          <p:nvPr/>
        </p:nvCxnSpPr>
        <p:spPr>
          <a:xfrm flipV="1">
            <a:off x="8841921" y="3525268"/>
            <a:ext cx="8230890" cy="5047235"/>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10376021" y="6858001"/>
            <a:ext cx="0" cy="81463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a:off x="11758476" y="6753497"/>
            <a:ext cx="0" cy="522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11492895" y="6252162"/>
            <a:ext cx="0" cy="69727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a:off x="11758476" y="6252163"/>
            <a:ext cx="0" cy="50133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a:off x="12326711" y="5547550"/>
            <a:ext cx="0" cy="84018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a:xfrm>
            <a:off x="13156202" y="5628789"/>
            <a:ext cx="0" cy="33885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a:off x="14233889" y="5107577"/>
            <a:ext cx="0" cy="1612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a:xfrm>
            <a:off x="9008745" y="8451670"/>
            <a:ext cx="0" cy="1208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Conector reto 39"/>
          <p:cNvCxnSpPr/>
          <p:nvPr/>
        </p:nvCxnSpPr>
        <p:spPr>
          <a:xfrm>
            <a:off x="16689704" y="3794760"/>
            <a:ext cx="0" cy="5421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15056849" y="4446600"/>
            <a:ext cx="0" cy="338853"/>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a:off x="15899402" y="3896389"/>
            <a:ext cx="0" cy="32291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 name="CaixaDeTexto 21"/>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56768903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25" y="3456806"/>
            <a:ext cx="9800598" cy="6201690"/>
          </a:xfrm>
          <a:prstGeom prst="rect">
            <a:avLst/>
          </a:prstGeom>
        </p:spPr>
      </p:pic>
      <p:sp>
        <p:nvSpPr>
          <p:cNvPr id="2" name="Título 1"/>
          <p:cNvSpPr>
            <a:spLocks noGrp="1"/>
          </p:cNvSpPr>
          <p:nvPr>
            <p:ph type="title"/>
          </p:nvPr>
        </p:nvSpPr>
        <p:spPr/>
        <p:txBody>
          <a:bodyPr>
            <a:normAutofit fontScale="90000"/>
          </a:bodyPr>
          <a:lstStyle/>
          <a:p>
            <a:r>
              <a:rPr lang="pt-BR" dirty="0"/>
              <a:t>Como descrever a linha de regressão?</a:t>
            </a:r>
          </a:p>
        </p:txBody>
      </p:sp>
      <p:cxnSp>
        <p:nvCxnSpPr>
          <p:cNvPr id="20" name="Conector reto 19"/>
          <p:cNvCxnSpPr/>
          <p:nvPr/>
        </p:nvCxnSpPr>
        <p:spPr>
          <a:xfrm flipV="1">
            <a:off x="6079435" y="6305695"/>
            <a:ext cx="21116" cy="3214691"/>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1707403" y="6305693"/>
            <a:ext cx="4393148"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769839" y="3241355"/>
            <a:ext cx="5986098" cy="6740307"/>
          </a:xfrm>
          <a:prstGeom prst="rect">
            <a:avLst/>
          </a:prstGeom>
          <a:noFill/>
        </p:spPr>
        <p:txBody>
          <a:bodyPr wrap="square" rtlCol="0">
            <a:spAutoFit/>
          </a:bodyPr>
          <a:lstStyle/>
          <a:p>
            <a:pPr marL="428625" indent="-428625">
              <a:buFont typeface="Arial" panose="020B0604020202020204" pitchFamily="34" charset="0"/>
              <a:buChar char="•"/>
            </a:pPr>
            <a:r>
              <a:rPr lang="pt-BR" sz="2400" dirty="0"/>
              <a:t>Com base nessa linha de regressão, sabemos que alguém que tem uma média de bem-estar percebido por volta de 29 tem uma média de sono de 7h por noite </a:t>
            </a:r>
          </a:p>
          <a:p>
            <a:pPr marL="428625" indent="-428625">
              <a:buFont typeface="Arial" panose="020B0604020202020204" pitchFamily="34" charset="0"/>
              <a:buChar char="•"/>
            </a:pPr>
            <a:endParaRPr lang="pt-BR" sz="2400" dirty="0"/>
          </a:p>
          <a:p>
            <a:pPr marL="428625" indent="-428625">
              <a:buFont typeface="Arial" panose="020B0604020202020204" pitchFamily="34" charset="0"/>
              <a:buChar char="•"/>
            </a:pPr>
            <a:r>
              <a:rPr lang="pt-BR" sz="2400" dirty="0"/>
              <a:t>No entanto, a predição dos valores nem sempre será totalmente correta, como vemos com base onde está linha </a:t>
            </a:r>
            <a:r>
              <a:rPr lang="pt-BR" sz="2400" dirty="0" err="1"/>
              <a:t>vs</a:t>
            </a:r>
            <a:r>
              <a:rPr lang="pt-BR" sz="2400" dirty="0"/>
              <a:t> onde estão os círculos</a:t>
            </a:r>
          </a:p>
          <a:p>
            <a:pPr marL="428625" indent="-428625">
              <a:buFont typeface="Arial" panose="020B0604020202020204" pitchFamily="34" charset="0"/>
              <a:buChar char="•"/>
            </a:pPr>
            <a:endParaRPr lang="pt-BR" sz="2400" dirty="0"/>
          </a:p>
          <a:p>
            <a:pPr marL="428625" indent="-428625">
              <a:buFont typeface="Arial" panose="020B0604020202020204" pitchFamily="34" charset="0"/>
              <a:buChar char="•"/>
            </a:pPr>
            <a:r>
              <a:rPr lang="pt-BR" sz="2400" dirty="0"/>
              <a:t>Por exemplo, de acordo com a linha de regressão, quem dorme por volta de 4.5h por noite tem bem-estar igual a 20, mas um</a:t>
            </a:r>
            <a:r>
              <a:rPr lang="pt-BR" sz="2400" b="1" dirty="0">
                <a:solidFill>
                  <a:srgbClr val="00B0F0"/>
                </a:solidFill>
              </a:rPr>
              <a:t> individuo</a:t>
            </a:r>
            <a:r>
              <a:rPr lang="pt-BR" sz="2400" dirty="0"/>
              <a:t> relatou dormir 3h por noite e teve bem-estar igual a 20</a:t>
            </a:r>
          </a:p>
          <a:p>
            <a:pPr marL="428625" indent="-428625">
              <a:buFont typeface="Arial" panose="020B0604020202020204" pitchFamily="34" charset="0"/>
              <a:buChar char="•"/>
            </a:pPr>
            <a:endParaRPr lang="pt-BR" sz="2400" dirty="0"/>
          </a:p>
          <a:p>
            <a:pPr marL="428625" indent="-428625">
              <a:buFont typeface="Arial" panose="020B0604020202020204" pitchFamily="34" charset="0"/>
              <a:buChar char="•"/>
            </a:pPr>
            <a:r>
              <a:rPr lang="pt-BR" sz="2400" dirty="0"/>
              <a:t>Essa é a melhor predição que podemos fazer com base nesse modelo</a:t>
            </a:r>
          </a:p>
        </p:txBody>
      </p:sp>
      <p:sp>
        <p:nvSpPr>
          <p:cNvPr id="32" name="Elipse 31"/>
          <p:cNvSpPr/>
          <p:nvPr/>
        </p:nvSpPr>
        <p:spPr>
          <a:xfrm>
            <a:off x="3903975" y="6105668"/>
            <a:ext cx="428625" cy="40005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pic>
        <p:nvPicPr>
          <p:cNvPr id="37" name="Imagem 36"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25" y="3416789"/>
            <a:ext cx="9800598" cy="6201690"/>
          </a:xfrm>
          <a:prstGeom prst="rect">
            <a:avLst/>
          </a:prstGeom>
        </p:spPr>
      </p:pic>
      <p:sp>
        <p:nvSpPr>
          <p:cNvPr id="10" name="Retângulo 9"/>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2" name="CaixaDeTexto 11"/>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15225700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sp>
        <p:nvSpPr>
          <p:cNvPr id="2" name="Título 1"/>
          <p:cNvSpPr>
            <a:spLocks noGrp="1"/>
          </p:cNvSpPr>
          <p:nvPr>
            <p:ph type="title"/>
          </p:nvPr>
        </p:nvSpPr>
        <p:spPr/>
        <p:txBody>
          <a:bodyPr>
            <a:normAutofit fontScale="90000"/>
          </a:bodyPr>
          <a:lstStyle/>
          <a:p>
            <a:r>
              <a:rPr lang="pt-BR" dirty="0"/>
              <a:t>Como descrever a linha de regressão?</a:t>
            </a:r>
            <a:endParaRPr lang="pt-BR" sz="3600" dirty="0"/>
          </a:p>
        </p:txBody>
      </p:sp>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9"/>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a + </a:t>
            </a:r>
            <a:r>
              <a:rPr lang="pt-BR" sz="4800" b="1" dirty="0" err="1">
                <a:latin typeface="+mj-lt"/>
              </a:rPr>
              <a:t>b</a:t>
            </a:r>
            <a:r>
              <a:rPr lang="pt-BR" sz="4800" b="1" i="1" dirty="0" err="1">
                <a:latin typeface="+mj-lt"/>
              </a:rPr>
              <a:t>x</a:t>
            </a:r>
            <a:endParaRPr lang="pt-BR" sz="4800" b="1" i="1" dirty="0">
              <a:latin typeface="+mj-lt"/>
            </a:endParaRP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24" name="Conector reto 23"/>
          <p:cNvCxnSpPr/>
          <p:nvPr/>
        </p:nvCxnSpPr>
        <p:spPr>
          <a:xfrm flipV="1">
            <a:off x="2564961" y="2927162"/>
            <a:ext cx="0" cy="72190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flipV="1">
            <a:off x="-3500650" y="9627857"/>
            <a:ext cx="15802553" cy="64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1" name="Retângulo 30"/>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2" name="CaixaDeTexto 31"/>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48546245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m 37"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057" y="3327401"/>
            <a:ext cx="9800598" cy="6201690"/>
          </a:xfrm>
          <a:prstGeom prst="rect">
            <a:avLst/>
          </a:prstGeom>
        </p:spPr>
      </p:pic>
      <p:sp>
        <p:nvSpPr>
          <p:cNvPr id="2" name="Título 1"/>
          <p:cNvSpPr>
            <a:spLocks noGrp="1"/>
          </p:cNvSpPr>
          <p:nvPr>
            <p:ph type="title"/>
          </p:nvPr>
        </p:nvSpPr>
        <p:spPr/>
        <p:txBody>
          <a:bodyPr>
            <a:normAutofit fontScale="90000"/>
          </a:bodyPr>
          <a:lstStyle/>
          <a:p>
            <a:r>
              <a:rPr lang="pt-BR" dirty="0"/>
              <a:t>Como descrever a linha de regressão?</a:t>
            </a:r>
            <a:endParaRPr lang="pt-BR" sz="3600" dirty="0"/>
          </a:p>
        </p:txBody>
      </p:sp>
      <p:cxnSp>
        <p:nvCxnSpPr>
          <p:cNvPr id="20" name="Conector reto 19"/>
          <p:cNvCxnSpPr/>
          <p:nvPr/>
        </p:nvCxnSpPr>
        <p:spPr>
          <a:xfrm flipV="1">
            <a:off x="8548922" y="5364532"/>
            <a:ext cx="23837" cy="3629024"/>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2155191" y="5342757"/>
            <a:ext cx="6457950" cy="0"/>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11805935" y="3127248"/>
            <a:ext cx="5986098" cy="830997"/>
          </a:xfrm>
          <a:prstGeom prst="rect">
            <a:avLst/>
          </a:prstGeom>
          <a:noFill/>
        </p:spPr>
        <p:txBody>
          <a:bodyPr wrap="square" rtlCol="0">
            <a:spAutoFit/>
          </a:bodyPr>
          <a:lstStyle/>
          <a:p>
            <a:r>
              <a:rPr lang="pt-BR" sz="4800" b="1" dirty="0">
                <a:latin typeface="+mj-lt"/>
              </a:rPr>
              <a:t>	</a:t>
            </a:r>
            <a:r>
              <a:rPr lang="cy-GB" sz="4800" b="1" dirty="0">
                <a:latin typeface="+mj-lt"/>
              </a:rPr>
              <a:t>ŷ </a:t>
            </a:r>
            <a:r>
              <a:rPr lang="pt-BR" sz="4800" b="1" dirty="0">
                <a:latin typeface="+mj-lt"/>
              </a:rPr>
              <a:t>= 1.81 + 3.88</a:t>
            </a:r>
            <a:r>
              <a:rPr lang="pt-BR" sz="4800" b="1" i="1" dirty="0">
                <a:latin typeface="+mj-lt"/>
              </a:rPr>
              <a:t>x</a:t>
            </a:r>
          </a:p>
        </p:txBody>
      </p:sp>
      <p:sp>
        <p:nvSpPr>
          <p:cNvPr id="8" name="CaixaDeTexto 7"/>
          <p:cNvSpPr txBox="1"/>
          <p:nvPr/>
        </p:nvSpPr>
        <p:spPr>
          <a:xfrm>
            <a:off x="12301902" y="4417274"/>
            <a:ext cx="5986098" cy="3416320"/>
          </a:xfrm>
          <a:prstGeom prst="rect">
            <a:avLst/>
          </a:prstGeom>
          <a:noFill/>
        </p:spPr>
        <p:txBody>
          <a:bodyPr wrap="square" rtlCol="0">
            <a:spAutoFit/>
          </a:bodyPr>
          <a:lstStyle/>
          <a:p>
            <a:r>
              <a:rPr lang="pt-BR" sz="3600" dirty="0"/>
              <a:t>sendo que</a:t>
            </a:r>
          </a:p>
          <a:p>
            <a:r>
              <a:rPr lang="cy-GB" sz="3600" b="1" dirty="0"/>
              <a:t>ŷ </a:t>
            </a:r>
            <a:r>
              <a:rPr lang="cy-GB" sz="3600" dirty="0"/>
              <a:t>é o valor </a:t>
            </a:r>
            <a:r>
              <a:rPr lang="cy-GB" sz="3600" dirty="0">
                <a:solidFill>
                  <a:srgbClr val="00B0F0"/>
                </a:solidFill>
              </a:rPr>
              <a:t>predito</a:t>
            </a:r>
            <a:r>
              <a:rPr lang="cy-GB" sz="3600" dirty="0"/>
              <a:t> de y (DV)</a:t>
            </a:r>
          </a:p>
          <a:p>
            <a:r>
              <a:rPr lang="cy-GB" sz="3600" b="1" dirty="0"/>
              <a:t>a </a:t>
            </a:r>
            <a:r>
              <a:rPr lang="cy-GB" sz="3600" dirty="0"/>
              <a:t>é o</a:t>
            </a:r>
            <a:r>
              <a:rPr lang="cy-GB" sz="3600" dirty="0">
                <a:solidFill>
                  <a:srgbClr val="FFC000"/>
                </a:solidFill>
              </a:rPr>
              <a:t> intercepto </a:t>
            </a:r>
            <a:r>
              <a:rPr lang="cy-GB" sz="3600" dirty="0"/>
              <a:t>(origem)</a:t>
            </a:r>
          </a:p>
          <a:p>
            <a:r>
              <a:rPr lang="cy-GB" sz="3600" b="1" dirty="0"/>
              <a:t>b</a:t>
            </a:r>
            <a:r>
              <a:rPr lang="cy-GB" sz="3600" dirty="0"/>
              <a:t> é o </a:t>
            </a:r>
            <a:r>
              <a:rPr lang="cy-GB" sz="3600" dirty="0">
                <a:solidFill>
                  <a:srgbClr val="C00000"/>
                </a:solidFill>
              </a:rPr>
              <a:t>slope</a:t>
            </a:r>
            <a:r>
              <a:rPr lang="cy-GB" sz="3600" dirty="0"/>
              <a:t> (coeficiente de regressão)</a:t>
            </a:r>
          </a:p>
          <a:p>
            <a:r>
              <a:rPr lang="cy-GB" sz="3600" b="1" dirty="0"/>
              <a:t>x</a:t>
            </a:r>
            <a:r>
              <a:rPr lang="cy-GB" sz="3600" dirty="0"/>
              <a:t> é a variável IV</a:t>
            </a:r>
            <a:endParaRPr lang="pt-BR" sz="3600" dirty="0"/>
          </a:p>
        </p:txBody>
      </p:sp>
      <p:sp>
        <p:nvSpPr>
          <p:cNvPr id="3" name="Retângulo 2"/>
          <p:cNvSpPr/>
          <p:nvPr/>
        </p:nvSpPr>
        <p:spPr>
          <a:xfrm>
            <a:off x="2913314" y="777758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0" name="Retângulo 9"/>
          <p:cNvSpPr/>
          <p:nvPr/>
        </p:nvSpPr>
        <p:spPr>
          <a:xfrm>
            <a:off x="12267971" y="8105528"/>
            <a:ext cx="2980193" cy="1015663"/>
          </a:xfrm>
          <a:prstGeom prst="rect">
            <a:avLst/>
          </a:prstGeom>
        </p:spPr>
        <p:txBody>
          <a:bodyPr wrap="square">
            <a:spAutoFit/>
          </a:bodyPr>
          <a:lstStyle/>
          <a:p>
            <a:r>
              <a:rPr lang="cy-GB" sz="3000" b="1" dirty="0">
                <a:solidFill>
                  <a:srgbClr val="FFC000"/>
                </a:solidFill>
              </a:rPr>
              <a:t>a = 1.8191</a:t>
            </a:r>
          </a:p>
          <a:p>
            <a:r>
              <a:rPr lang="cy-GB" sz="3000" b="1" dirty="0">
                <a:solidFill>
                  <a:srgbClr val="C00000"/>
                </a:solidFill>
              </a:rPr>
              <a:t>B = 3.88</a:t>
            </a:r>
            <a:endParaRPr lang="pt-BR" sz="3000" dirty="0">
              <a:solidFill>
                <a:srgbClr val="C00000"/>
              </a:solidFill>
            </a:endParaRPr>
          </a:p>
        </p:txBody>
      </p:sp>
      <p:sp>
        <p:nvSpPr>
          <p:cNvPr id="12" name="Retângulo 11"/>
          <p:cNvSpPr/>
          <p:nvPr/>
        </p:nvSpPr>
        <p:spPr>
          <a:xfrm>
            <a:off x="4883015"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4" name="Retângulo 13"/>
          <p:cNvSpPr/>
          <p:nvPr/>
        </p:nvSpPr>
        <p:spPr>
          <a:xfrm>
            <a:off x="5691188" y="6449925"/>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5" name="Retângulo 14"/>
          <p:cNvSpPr/>
          <p:nvPr/>
        </p:nvSpPr>
        <p:spPr>
          <a:xfrm>
            <a:off x="6403825" y="6136799"/>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6" name="Retângulo 15"/>
          <p:cNvSpPr/>
          <p:nvPr/>
        </p:nvSpPr>
        <p:spPr>
          <a:xfrm>
            <a:off x="10615663" y="429027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7" name="Retângulo 16"/>
          <p:cNvSpPr/>
          <p:nvPr/>
        </p:nvSpPr>
        <p:spPr>
          <a:xfrm>
            <a:off x="9854999" y="468269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8" name="Retângulo 17"/>
          <p:cNvSpPr/>
          <p:nvPr/>
        </p:nvSpPr>
        <p:spPr>
          <a:xfrm>
            <a:off x="9067321" y="500824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19" name="Retângulo 18"/>
          <p:cNvSpPr/>
          <p:nvPr/>
        </p:nvSpPr>
        <p:spPr>
          <a:xfrm>
            <a:off x="8129905" y="5414648"/>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1" name="Retângulo 20"/>
          <p:cNvSpPr/>
          <p:nvPr/>
        </p:nvSpPr>
        <p:spPr>
          <a:xfrm>
            <a:off x="7234913" y="5775723"/>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23" name="Retângulo 22"/>
          <p:cNvSpPr/>
          <p:nvPr/>
        </p:nvSpPr>
        <p:spPr>
          <a:xfrm>
            <a:off x="9703949" y="3283712"/>
            <a:ext cx="2026346" cy="553998"/>
          </a:xfrm>
          <a:prstGeom prst="rect">
            <a:avLst/>
          </a:prstGeom>
        </p:spPr>
        <p:txBody>
          <a:bodyPr wrap="square">
            <a:spAutoFit/>
          </a:bodyPr>
          <a:lstStyle/>
          <a:p>
            <a:r>
              <a:rPr lang="cy-GB" sz="3000" b="1" dirty="0">
                <a:solidFill>
                  <a:srgbClr val="00B050"/>
                </a:solidFill>
              </a:rPr>
              <a:t>y = 38</a:t>
            </a:r>
            <a:endParaRPr lang="pt-BR" sz="3000" dirty="0">
              <a:solidFill>
                <a:srgbClr val="00B050"/>
              </a:solidFill>
            </a:endParaRPr>
          </a:p>
        </p:txBody>
      </p:sp>
      <p:cxnSp>
        <p:nvCxnSpPr>
          <p:cNvPr id="24" name="Conector reto 23"/>
          <p:cNvCxnSpPr/>
          <p:nvPr/>
        </p:nvCxnSpPr>
        <p:spPr>
          <a:xfrm flipV="1">
            <a:off x="2564961" y="2927162"/>
            <a:ext cx="0" cy="72190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flipV="1">
            <a:off x="-3500650" y="9627857"/>
            <a:ext cx="15802553" cy="64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ector reto 29"/>
          <p:cNvCxnSpPr/>
          <p:nvPr/>
        </p:nvCxnSpPr>
        <p:spPr>
          <a:xfrm flipV="1">
            <a:off x="305681" y="7539271"/>
            <a:ext cx="3598919" cy="16524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tângulo 38"/>
          <p:cNvSpPr/>
          <p:nvPr/>
        </p:nvSpPr>
        <p:spPr>
          <a:xfrm>
            <a:off x="4883014" y="6808121"/>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0" name="Retângulo 39"/>
          <p:cNvSpPr/>
          <p:nvPr/>
        </p:nvSpPr>
        <p:spPr>
          <a:xfrm>
            <a:off x="3953110" y="7364687"/>
            <a:ext cx="1002305" cy="738664"/>
          </a:xfrm>
          <a:prstGeom prst="rect">
            <a:avLst/>
          </a:prstGeom>
        </p:spPr>
        <p:txBody>
          <a:bodyPr wrap="square">
            <a:spAutoFit/>
          </a:bodyPr>
          <a:lstStyle/>
          <a:p>
            <a:r>
              <a:rPr lang="cy-GB" sz="4200" b="1" dirty="0">
                <a:solidFill>
                  <a:srgbClr val="00B0F0"/>
                </a:solidFill>
              </a:rPr>
              <a:t>ŷ</a:t>
            </a:r>
            <a:endParaRPr lang="pt-BR" sz="4200" dirty="0">
              <a:solidFill>
                <a:srgbClr val="00B0F0"/>
              </a:solidFill>
            </a:endParaRPr>
          </a:p>
        </p:txBody>
      </p:sp>
      <p:sp>
        <p:nvSpPr>
          <p:cNvPr id="41" name="Elipse 40"/>
          <p:cNvSpPr/>
          <p:nvPr/>
        </p:nvSpPr>
        <p:spPr>
          <a:xfrm>
            <a:off x="2353863" y="7974501"/>
            <a:ext cx="459822" cy="39099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43" name="Conector de Seta Reta 42"/>
          <p:cNvCxnSpPr>
            <a:stCxn id="14" idx="0"/>
          </p:cNvCxnSpPr>
          <p:nvPr/>
        </p:nvCxnSpPr>
        <p:spPr>
          <a:xfrm>
            <a:off x="6192341" y="6449925"/>
            <a:ext cx="107658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p:cNvCxnSpPr/>
          <p:nvPr/>
        </p:nvCxnSpPr>
        <p:spPr>
          <a:xfrm flipV="1">
            <a:off x="7268925" y="5951625"/>
            <a:ext cx="0" cy="498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Retângulo 47"/>
          <p:cNvSpPr/>
          <p:nvPr/>
        </p:nvSpPr>
        <p:spPr>
          <a:xfrm>
            <a:off x="6716406" y="6421453"/>
            <a:ext cx="1326004" cy="507831"/>
          </a:xfrm>
          <a:prstGeom prst="rect">
            <a:avLst/>
          </a:prstGeom>
        </p:spPr>
        <p:txBody>
          <a:bodyPr wrap="none">
            <a:spAutoFit/>
          </a:bodyPr>
          <a:lstStyle/>
          <a:p>
            <a:r>
              <a:rPr lang="cy-GB" sz="2700" b="1" dirty="0">
                <a:solidFill>
                  <a:srgbClr val="C00000"/>
                </a:solidFill>
              </a:rPr>
              <a:t>B = 3.88</a:t>
            </a:r>
            <a:endParaRPr lang="pt-BR" sz="2700" dirty="0">
              <a:solidFill>
                <a:srgbClr val="C00000"/>
              </a:solidFill>
            </a:endParaRPr>
          </a:p>
        </p:txBody>
      </p:sp>
      <p:sp>
        <p:nvSpPr>
          <p:cNvPr id="49" name="Retângulo 48"/>
          <p:cNvSpPr/>
          <p:nvPr/>
        </p:nvSpPr>
        <p:spPr>
          <a:xfrm>
            <a:off x="2631556" y="8137876"/>
            <a:ext cx="1653017" cy="507831"/>
          </a:xfrm>
          <a:prstGeom prst="rect">
            <a:avLst/>
          </a:prstGeom>
        </p:spPr>
        <p:txBody>
          <a:bodyPr wrap="none">
            <a:spAutoFit/>
          </a:bodyPr>
          <a:lstStyle/>
          <a:p>
            <a:r>
              <a:rPr lang="cy-GB" sz="2700" b="1" dirty="0">
                <a:solidFill>
                  <a:srgbClr val="FFC000"/>
                </a:solidFill>
              </a:rPr>
              <a:t>a = 1.8191</a:t>
            </a:r>
          </a:p>
        </p:txBody>
      </p:sp>
      <p:sp>
        <p:nvSpPr>
          <p:cNvPr id="31" name="Retângulo 30"/>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2" name="CaixaDeTexto 31"/>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2077783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a:t>Quiz</a:t>
            </a:r>
            <a:r>
              <a:rPr lang="pt-BR" dirty="0"/>
              <a:t>: O que esses gráficos representam?</a:t>
            </a:r>
            <a:endParaRPr lang="pt-BR" sz="3600" dirty="0"/>
          </a:p>
        </p:txBody>
      </p:sp>
      <p:cxnSp>
        <p:nvCxnSpPr>
          <p:cNvPr id="24" name="Conector reto 23"/>
          <p:cNvCxnSpPr/>
          <p:nvPr/>
        </p:nvCxnSpPr>
        <p:spPr>
          <a:xfrm flipV="1">
            <a:off x="1951350" y="3360302"/>
            <a:ext cx="0" cy="45638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flipV="1">
            <a:off x="924969" y="7895928"/>
            <a:ext cx="6871494" cy="282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flipV="1">
            <a:off x="10698308" y="3321936"/>
            <a:ext cx="0" cy="4588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a:xfrm flipV="1">
            <a:off x="9671927" y="7857563"/>
            <a:ext cx="6871494" cy="282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a:xfrm flipV="1">
            <a:off x="1536192" y="3580862"/>
            <a:ext cx="5104140" cy="2404763"/>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flipV="1">
            <a:off x="1536192" y="4790483"/>
            <a:ext cx="5104140" cy="2404763"/>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flipV="1">
            <a:off x="10607264" y="3321935"/>
            <a:ext cx="5003711" cy="3676635"/>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flipV="1">
            <a:off x="10698308" y="4716629"/>
            <a:ext cx="5580419" cy="2281941"/>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1536192" y="8144736"/>
            <a:ext cx="3344439" cy="2308324"/>
          </a:xfrm>
          <a:prstGeom prst="rect">
            <a:avLst/>
          </a:prstGeom>
          <a:noFill/>
        </p:spPr>
        <p:txBody>
          <a:bodyPr wrap="square" rtlCol="0">
            <a:spAutoFit/>
          </a:bodyPr>
          <a:lstStyle/>
          <a:p>
            <a:r>
              <a:rPr lang="pt-BR" sz="3600" b="1" dirty="0"/>
              <a:t>Alternativa 1</a:t>
            </a:r>
          </a:p>
          <a:p>
            <a:r>
              <a:rPr lang="pt-BR" sz="3600" dirty="0"/>
              <a:t>b1 = b2</a:t>
            </a:r>
          </a:p>
          <a:p>
            <a:r>
              <a:rPr lang="pt-BR" sz="3600" dirty="0"/>
              <a:t>a1 ≠ a2</a:t>
            </a:r>
          </a:p>
          <a:p>
            <a:endParaRPr lang="pt-BR" sz="3600" dirty="0"/>
          </a:p>
        </p:txBody>
      </p:sp>
      <p:sp>
        <p:nvSpPr>
          <p:cNvPr id="46" name="CaixaDeTexto 45"/>
          <p:cNvSpPr txBox="1"/>
          <p:nvPr/>
        </p:nvSpPr>
        <p:spPr>
          <a:xfrm>
            <a:off x="4431852" y="8136890"/>
            <a:ext cx="3344439" cy="2308324"/>
          </a:xfrm>
          <a:prstGeom prst="rect">
            <a:avLst/>
          </a:prstGeom>
          <a:noFill/>
        </p:spPr>
        <p:txBody>
          <a:bodyPr wrap="square" rtlCol="0">
            <a:spAutoFit/>
          </a:bodyPr>
          <a:lstStyle/>
          <a:p>
            <a:r>
              <a:rPr lang="pt-BR" sz="3600" b="1" dirty="0"/>
              <a:t>Alternativa 2</a:t>
            </a:r>
          </a:p>
          <a:p>
            <a:r>
              <a:rPr lang="pt-BR" sz="3600" dirty="0"/>
              <a:t>b1 ≠ b2</a:t>
            </a:r>
          </a:p>
          <a:p>
            <a:r>
              <a:rPr lang="pt-BR" sz="3600" dirty="0"/>
              <a:t>a1 = a2</a:t>
            </a:r>
          </a:p>
          <a:p>
            <a:endParaRPr lang="pt-BR" sz="3600" dirty="0"/>
          </a:p>
        </p:txBody>
      </p:sp>
      <p:sp>
        <p:nvSpPr>
          <p:cNvPr id="47" name="CaixaDeTexto 46"/>
          <p:cNvSpPr txBox="1"/>
          <p:nvPr/>
        </p:nvSpPr>
        <p:spPr>
          <a:xfrm>
            <a:off x="11043095" y="8144736"/>
            <a:ext cx="3344439" cy="2308324"/>
          </a:xfrm>
          <a:prstGeom prst="rect">
            <a:avLst/>
          </a:prstGeom>
          <a:noFill/>
        </p:spPr>
        <p:txBody>
          <a:bodyPr wrap="square" rtlCol="0">
            <a:spAutoFit/>
          </a:bodyPr>
          <a:lstStyle/>
          <a:p>
            <a:r>
              <a:rPr lang="pt-BR" sz="3600" b="1" dirty="0"/>
              <a:t>Alternativa 1</a:t>
            </a:r>
          </a:p>
          <a:p>
            <a:r>
              <a:rPr lang="pt-BR" sz="3600" dirty="0"/>
              <a:t>b1 = b2</a:t>
            </a:r>
          </a:p>
          <a:p>
            <a:r>
              <a:rPr lang="pt-BR" sz="3600" dirty="0"/>
              <a:t>a1 ≠ a2</a:t>
            </a:r>
          </a:p>
          <a:p>
            <a:endParaRPr lang="pt-BR" sz="3600" dirty="0"/>
          </a:p>
        </p:txBody>
      </p:sp>
      <p:sp>
        <p:nvSpPr>
          <p:cNvPr id="50" name="CaixaDeTexto 49"/>
          <p:cNvSpPr txBox="1"/>
          <p:nvPr/>
        </p:nvSpPr>
        <p:spPr>
          <a:xfrm>
            <a:off x="13938755" y="8136890"/>
            <a:ext cx="3344439" cy="2308324"/>
          </a:xfrm>
          <a:prstGeom prst="rect">
            <a:avLst/>
          </a:prstGeom>
          <a:noFill/>
        </p:spPr>
        <p:txBody>
          <a:bodyPr wrap="square" rtlCol="0">
            <a:spAutoFit/>
          </a:bodyPr>
          <a:lstStyle/>
          <a:p>
            <a:r>
              <a:rPr lang="pt-BR" sz="3600" b="1" dirty="0"/>
              <a:t>Alternativa 2</a:t>
            </a:r>
          </a:p>
          <a:p>
            <a:r>
              <a:rPr lang="pt-BR" sz="3600" dirty="0"/>
              <a:t>b1 ≠ b2</a:t>
            </a:r>
          </a:p>
          <a:p>
            <a:r>
              <a:rPr lang="pt-BR" sz="3600" dirty="0"/>
              <a:t>a1 = a2</a:t>
            </a:r>
          </a:p>
          <a:p>
            <a:endParaRPr lang="pt-BR" sz="3600" dirty="0"/>
          </a:p>
        </p:txBody>
      </p:sp>
      <p:sp>
        <p:nvSpPr>
          <p:cNvPr id="28" name="Retângulo 27"/>
          <p:cNvSpPr/>
          <p:nvPr/>
        </p:nvSpPr>
        <p:spPr>
          <a:xfrm>
            <a:off x="4901348" y="4897631"/>
            <a:ext cx="540533" cy="507831"/>
          </a:xfrm>
          <a:prstGeom prst="rect">
            <a:avLst/>
          </a:prstGeom>
        </p:spPr>
        <p:txBody>
          <a:bodyPr wrap="none">
            <a:spAutoFit/>
          </a:bodyPr>
          <a:lstStyle/>
          <a:p>
            <a:r>
              <a:rPr lang="pt-BR" sz="2700" dirty="0"/>
              <a:t>b2</a:t>
            </a:r>
          </a:p>
        </p:txBody>
      </p:sp>
      <p:sp>
        <p:nvSpPr>
          <p:cNvPr id="51" name="Retângulo 50"/>
          <p:cNvSpPr/>
          <p:nvPr/>
        </p:nvSpPr>
        <p:spPr>
          <a:xfrm>
            <a:off x="15282520" y="4348835"/>
            <a:ext cx="540533" cy="507831"/>
          </a:xfrm>
          <a:prstGeom prst="rect">
            <a:avLst/>
          </a:prstGeom>
        </p:spPr>
        <p:txBody>
          <a:bodyPr wrap="none">
            <a:spAutoFit/>
          </a:bodyPr>
          <a:lstStyle/>
          <a:p>
            <a:r>
              <a:rPr lang="pt-BR" sz="2700" dirty="0"/>
              <a:t>b2</a:t>
            </a:r>
          </a:p>
        </p:txBody>
      </p:sp>
      <p:sp>
        <p:nvSpPr>
          <p:cNvPr id="52" name="Retângulo 51"/>
          <p:cNvSpPr/>
          <p:nvPr/>
        </p:nvSpPr>
        <p:spPr>
          <a:xfrm>
            <a:off x="14349086" y="3283627"/>
            <a:ext cx="540533" cy="507831"/>
          </a:xfrm>
          <a:prstGeom prst="rect">
            <a:avLst/>
          </a:prstGeom>
        </p:spPr>
        <p:txBody>
          <a:bodyPr wrap="none">
            <a:spAutoFit/>
          </a:bodyPr>
          <a:lstStyle/>
          <a:p>
            <a:r>
              <a:rPr lang="pt-BR" sz="2700" dirty="0"/>
              <a:t>b1</a:t>
            </a:r>
          </a:p>
        </p:txBody>
      </p:sp>
      <p:sp>
        <p:nvSpPr>
          <p:cNvPr id="54" name="Retângulo 53"/>
          <p:cNvSpPr/>
          <p:nvPr/>
        </p:nvSpPr>
        <p:spPr>
          <a:xfrm>
            <a:off x="15282520" y="4332907"/>
            <a:ext cx="540533" cy="507831"/>
          </a:xfrm>
          <a:prstGeom prst="rect">
            <a:avLst/>
          </a:prstGeom>
        </p:spPr>
        <p:txBody>
          <a:bodyPr wrap="none">
            <a:spAutoFit/>
          </a:bodyPr>
          <a:lstStyle/>
          <a:p>
            <a:r>
              <a:rPr lang="pt-BR" sz="2700" dirty="0"/>
              <a:t>b2</a:t>
            </a:r>
          </a:p>
        </p:txBody>
      </p:sp>
      <p:sp>
        <p:nvSpPr>
          <p:cNvPr id="55" name="Retângulo 54"/>
          <p:cNvSpPr/>
          <p:nvPr/>
        </p:nvSpPr>
        <p:spPr>
          <a:xfrm>
            <a:off x="4572893" y="3759376"/>
            <a:ext cx="540533" cy="507831"/>
          </a:xfrm>
          <a:prstGeom prst="rect">
            <a:avLst/>
          </a:prstGeom>
        </p:spPr>
        <p:txBody>
          <a:bodyPr wrap="none">
            <a:spAutoFit/>
          </a:bodyPr>
          <a:lstStyle/>
          <a:p>
            <a:r>
              <a:rPr lang="pt-BR" sz="2700" dirty="0"/>
              <a:t>b1</a:t>
            </a:r>
          </a:p>
        </p:txBody>
      </p:sp>
      <p:sp>
        <p:nvSpPr>
          <p:cNvPr id="56" name="Retângulo 55"/>
          <p:cNvSpPr/>
          <p:nvPr/>
        </p:nvSpPr>
        <p:spPr>
          <a:xfrm>
            <a:off x="2440985" y="4760553"/>
            <a:ext cx="656910" cy="507831"/>
          </a:xfrm>
          <a:prstGeom prst="rect">
            <a:avLst/>
          </a:prstGeom>
        </p:spPr>
        <p:txBody>
          <a:bodyPr wrap="square">
            <a:spAutoFit/>
          </a:bodyPr>
          <a:lstStyle/>
          <a:p>
            <a:r>
              <a:rPr lang="pt-BR" sz="2700" dirty="0"/>
              <a:t>a1</a:t>
            </a:r>
          </a:p>
        </p:txBody>
      </p:sp>
      <p:sp>
        <p:nvSpPr>
          <p:cNvPr id="57" name="Retângulo 56"/>
          <p:cNvSpPr/>
          <p:nvPr/>
        </p:nvSpPr>
        <p:spPr>
          <a:xfrm>
            <a:off x="2545186" y="6015235"/>
            <a:ext cx="524503" cy="507831"/>
          </a:xfrm>
          <a:prstGeom prst="rect">
            <a:avLst/>
          </a:prstGeom>
        </p:spPr>
        <p:txBody>
          <a:bodyPr wrap="none">
            <a:spAutoFit/>
          </a:bodyPr>
          <a:lstStyle/>
          <a:p>
            <a:r>
              <a:rPr lang="pt-BR" sz="2700" dirty="0"/>
              <a:t>a2</a:t>
            </a:r>
          </a:p>
        </p:txBody>
      </p:sp>
      <p:sp>
        <p:nvSpPr>
          <p:cNvPr id="58" name="Retângulo 57"/>
          <p:cNvSpPr/>
          <p:nvPr/>
        </p:nvSpPr>
        <p:spPr>
          <a:xfrm>
            <a:off x="11538332" y="5303602"/>
            <a:ext cx="524503" cy="507831"/>
          </a:xfrm>
          <a:prstGeom prst="rect">
            <a:avLst/>
          </a:prstGeom>
        </p:spPr>
        <p:txBody>
          <a:bodyPr wrap="none">
            <a:spAutoFit/>
          </a:bodyPr>
          <a:lstStyle/>
          <a:p>
            <a:r>
              <a:rPr lang="pt-BR" sz="2700" dirty="0"/>
              <a:t>a1</a:t>
            </a:r>
          </a:p>
        </p:txBody>
      </p:sp>
      <p:sp>
        <p:nvSpPr>
          <p:cNvPr id="59" name="Retângulo 58"/>
          <p:cNvSpPr/>
          <p:nvPr/>
        </p:nvSpPr>
        <p:spPr>
          <a:xfrm>
            <a:off x="11795666" y="6439594"/>
            <a:ext cx="524503" cy="507831"/>
          </a:xfrm>
          <a:prstGeom prst="rect">
            <a:avLst/>
          </a:prstGeom>
        </p:spPr>
        <p:txBody>
          <a:bodyPr wrap="none">
            <a:spAutoFit/>
          </a:bodyPr>
          <a:lstStyle/>
          <a:p>
            <a:r>
              <a:rPr lang="pt-BR" sz="2700" dirty="0"/>
              <a:t>a2</a:t>
            </a:r>
          </a:p>
        </p:txBody>
      </p:sp>
      <p:sp>
        <p:nvSpPr>
          <p:cNvPr id="27" name="Retângulo 2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9" name="CaixaDeTexto 28"/>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3573269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err="1"/>
              <a:t>Quiz</a:t>
            </a:r>
            <a:r>
              <a:rPr lang="pt-BR" dirty="0"/>
              <a:t>: O que esses gráficos representam?</a:t>
            </a:r>
            <a:endParaRPr lang="pt-BR" sz="3600" dirty="0"/>
          </a:p>
        </p:txBody>
      </p:sp>
      <p:cxnSp>
        <p:nvCxnSpPr>
          <p:cNvPr id="24" name="Conector reto 23"/>
          <p:cNvCxnSpPr/>
          <p:nvPr/>
        </p:nvCxnSpPr>
        <p:spPr>
          <a:xfrm flipV="1">
            <a:off x="1951350" y="3360302"/>
            <a:ext cx="0" cy="45638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flipV="1">
            <a:off x="924969" y="7895928"/>
            <a:ext cx="6871494" cy="282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flipV="1">
            <a:off x="10698308" y="3321936"/>
            <a:ext cx="0" cy="45881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a:xfrm flipV="1">
            <a:off x="9671927" y="7857563"/>
            <a:ext cx="6871494" cy="282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Conector reto 32"/>
          <p:cNvCxnSpPr/>
          <p:nvPr/>
        </p:nvCxnSpPr>
        <p:spPr>
          <a:xfrm flipV="1">
            <a:off x="1536192" y="3580862"/>
            <a:ext cx="5104140" cy="2404763"/>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5" name="Conector reto 34"/>
          <p:cNvCxnSpPr/>
          <p:nvPr/>
        </p:nvCxnSpPr>
        <p:spPr>
          <a:xfrm flipV="1">
            <a:off x="1536192" y="4790483"/>
            <a:ext cx="5104140" cy="2404763"/>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flipV="1">
            <a:off x="10607264" y="3321935"/>
            <a:ext cx="5003711" cy="3676635"/>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flipV="1">
            <a:off x="10698308" y="4716629"/>
            <a:ext cx="5580419" cy="2281941"/>
          </a:xfrm>
          <a:prstGeom prst="line">
            <a:avLst/>
          </a:prstGeom>
          <a:ln w="38100">
            <a:solidFill>
              <a:srgbClr val="04A07B"/>
            </a:solidFill>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1536192" y="8144736"/>
            <a:ext cx="3344439" cy="2308324"/>
          </a:xfrm>
          <a:prstGeom prst="rect">
            <a:avLst/>
          </a:prstGeom>
          <a:noFill/>
        </p:spPr>
        <p:txBody>
          <a:bodyPr wrap="square" rtlCol="0">
            <a:spAutoFit/>
          </a:bodyPr>
          <a:lstStyle/>
          <a:p>
            <a:r>
              <a:rPr lang="pt-BR" sz="3600" b="1" dirty="0"/>
              <a:t>Alternativa 1</a:t>
            </a:r>
          </a:p>
          <a:p>
            <a:r>
              <a:rPr lang="pt-BR" sz="3600" dirty="0"/>
              <a:t>b1 = b2</a:t>
            </a:r>
          </a:p>
          <a:p>
            <a:r>
              <a:rPr lang="pt-BR" sz="3600" dirty="0"/>
              <a:t>a1 ≠ a2</a:t>
            </a:r>
          </a:p>
          <a:p>
            <a:endParaRPr lang="pt-BR" sz="3600" dirty="0"/>
          </a:p>
        </p:txBody>
      </p:sp>
      <p:sp>
        <p:nvSpPr>
          <p:cNvPr id="46" name="CaixaDeTexto 45"/>
          <p:cNvSpPr txBox="1"/>
          <p:nvPr/>
        </p:nvSpPr>
        <p:spPr>
          <a:xfrm>
            <a:off x="4431852" y="8136890"/>
            <a:ext cx="3344439" cy="2308324"/>
          </a:xfrm>
          <a:prstGeom prst="rect">
            <a:avLst/>
          </a:prstGeom>
          <a:noFill/>
        </p:spPr>
        <p:txBody>
          <a:bodyPr wrap="square" rtlCol="0">
            <a:spAutoFit/>
          </a:bodyPr>
          <a:lstStyle/>
          <a:p>
            <a:r>
              <a:rPr lang="pt-BR" sz="3600" b="1" dirty="0">
                <a:solidFill>
                  <a:schemeClr val="bg1">
                    <a:lumMod val="85000"/>
                  </a:schemeClr>
                </a:solidFill>
              </a:rPr>
              <a:t>Alternativa 2</a:t>
            </a:r>
          </a:p>
          <a:p>
            <a:r>
              <a:rPr lang="pt-BR" sz="3600" dirty="0">
                <a:solidFill>
                  <a:schemeClr val="bg1">
                    <a:lumMod val="85000"/>
                  </a:schemeClr>
                </a:solidFill>
              </a:rPr>
              <a:t>b1 ≠ b2</a:t>
            </a:r>
          </a:p>
          <a:p>
            <a:r>
              <a:rPr lang="pt-BR" sz="3600" dirty="0">
                <a:solidFill>
                  <a:schemeClr val="bg1">
                    <a:lumMod val="85000"/>
                  </a:schemeClr>
                </a:solidFill>
              </a:rPr>
              <a:t>a1 = a2</a:t>
            </a:r>
          </a:p>
          <a:p>
            <a:endParaRPr lang="pt-BR" sz="3600" dirty="0">
              <a:solidFill>
                <a:schemeClr val="bg1">
                  <a:lumMod val="85000"/>
                </a:schemeClr>
              </a:solidFill>
            </a:endParaRPr>
          </a:p>
        </p:txBody>
      </p:sp>
      <p:sp>
        <p:nvSpPr>
          <p:cNvPr id="47" name="CaixaDeTexto 46"/>
          <p:cNvSpPr txBox="1"/>
          <p:nvPr/>
        </p:nvSpPr>
        <p:spPr>
          <a:xfrm>
            <a:off x="11043095" y="8144736"/>
            <a:ext cx="3344439" cy="2308324"/>
          </a:xfrm>
          <a:prstGeom prst="rect">
            <a:avLst/>
          </a:prstGeom>
          <a:noFill/>
        </p:spPr>
        <p:txBody>
          <a:bodyPr wrap="square" rtlCol="0">
            <a:spAutoFit/>
          </a:bodyPr>
          <a:lstStyle/>
          <a:p>
            <a:r>
              <a:rPr lang="pt-BR" sz="3600" b="1" dirty="0">
                <a:solidFill>
                  <a:schemeClr val="bg1">
                    <a:lumMod val="85000"/>
                  </a:schemeClr>
                </a:solidFill>
              </a:rPr>
              <a:t>Alternativa 1</a:t>
            </a:r>
          </a:p>
          <a:p>
            <a:r>
              <a:rPr lang="pt-BR" sz="3600" dirty="0">
                <a:solidFill>
                  <a:schemeClr val="bg1">
                    <a:lumMod val="85000"/>
                  </a:schemeClr>
                </a:solidFill>
              </a:rPr>
              <a:t>b1 = b2</a:t>
            </a:r>
          </a:p>
          <a:p>
            <a:r>
              <a:rPr lang="pt-BR" sz="3600" dirty="0">
                <a:solidFill>
                  <a:schemeClr val="bg1">
                    <a:lumMod val="85000"/>
                  </a:schemeClr>
                </a:solidFill>
              </a:rPr>
              <a:t>a1 ≠ a2</a:t>
            </a:r>
          </a:p>
          <a:p>
            <a:endParaRPr lang="pt-BR" sz="3600" dirty="0">
              <a:solidFill>
                <a:schemeClr val="bg1">
                  <a:lumMod val="85000"/>
                </a:schemeClr>
              </a:solidFill>
            </a:endParaRPr>
          </a:p>
        </p:txBody>
      </p:sp>
      <p:sp>
        <p:nvSpPr>
          <p:cNvPr id="50" name="CaixaDeTexto 49"/>
          <p:cNvSpPr txBox="1"/>
          <p:nvPr/>
        </p:nvSpPr>
        <p:spPr>
          <a:xfrm>
            <a:off x="13938755" y="8136890"/>
            <a:ext cx="3344439" cy="2308324"/>
          </a:xfrm>
          <a:prstGeom prst="rect">
            <a:avLst/>
          </a:prstGeom>
          <a:noFill/>
        </p:spPr>
        <p:txBody>
          <a:bodyPr wrap="square" rtlCol="0">
            <a:spAutoFit/>
          </a:bodyPr>
          <a:lstStyle/>
          <a:p>
            <a:r>
              <a:rPr lang="pt-BR" sz="3600" b="1" dirty="0"/>
              <a:t>Alternativa 2</a:t>
            </a:r>
          </a:p>
          <a:p>
            <a:r>
              <a:rPr lang="pt-BR" sz="3600" dirty="0"/>
              <a:t>b1 ≠ b2</a:t>
            </a:r>
          </a:p>
          <a:p>
            <a:r>
              <a:rPr lang="pt-BR" sz="3600" dirty="0"/>
              <a:t>a1 = a2</a:t>
            </a:r>
          </a:p>
          <a:p>
            <a:endParaRPr lang="pt-BR" sz="3600" dirty="0"/>
          </a:p>
        </p:txBody>
      </p:sp>
      <p:sp>
        <p:nvSpPr>
          <p:cNvPr id="28" name="Retângulo 27"/>
          <p:cNvSpPr/>
          <p:nvPr/>
        </p:nvSpPr>
        <p:spPr>
          <a:xfrm>
            <a:off x="4901348" y="4897631"/>
            <a:ext cx="540533" cy="507831"/>
          </a:xfrm>
          <a:prstGeom prst="rect">
            <a:avLst/>
          </a:prstGeom>
        </p:spPr>
        <p:txBody>
          <a:bodyPr wrap="none">
            <a:spAutoFit/>
          </a:bodyPr>
          <a:lstStyle/>
          <a:p>
            <a:r>
              <a:rPr lang="pt-BR" sz="2700" dirty="0"/>
              <a:t>b2</a:t>
            </a:r>
          </a:p>
        </p:txBody>
      </p:sp>
      <p:sp>
        <p:nvSpPr>
          <p:cNvPr id="51" name="Retângulo 50"/>
          <p:cNvSpPr/>
          <p:nvPr/>
        </p:nvSpPr>
        <p:spPr>
          <a:xfrm>
            <a:off x="15282520" y="4348835"/>
            <a:ext cx="540533" cy="507831"/>
          </a:xfrm>
          <a:prstGeom prst="rect">
            <a:avLst/>
          </a:prstGeom>
        </p:spPr>
        <p:txBody>
          <a:bodyPr wrap="none">
            <a:spAutoFit/>
          </a:bodyPr>
          <a:lstStyle/>
          <a:p>
            <a:r>
              <a:rPr lang="pt-BR" sz="2700" dirty="0"/>
              <a:t>b2</a:t>
            </a:r>
          </a:p>
        </p:txBody>
      </p:sp>
      <p:sp>
        <p:nvSpPr>
          <p:cNvPr id="52" name="Retângulo 51"/>
          <p:cNvSpPr/>
          <p:nvPr/>
        </p:nvSpPr>
        <p:spPr>
          <a:xfrm>
            <a:off x="14349086" y="3283627"/>
            <a:ext cx="540533" cy="507831"/>
          </a:xfrm>
          <a:prstGeom prst="rect">
            <a:avLst/>
          </a:prstGeom>
        </p:spPr>
        <p:txBody>
          <a:bodyPr wrap="none">
            <a:spAutoFit/>
          </a:bodyPr>
          <a:lstStyle/>
          <a:p>
            <a:r>
              <a:rPr lang="pt-BR" sz="2700" dirty="0"/>
              <a:t>b1</a:t>
            </a:r>
          </a:p>
        </p:txBody>
      </p:sp>
      <p:sp>
        <p:nvSpPr>
          <p:cNvPr id="54" name="Retângulo 53"/>
          <p:cNvSpPr/>
          <p:nvPr/>
        </p:nvSpPr>
        <p:spPr>
          <a:xfrm>
            <a:off x="15282520" y="4332907"/>
            <a:ext cx="540533" cy="507831"/>
          </a:xfrm>
          <a:prstGeom prst="rect">
            <a:avLst/>
          </a:prstGeom>
        </p:spPr>
        <p:txBody>
          <a:bodyPr wrap="none">
            <a:spAutoFit/>
          </a:bodyPr>
          <a:lstStyle/>
          <a:p>
            <a:r>
              <a:rPr lang="pt-BR" sz="2700" dirty="0"/>
              <a:t>b2</a:t>
            </a:r>
          </a:p>
        </p:txBody>
      </p:sp>
      <p:sp>
        <p:nvSpPr>
          <p:cNvPr id="55" name="Retângulo 54"/>
          <p:cNvSpPr/>
          <p:nvPr/>
        </p:nvSpPr>
        <p:spPr>
          <a:xfrm>
            <a:off x="4572893" y="3759376"/>
            <a:ext cx="540533" cy="507831"/>
          </a:xfrm>
          <a:prstGeom prst="rect">
            <a:avLst/>
          </a:prstGeom>
        </p:spPr>
        <p:txBody>
          <a:bodyPr wrap="none">
            <a:spAutoFit/>
          </a:bodyPr>
          <a:lstStyle/>
          <a:p>
            <a:r>
              <a:rPr lang="pt-BR" sz="2700" dirty="0"/>
              <a:t>b1</a:t>
            </a:r>
          </a:p>
        </p:txBody>
      </p:sp>
      <p:sp>
        <p:nvSpPr>
          <p:cNvPr id="56" name="Retângulo 55"/>
          <p:cNvSpPr/>
          <p:nvPr/>
        </p:nvSpPr>
        <p:spPr>
          <a:xfrm>
            <a:off x="2440985" y="4760553"/>
            <a:ext cx="656910" cy="507831"/>
          </a:xfrm>
          <a:prstGeom prst="rect">
            <a:avLst/>
          </a:prstGeom>
        </p:spPr>
        <p:txBody>
          <a:bodyPr wrap="square">
            <a:spAutoFit/>
          </a:bodyPr>
          <a:lstStyle/>
          <a:p>
            <a:r>
              <a:rPr lang="pt-BR" sz="2700" dirty="0"/>
              <a:t>a1</a:t>
            </a:r>
          </a:p>
        </p:txBody>
      </p:sp>
      <p:sp>
        <p:nvSpPr>
          <p:cNvPr id="57" name="Retângulo 56"/>
          <p:cNvSpPr/>
          <p:nvPr/>
        </p:nvSpPr>
        <p:spPr>
          <a:xfrm>
            <a:off x="2545186" y="6015235"/>
            <a:ext cx="524503" cy="507831"/>
          </a:xfrm>
          <a:prstGeom prst="rect">
            <a:avLst/>
          </a:prstGeom>
        </p:spPr>
        <p:txBody>
          <a:bodyPr wrap="none">
            <a:spAutoFit/>
          </a:bodyPr>
          <a:lstStyle/>
          <a:p>
            <a:r>
              <a:rPr lang="pt-BR" sz="2700" dirty="0"/>
              <a:t>a2</a:t>
            </a:r>
          </a:p>
        </p:txBody>
      </p:sp>
      <p:sp>
        <p:nvSpPr>
          <p:cNvPr id="58" name="Retângulo 57"/>
          <p:cNvSpPr/>
          <p:nvPr/>
        </p:nvSpPr>
        <p:spPr>
          <a:xfrm>
            <a:off x="11538332" y="5303602"/>
            <a:ext cx="524503" cy="507831"/>
          </a:xfrm>
          <a:prstGeom prst="rect">
            <a:avLst/>
          </a:prstGeom>
        </p:spPr>
        <p:txBody>
          <a:bodyPr wrap="none">
            <a:spAutoFit/>
          </a:bodyPr>
          <a:lstStyle/>
          <a:p>
            <a:r>
              <a:rPr lang="pt-BR" sz="2700" dirty="0"/>
              <a:t>a1</a:t>
            </a:r>
          </a:p>
        </p:txBody>
      </p:sp>
      <p:sp>
        <p:nvSpPr>
          <p:cNvPr id="59" name="Retângulo 58"/>
          <p:cNvSpPr/>
          <p:nvPr/>
        </p:nvSpPr>
        <p:spPr>
          <a:xfrm>
            <a:off x="11795666" y="6439594"/>
            <a:ext cx="524503" cy="507831"/>
          </a:xfrm>
          <a:prstGeom prst="rect">
            <a:avLst/>
          </a:prstGeom>
        </p:spPr>
        <p:txBody>
          <a:bodyPr wrap="none">
            <a:spAutoFit/>
          </a:bodyPr>
          <a:lstStyle/>
          <a:p>
            <a:r>
              <a:rPr lang="pt-BR" sz="2700" dirty="0"/>
              <a:t>a2</a:t>
            </a:r>
          </a:p>
        </p:txBody>
      </p:sp>
      <p:sp>
        <p:nvSpPr>
          <p:cNvPr id="27" name="Retângulo 2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9" name="CaixaDeTexto 28"/>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65482472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Predizendo bem-estar </a:t>
            </a:r>
            <a:endParaRPr lang="pt-BR" sz="3600" dirty="0"/>
          </a:p>
        </p:txBody>
      </p:sp>
      <p:sp>
        <p:nvSpPr>
          <p:cNvPr id="26" name="Espaço Reservado para Conteúdo 2"/>
          <p:cNvSpPr txBox="1">
            <a:spLocks/>
          </p:cNvSpPr>
          <p:nvPr/>
        </p:nvSpPr>
        <p:spPr>
          <a:xfrm>
            <a:off x="1536193" y="3027179"/>
            <a:ext cx="16078040" cy="1376379"/>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ClrTx/>
              <a:buFont typeface="Arial" panose="020B0604020202020204" pitchFamily="34" charset="0"/>
              <a:buChar char="•"/>
            </a:pPr>
            <a:r>
              <a:rPr lang="pt-BR" sz="3600" dirty="0"/>
              <a:t> É interessante poder predizer valores de Y de acordo com X com base no nosso modelo. Para isso, basta usar a fórmula com os valores descobertos.</a:t>
            </a:r>
          </a:p>
          <a:p>
            <a:pPr>
              <a:buClrTx/>
              <a:buFont typeface="Arial" panose="020B0604020202020204" pitchFamily="34" charset="0"/>
              <a:buChar char="•"/>
            </a:pPr>
            <a:endParaRPr lang="pt-BR" sz="3600" dirty="0"/>
          </a:p>
          <a:p>
            <a:pPr>
              <a:buClrTx/>
              <a:buFont typeface="Arial" panose="020B0604020202020204" pitchFamily="34" charset="0"/>
              <a:buChar char="•"/>
            </a:pPr>
            <a:endParaRPr lang="pt-BR" sz="3600" dirty="0"/>
          </a:p>
        </p:txBody>
      </p:sp>
      <p:sp>
        <p:nvSpPr>
          <p:cNvPr id="3" name="Retângulo 2"/>
          <p:cNvSpPr/>
          <p:nvPr/>
        </p:nvSpPr>
        <p:spPr>
          <a:xfrm>
            <a:off x="6678939" y="4809854"/>
            <a:ext cx="4294614" cy="738664"/>
          </a:xfrm>
          <a:prstGeom prst="rect">
            <a:avLst/>
          </a:prstGeom>
        </p:spPr>
        <p:txBody>
          <a:bodyPr wrap="square">
            <a:spAutoFit/>
          </a:bodyPr>
          <a:lstStyle/>
          <a:p>
            <a:r>
              <a:rPr lang="cy-GB" sz="4200" b="1" dirty="0"/>
              <a:t>ŷ </a:t>
            </a:r>
            <a:r>
              <a:rPr lang="pt-BR" sz="4200" b="1" dirty="0"/>
              <a:t>= 1.81 + 3.88</a:t>
            </a:r>
            <a:r>
              <a:rPr lang="pt-BR" sz="4200" b="1" i="1" dirty="0"/>
              <a:t>x</a:t>
            </a:r>
          </a:p>
        </p:txBody>
      </p:sp>
      <p:sp>
        <p:nvSpPr>
          <p:cNvPr id="27" name="Espaço Reservado para Conteúdo 2"/>
          <p:cNvSpPr txBox="1">
            <a:spLocks/>
          </p:cNvSpPr>
          <p:nvPr/>
        </p:nvSpPr>
        <p:spPr>
          <a:xfrm>
            <a:off x="1536193" y="6460287"/>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t>Qual o nível de bem-estar de um participante que respondeu que dorme 4h por noite?</a:t>
            </a:r>
          </a:p>
          <a:p>
            <a:pPr marL="0" indent="0">
              <a:buClrTx/>
              <a:buNone/>
            </a:pPr>
            <a:endParaRPr lang="pt-BR" sz="3600" dirty="0"/>
          </a:p>
          <a:p>
            <a:pPr marL="0" indent="0">
              <a:buClrTx/>
              <a:buNone/>
            </a:pPr>
            <a:endParaRPr lang="pt-BR" sz="3600" dirty="0"/>
          </a:p>
          <a:p>
            <a:pPr>
              <a:buClrTx/>
              <a:buFont typeface="Arial" panose="020B0604020202020204" pitchFamily="34" charset="0"/>
              <a:buChar char="•"/>
            </a:pPr>
            <a:endParaRPr lang="pt-BR" sz="3600" dirty="0"/>
          </a:p>
          <a:p>
            <a:pPr>
              <a:buClrTx/>
              <a:buFont typeface="Arial" panose="020B0604020202020204" pitchFamily="34" charset="0"/>
              <a:buChar char="•"/>
            </a:pPr>
            <a:endParaRPr lang="pt-BR" sz="3600" dirty="0"/>
          </a:p>
        </p:txBody>
      </p:sp>
      <p:sp>
        <p:nvSpPr>
          <p:cNvPr id="30" name="Retângulo 29"/>
          <p:cNvSpPr/>
          <p:nvPr/>
        </p:nvSpPr>
        <p:spPr>
          <a:xfrm>
            <a:off x="1536192" y="7683431"/>
            <a:ext cx="5574471" cy="2031325"/>
          </a:xfrm>
          <a:prstGeom prst="rect">
            <a:avLst/>
          </a:prstGeom>
        </p:spPr>
        <p:txBody>
          <a:bodyPr wrap="square">
            <a:spAutoFit/>
          </a:bodyPr>
          <a:lstStyle/>
          <a:p>
            <a:r>
              <a:rPr lang="cy-GB" sz="4200" b="1" dirty="0"/>
              <a:t>x = 4</a:t>
            </a:r>
          </a:p>
          <a:p>
            <a:r>
              <a:rPr lang="cy-GB" sz="4200" b="1" dirty="0"/>
              <a:t>ŷ </a:t>
            </a:r>
            <a:r>
              <a:rPr lang="pt-BR" sz="4200" b="1" dirty="0"/>
              <a:t>= 1.81 + 3.88*x</a:t>
            </a:r>
          </a:p>
          <a:p>
            <a:r>
              <a:rPr lang="cy-GB" sz="4200" b="1" dirty="0"/>
              <a:t>ŷ </a:t>
            </a:r>
            <a:r>
              <a:rPr lang="pt-BR" sz="4200" b="1" dirty="0"/>
              <a:t>= 1.81 + (3.88*4)</a:t>
            </a:r>
            <a:endParaRPr lang="pt-BR" sz="4200" b="1" i="1" dirty="0"/>
          </a:p>
        </p:txBody>
      </p:sp>
      <p:sp>
        <p:nvSpPr>
          <p:cNvPr id="34" name="Retângulo 33"/>
          <p:cNvSpPr/>
          <p:nvPr/>
        </p:nvSpPr>
        <p:spPr>
          <a:xfrm>
            <a:off x="7110663" y="7683431"/>
            <a:ext cx="5574471" cy="1384995"/>
          </a:xfrm>
          <a:prstGeom prst="rect">
            <a:avLst/>
          </a:prstGeom>
        </p:spPr>
        <p:txBody>
          <a:bodyPr wrap="square">
            <a:spAutoFit/>
          </a:bodyPr>
          <a:lstStyle/>
          <a:p>
            <a:r>
              <a:rPr lang="cy-GB" sz="4200" b="1" dirty="0"/>
              <a:t>ŷ </a:t>
            </a:r>
            <a:r>
              <a:rPr lang="pt-BR" sz="4200" b="1" dirty="0"/>
              <a:t>= 1.81 + 15.52</a:t>
            </a:r>
          </a:p>
          <a:p>
            <a:r>
              <a:rPr lang="cy-GB" sz="4200" b="1" dirty="0"/>
              <a:t>ŷ </a:t>
            </a:r>
            <a:r>
              <a:rPr lang="pt-BR" sz="4200" b="1" dirty="0"/>
              <a:t>= 17.33</a:t>
            </a:r>
            <a:endParaRPr lang="pt-BR" sz="4200" b="1" i="1" dirty="0"/>
          </a:p>
        </p:txBody>
      </p:sp>
      <p:sp>
        <p:nvSpPr>
          <p:cNvPr id="9" name="Retângulo 8"/>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CaixaDeTexto 9"/>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34524315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QUIz</a:t>
            </a:r>
            <a:r>
              <a:rPr lang="pt-BR" dirty="0"/>
              <a:t>: Predizendo bem-estar </a:t>
            </a:r>
            <a:endParaRPr lang="pt-BR" sz="3600" dirty="0"/>
          </a:p>
        </p:txBody>
      </p:sp>
      <p:sp>
        <p:nvSpPr>
          <p:cNvPr id="3" name="Retângulo 2"/>
          <p:cNvSpPr/>
          <p:nvPr/>
        </p:nvSpPr>
        <p:spPr>
          <a:xfrm>
            <a:off x="6317993" y="3346406"/>
            <a:ext cx="4294614" cy="738664"/>
          </a:xfrm>
          <a:prstGeom prst="rect">
            <a:avLst/>
          </a:prstGeom>
        </p:spPr>
        <p:txBody>
          <a:bodyPr wrap="square">
            <a:spAutoFit/>
          </a:bodyPr>
          <a:lstStyle/>
          <a:p>
            <a:r>
              <a:rPr lang="cy-GB" sz="4200" b="1" dirty="0"/>
              <a:t>ŷ </a:t>
            </a:r>
            <a:r>
              <a:rPr lang="pt-BR" sz="4200" b="1" dirty="0"/>
              <a:t>= 1.81 + 3.88</a:t>
            </a:r>
            <a:r>
              <a:rPr lang="pt-BR" sz="4200" b="1" i="1" dirty="0"/>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t>Qual o nível de bem-estar de um participante que respondeu que dorme 8h por noite?</a:t>
            </a:r>
          </a:p>
          <a:p>
            <a:pPr>
              <a:buClrTx/>
              <a:buFont typeface="Arial" panose="020B0604020202020204" pitchFamily="34" charset="0"/>
              <a:buChar char="•"/>
            </a:pPr>
            <a:endParaRPr lang="pt-BR" sz="3600" dirty="0"/>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t>Qual o nível de bem-estar de um participante que respondeu que dorme 2h por noite?</a:t>
            </a: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47456" y="-110262"/>
            <a:ext cx="4310639" cy="4447124"/>
          </a:xfrm>
          <a:prstGeom prst="rect">
            <a:avLst/>
          </a:prstGeom>
          <a:solidFill>
            <a:schemeClr val="bg1"/>
          </a:solidFill>
        </p:spPr>
      </p:pic>
      <p:sp>
        <p:nvSpPr>
          <p:cNvPr id="10" name="Espaço Reservado para Conteúdo 2"/>
          <p:cNvSpPr txBox="1">
            <a:spLocks/>
          </p:cNvSpPr>
          <p:nvPr/>
        </p:nvSpPr>
        <p:spPr>
          <a:xfrm rot="21230988">
            <a:off x="14823583" y="1612991"/>
            <a:ext cx="2585438" cy="187707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pt-BR" sz="2700" dirty="0"/>
              <a:t>10 – 20: baixo </a:t>
            </a:r>
          </a:p>
          <a:p>
            <a:r>
              <a:rPr lang="pt-BR" sz="2700" dirty="0"/>
              <a:t>20 – 30: médio </a:t>
            </a:r>
          </a:p>
          <a:p>
            <a:r>
              <a:rPr lang="pt-BR" sz="2700" dirty="0"/>
              <a:t>30 – 40: alto</a:t>
            </a:r>
            <a:endParaRPr lang="pt-BR" sz="2700" b="1" dirty="0"/>
          </a:p>
          <a:p>
            <a:endParaRPr lang="pt-BR" sz="2700" b="1" dirty="0"/>
          </a:p>
          <a:p>
            <a:pPr marL="192024" lvl="1" indent="0">
              <a:lnSpc>
                <a:spcPct val="150000"/>
              </a:lnSpc>
              <a:buNone/>
            </a:pPr>
            <a:endParaRPr lang="pt-BR" sz="2700" dirty="0"/>
          </a:p>
        </p:txBody>
      </p:sp>
      <p:sp>
        <p:nvSpPr>
          <p:cNvPr id="12" name="Retângulo 11"/>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3" name="CaixaDeTexto 12"/>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50875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2310063"/>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solidFill>
                  <a:schemeClr val="tx1"/>
                </a:solidFill>
                <a:latin typeface="Segoe UI Semibold" panose="020B0702040204020203" pitchFamily="34" charset="0"/>
                <a:cs typeface="Segoe UI Semibold" panose="020B0702040204020203" pitchFamily="34" charset="0"/>
              </a:rPr>
              <a:t>Ou o histórico de comandos</a:t>
            </a:r>
          </a:p>
        </p:txBody>
      </p:sp>
      <p:sp>
        <p:nvSpPr>
          <p:cNvPr id="3" name="Retângulo 2"/>
          <p:cNvSpPr/>
          <p:nvPr/>
        </p:nvSpPr>
        <p:spPr>
          <a:xfrm>
            <a:off x="12416589" y="814127"/>
            <a:ext cx="1227222" cy="918422"/>
          </a:xfrm>
          <a:prstGeom prst="rect">
            <a:avLst/>
          </a:prstGeom>
          <a:no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cxnSp>
        <p:nvCxnSpPr>
          <p:cNvPr id="6" name="Conector de Seta Reta 5"/>
          <p:cNvCxnSpPr/>
          <p:nvPr/>
        </p:nvCxnSpPr>
        <p:spPr>
          <a:xfrm>
            <a:off x="14045009" y="1417717"/>
            <a:ext cx="753834" cy="603590"/>
          </a:xfrm>
          <a:prstGeom prst="straightConnector1">
            <a:avLst/>
          </a:prstGeom>
          <a:ln w="57150">
            <a:solidFill>
              <a:srgbClr val="86866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67389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QUIz</a:t>
            </a:r>
            <a:r>
              <a:rPr lang="pt-BR" dirty="0"/>
              <a:t>: Predizendo bem-estar </a:t>
            </a:r>
            <a:endParaRPr lang="pt-BR" sz="3600" dirty="0"/>
          </a:p>
        </p:txBody>
      </p:sp>
      <p:sp>
        <p:nvSpPr>
          <p:cNvPr id="3" name="Retângulo 2"/>
          <p:cNvSpPr/>
          <p:nvPr/>
        </p:nvSpPr>
        <p:spPr>
          <a:xfrm>
            <a:off x="6317993" y="3346406"/>
            <a:ext cx="4294614" cy="738664"/>
          </a:xfrm>
          <a:prstGeom prst="rect">
            <a:avLst/>
          </a:prstGeom>
        </p:spPr>
        <p:txBody>
          <a:bodyPr wrap="square">
            <a:spAutoFit/>
          </a:bodyPr>
          <a:lstStyle/>
          <a:p>
            <a:r>
              <a:rPr lang="cy-GB" sz="4200" b="1" dirty="0"/>
              <a:t>ŷ </a:t>
            </a:r>
            <a:r>
              <a:rPr lang="pt-BR" sz="4200" b="1" dirty="0"/>
              <a:t>= 1.81 + 3.88</a:t>
            </a:r>
            <a:r>
              <a:rPr lang="pt-BR" sz="4200" b="1" i="1" dirty="0"/>
              <a:t>x</a:t>
            </a:r>
          </a:p>
        </p:txBody>
      </p:sp>
      <p:sp>
        <p:nvSpPr>
          <p:cNvPr id="27" name="Espaço Reservado para Conteúdo 2"/>
          <p:cNvSpPr txBox="1">
            <a:spLocks/>
          </p:cNvSpPr>
          <p:nvPr/>
        </p:nvSpPr>
        <p:spPr>
          <a:xfrm>
            <a:off x="1328648" y="5458671"/>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t>Qual o nível de bem-estar de um participante que respondeu que dorme 8h por noite? </a:t>
            </a:r>
            <a:r>
              <a:rPr lang="pt-BR" sz="3600" dirty="0">
                <a:solidFill>
                  <a:srgbClr val="04A07B"/>
                </a:solidFill>
              </a:rPr>
              <a:t>R: 32.85 (alto bem-estar)</a:t>
            </a:r>
          </a:p>
          <a:p>
            <a:pPr>
              <a:buClrTx/>
              <a:buFont typeface="Arial" panose="020B0604020202020204" pitchFamily="34" charset="0"/>
              <a:buChar char="•"/>
            </a:pPr>
            <a:endParaRPr lang="pt-BR" sz="3600" dirty="0"/>
          </a:p>
        </p:txBody>
      </p:sp>
      <p:sp>
        <p:nvSpPr>
          <p:cNvPr id="8" name="Espaço Reservado para Conteúdo 2"/>
          <p:cNvSpPr txBox="1">
            <a:spLocks/>
          </p:cNvSpPr>
          <p:nvPr/>
        </p:nvSpPr>
        <p:spPr>
          <a:xfrm>
            <a:off x="1328647" y="7397679"/>
            <a:ext cx="14995196" cy="122314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3600" dirty="0"/>
              <a:t>Qual o nível de bem-estar de um participante que respondeu que dorme 2h por noite? </a:t>
            </a:r>
            <a:r>
              <a:rPr lang="pt-BR" sz="3600" dirty="0">
                <a:solidFill>
                  <a:srgbClr val="04A07B"/>
                </a:solidFill>
              </a:rPr>
              <a:t>R: 9.57 (baixo bem-estar)</a:t>
            </a:r>
          </a:p>
        </p:txBody>
      </p:sp>
      <p:sp>
        <p:nvSpPr>
          <p:cNvPr id="7" name="Retângulo 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9" name="CaixaDeTexto 8"/>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522297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QUIz</a:t>
            </a:r>
            <a:r>
              <a:rPr lang="pt-BR" dirty="0"/>
              <a:t>: Predizendo bem-estar </a:t>
            </a:r>
            <a:endParaRPr lang="pt-BR" sz="3600" dirty="0"/>
          </a:p>
        </p:txBody>
      </p:sp>
      <p:pic>
        <p:nvPicPr>
          <p:cNvPr id="4" name="Imagem 3" descr="Recorte de Tela"/>
          <p:cNvPicPr>
            <a:picLocks noChangeAspect="1"/>
          </p:cNvPicPr>
          <p:nvPr/>
        </p:nvPicPr>
        <p:blipFill rotWithShape="1">
          <a:blip r:embed="rId3">
            <a:extLst>
              <a:ext uri="{28A0092B-C50C-407E-A947-70E740481C1C}">
                <a14:useLocalDpi xmlns:a14="http://schemas.microsoft.com/office/drawing/2010/main" val="0"/>
              </a:ext>
            </a:extLst>
          </a:blip>
          <a:srcRect t="14269"/>
          <a:stretch/>
        </p:blipFill>
        <p:spPr>
          <a:xfrm>
            <a:off x="2312892" y="2866029"/>
            <a:ext cx="13470744" cy="7175868"/>
          </a:xfrm>
          <a:prstGeom prst="rect">
            <a:avLst/>
          </a:prstGeom>
        </p:spPr>
      </p:pic>
      <p:sp>
        <p:nvSpPr>
          <p:cNvPr id="3" name="Retângulo 2"/>
          <p:cNvSpPr/>
          <p:nvPr/>
        </p:nvSpPr>
        <p:spPr>
          <a:xfrm>
            <a:off x="9999710" y="6765170"/>
            <a:ext cx="4294614" cy="738664"/>
          </a:xfrm>
          <a:prstGeom prst="rect">
            <a:avLst/>
          </a:prstGeom>
        </p:spPr>
        <p:txBody>
          <a:bodyPr wrap="square">
            <a:spAutoFit/>
          </a:bodyPr>
          <a:lstStyle/>
          <a:p>
            <a:r>
              <a:rPr lang="cy-GB" sz="4200" b="1" dirty="0"/>
              <a:t>ŷ </a:t>
            </a:r>
            <a:r>
              <a:rPr lang="pt-BR" sz="4200" b="1" dirty="0"/>
              <a:t>= 1.81 + 3.88</a:t>
            </a:r>
            <a:r>
              <a:rPr lang="pt-BR" sz="4200" b="1" i="1" dirty="0"/>
              <a:t>x</a:t>
            </a:r>
          </a:p>
        </p:txBody>
      </p:sp>
      <p:sp>
        <p:nvSpPr>
          <p:cNvPr id="9" name="Elipse 8"/>
          <p:cNvSpPr/>
          <p:nvPr/>
        </p:nvSpPr>
        <p:spPr>
          <a:xfrm>
            <a:off x="13281392" y="3820961"/>
            <a:ext cx="459822" cy="390990"/>
          </a:xfrm>
          <a:prstGeom prst="ellipse">
            <a:avLst/>
          </a:prstGeom>
          <a:noFill/>
          <a:ln w="3810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solidFill>
                <a:srgbClr val="04A07B"/>
              </a:solidFill>
            </a:endParaRPr>
          </a:p>
        </p:txBody>
      </p:sp>
      <p:sp>
        <p:nvSpPr>
          <p:cNvPr id="10" name="Elipse 9"/>
          <p:cNvSpPr/>
          <p:nvPr/>
        </p:nvSpPr>
        <p:spPr>
          <a:xfrm>
            <a:off x="5466569" y="6638187"/>
            <a:ext cx="459822" cy="390990"/>
          </a:xfrm>
          <a:prstGeom prst="ellipse">
            <a:avLst/>
          </a:prstGeom>
          <a:noFill/>
          <a:ln w="38100">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6" name="Retângulo 5"/>
          <p:cNvSpPr/>
          <p:nvPr/>
        </p:nvSpPr>
        <p:spPr>
          <a:xfrm>
            <a:off x="5926391" y="6683666"/>
            <a:ext cx="2412617" cy="507831"/>
          </a:xfrm>
          <a:prstGeom prst="rect">
            <a:avLst/>
          </a:prstGeom>
        </p:spPr>
        <p:txBody>
          <a:bodyPr wrap="square">
            <a:spAutoFit/>
          </a:bodyPr>
          <a:lstStyle/>
          <a:p>
            <a:r>
              <a:rPr lang="cy-GB" sz="2700" b="1" dirty="0">
                <a:solidFill>
                  <a:srgbClr val="04A07B"/>
                </a:solidFill>
              </a:rPr>
              <a:t>ŷ </a:t>
            </a:r>
            <a:r>
              <a:rPr lang="pt-BR" sz="2700" b="1" dirty="0">
                <a:solidFill>
                  <a:srgbClr val="04A07B"/>
                </a:solidFill>
              </a:rPr>
              <a:t>= 9.57 </a:t>
            </a:r>
            <a:endParaRPr lang="pt-BR" sz="2700" dirty="0">
              <a:solidFill>
                <a:srgbClr val="04A07B"/>
              </a:solidFill>
            </a:endParaRPr>
          </a:p>
        </p:txBody>
      </p:sp>
      <p:sp>
        <p:nvSpPr>
          <p:cNvPr id="11" name="Retângulo 10"/>
          <p:cNvSpPr/>
          <p:nvPr/>
        </p:nvSpPr>
        <p:spPr>
          <a:xfrm>
            <a:off x="13088015" y="4273273"/>
            <a:ext cx="2412617" cy="507831"/>
          </a:xfrm>
          <a:prstGeom prst="rect">
            <a:avLst/>
          </a:prstGeom>
        </p:spPr>
        <p:txBody>
          <a:bodyPr wrap="square">
            <a:spAutoFit/>
          </a:bodyPr>
          <a:lstStyle/>
          <a:p>
            <a:r>
              <a:rPr lang="cy-GB" sz="2700" b="1" dirty="0">
                <a:solidFill>
                  <a:srgbClr val="04A07B"/>
                </a:solidFill>
              </a:rPr>
              <a:t>ŷ </a:t>
            </a:r>
            <a:r>
              <a:rPr lang="pt-BR" sz="2700" b="1" dirty="0">
                <a:solidFill>
                  <a:srgbClr val="04A07B"/>
                </a:solidFill>
              </a:rPr>
              <a:t>= 32.85 </a:t>
            </a:r>
            <a:endParaRPr lang="pt-BR" sz="2700" dirty="0">
              <a:solidFill>
                <a:srgbClr val="04A07B"/>
              </a:solidFill>
            </a:endParaRPr>
          </a:p>
        </p:txBody>
      </p:sp>
      <p:cxnSp>
        <p:nvCxnSpPr>
          <p:cNvPr id="12" name="Conector reto 11"/>
          <p:cNvCxnSpPr>
            <a:stCxn id="9" idx="2"/>
          </p:cNvCxnSpPr>
          <p:nvPr/>
        </p:nvCxnSpPr>
        <p:spPr>
          <a:xfrm flipH="1">
            <a:off x="3789167" y="4016456"/>
            <a:ext cx="949222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a:off x="13511303" y="4016456"/>
            <a:ext cx="0" cy="427047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flipV="1">
            <a:off x="5721674" y="6798688"/>
            <a:ext cx="0" cy="148824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0" name="Conector reto 19"/>
          <p:cNvCxnSpPr/>
          <p:nvPr/>
        </p:nvCxnSpPr>
        <p:spPr>
          <a:xfrm flipH="1">
            <a:off x="3971500" y="6798687"/>
            <a:ext cx="1750175"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5" name="Retângulo 14"/>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6" name="CaixaDeTexto 15"/>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2513704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Curiosidade sobre interceptos e </a:t>
            </a:r>
            <a:r>
              <a:rPr lang="pt-BR" dirty="0" err="1"/>
              <a:t>slopes</a:t>
            </a:r>
            <a:endParaRPr lang="pt-BR" sz="3600" dirty="0"/>
          </a:p>
        </p:txBody>
      </p:sp>
      <p:sp>
        <p:nvSpPr>
          <p:cNvPr id="26" name="Espaço Reservado para Conteúdo 2"/>
          <p:cNvSpPr txBox="1">
            <a:spLocks/>
          </p:cNvSpPr>
          <p:nvPr/>
        </p:nvSpPr>
        <p:spPr>
          <a:xfrm>
            <a:off x="2460947" y="3442168"/>
            <a:ext cx="3878019" cy="142382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5400" dirty="0"/>
              <a:t>b = </a:t>
            </a:r>
            <a:r>
              <a:rPr lang="pt-BR" sz="5400" i="1" dirty="0"/>
              <a:t>r </a:t>
            </a:r>
            <a:r>
              <a:rPr lang="pt-BR" sz="5400" dirty="0"/>
              <a:t>(</a:t>
            </a:r>
            <a:r>
              <a:rPr lang="pt-BR" sz="5400" dirty="0" err="1"/>
              <a:t>sy</a:t>
            </a:r>
            <a:r>
              <a:rPr lang="pt-BR" sz="5400" dirty="0"/>
              <a:t>/</a:t>
            </a:r>
            <a:r>
              <a:rPr lang="pt-BR" sz="5400" dirty="0" err="1"/>
              <a:t>sx</a:t>
            </a:r>
            <a:r>
              <a:rPr lang="pt-BR" sz="5400" dirty="0"/>
              <a:t>)</a:t>
            </a:r>
          </a:p>
        </p:txBody>
      </p:sp>
      <p:sp>
        <p:nvSpPr>
          <p:cNvPr id="4" name="Retângulo 3"/>
          <p:cNvSpPr/>
          <p:nvPr/>
        </p:nvSpPr>
        <p:spPr>
          <a:xfrm>
            <a:off x="2430867" y="7206733"/>
            <a:ext cx="6075948" cy="2585323"/>
          </a:xfrm>
          <a:prstGeom prst="rect">
            <a:avLst/>
          </a:prstGeom>
        </p:spPr>
        <p:txBody>
          <a:bodyPr wrap="square">
            <a:spAutoFit/>
          </a:bodyPr>
          <a:lstStyle/>
          <a:p>
            <a:r>
              <a:rPr lang="pt-BR" sz="5400" i="1" dirty="0"/>
              <a:t>r</a:t>
            </a:r>
            <a:r>
              <a:rPr lang="pt-BR" sz="5400" dirty="0"/>
              <a:t> = 0.94</a:t>
            </a:r>
          </a:p>
          <a:p>
            <a:r>
              <a:rPr lang="pt-BR" sz="5400" dirty="0" err="1"/>
              <a:t>sx</a:t>
            </a:r>
            <a:r>
              <a:rPr lang="pt-BR" sz="5400" dirty="0"/>
              <a:t> = 2.56 </a:t>
            </a:r>
          </a:p>
          <a:p>
            <a:r>
              <a:rPr lang="pt-BR" sz="5400" dirty="0" err="1"/>
              <a:t>sy</a:t>
            </a:r>
            <a:r>
              <a:rPr lang="pt-BR" sz="5400" dirty="0"/>
              <a:t> = 10.54</a:t>
            </a:r>
          </a:p>
        </p:txBody>
      </p:sp>
      <p:sp>
        <p:nvSpPr>
          <p:cNvPr id="9" name="Espaço Reservado para Conteúdo 2"/>
          <p:cNvSpPr txBox="1">
            <a:spLocks/>
          </p:cNvSpPr>
          <p:nvPr/>
        </p:nvSpPr>
        <p:spPr>
          <a:xfrm>
            <a:off x="9293975" y="3442168"/>
            <a:ext cx="6015789" cy="142382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ClrTx/>
              <a:buNone/>
            </a:pPr>
            <a:r>
              <a:rPr lang="pt-BR" sz="5400" dirty="0"/>
              <a:t>a = </a:t>
            </a:r>
            <a:r>
              <a:rPr lang="pt-BR" sz="5400" i="1" dirty="0"/>
              <a:t>y-</a:t>
            </a:r>
            <a:r>
              <a:rPr lang="pt-BR" sz="5400" i="1" dirty="0" err="1"/>
              <a:t>hat</a:t>
            </a:r>
            <a:r>
              <a:rPr lang="pt-BR" sz="5400" i="1" dirty="0"/>
              <a:t> – b(x-</a:t>
            </a:r>
            <a:r>
              <a:rPr lang="pt-BR" sz="5400" i="1" dirty="0" err="1"/>
              <a:t>hat</a:t>
            </a:r>
            <a:r>
              <a:rPr lang="pt-BR" sz="5400" i="1" dirty="0"/>
              <a:t>)</a:t>
            </a:r>
            <a:endParaRPr lang="pt-BR" sz="5400" dirty="0"/>
          </a:p>
          <a:p>
            <a:pPr>
              <a:buClrTx/>
              <a:buFont typeface="Arial" panose="020B0604020202020204" pitchFamily="34" charset="0"/>
              <a:buChar char="•"/>
            </a:pPr>
            <a:endParaRPr lang="pt-BR" sz="5400" dirty="0"/>
          </a:p>
          <a:p>
            <a:pPr>
              <a:buClrTx/>
              <a:buFont typeface="Arial" panose="020B0604020202020204" pitchFamily="34" charset="0"/>
              <a:buChar char="•"/>
            </a:pPr>
            <a:endParaRPr lang="pt-BR" sz="5400" dirty="0"/>
          </a:p>
        </p:txBody>
      </p:sp>
      <p:sp>
        <p:nvSpPr>
          <p:cNvPr id="10" name="Retângulo 9"/>
          <p:cNvSpPr/>
          <p:nvPr/>
        </p:nvSpPr>
        <p:spPr>
          <a:xfrm>
            <a:off x="2460947" y="4445237"/>
            <a:ext cx="4816481" cy="1754326"/>
          </a:xfrm>
          <a:prstGeom prst="rect">
            <a:avLst/>
          </a:prstGeom>
        </p:spPr>
        <p:txBody>
          <a:bodyPr wrap="square">
            <a:spAutoFit/>
          </a:bodyPr>
          <a:lstStyle/>
          <a:p>
            <a:r>
              <a:rPr lang="pt-BR" sz="3600" i="1" dirty="0"/>
              <a:t>b = 0.94*(10.54/2.56)</a:t>
            </a:r>
            <a:endParaRPr lang="pt-BR" sz="3600" dirty="0"/>
          </a:p>
          <a:p>
            <a:r>
              <a:rPr lang="pt-BR" sz="3600" i="1" dirty="0"/>
              <a:t>b = 0.94*4.11</a:t>
            </a:r>
          </a:p>
          <a:p>
            <a:r>
              <a:rPr lang="pt-BR" sz="3600" b="1" i="1" dirty="0"/>
              <a:t>b = 3.87</a:t>
            </a:r>
            <a:endParaRPr lang="pt-BR" sz="3600" b="1" dirty="0"/>
          </a:p>
        </p:txBody>
      </p:sp>
      <p:sp>
        <p:nvSpPr>
          <p:cNvPr id="11" name="Retângulo 10"/>
          <p:cNvSpPr/>
          <p:nvPr/>
        </p:nvSpPr>
        <p:spPr>
          <a:xfrm>
            <a:off x="9233816" y="7077000"/>
            <a:ext cx="6075948" cy="2585323"/>
          </a:xfrm>
          <a:prstGeom prst="rect">
            <a:avLst/>
          </a:prstGeom>
        </p:spPr>
        <p:txBody>
          <a:bodyPr wrap="square">
            <a:spAutoFit/>
          </a:bodyPr>
          <a:lstStyle/>
          <a:p>
            <a:r>
              <a:rPr lang="pt-BR" sz="5400" i="1" dirty="0"/>
              <a:t>b</a:t>
            </a:r>
            <a:r>
              <a:rPr lang="pt-BR" sz="5400" dirty="0"/>
              <a:t> = 3.87</a:t>
            </a:r>
          </a:p>
          <a:p>
            <a:r>
              <a:rPr lang="pt-BR" sz="5400" dirty="0"/>
              <a:t>x-</a:t>
            </a:r>
            <a:r>
              <a:rPr lang="pt-BR" sz="5400" dirty="0" err="1"/>
              <a:t>hat</a:t>
            </a:r>
            <a:r>
              <a:rPr lang="pt-BR" sz="5400" dirty="0"/>
              <a:t> = 5.384 </a:t>
            </a:r>
          </a:p>
          <a:p>
            <a:r>
              <a:rPr lang="pt-BR" sz="5400" dirty="0"/>
              <a:t>y-</a:t>
            </a:r>
            <a:r>
              <a:rPr lang="pt-BR" sz="5400" dirty="0" err="1"/>
              <a:t>hat</a:t>
            </a:r>
            <a:r>
              <a:rPr lang="pt-BR" sz="5400" dirty="0"/>
              <a:t> = 22.692</a:t>
            </a:r>
          </a:p>
        </p:txBody>
      </p:sp>
      <p:sp>
        <p:nvSpPr>
          <p:cNvPr id="12" name="Retângulo 11"/>
          <p:cNvSpPr/>
          <p:nvPr/>
        </p:nvSpPr>
        <p:spPr>
          <a:xfrm>
            <a:off x="9293975" y="4376357"/>
            <a:ext cx="6340643" cy="1754326"/>
          </a:xfrm>
          <a:prstGeom prst="rect">
            <a:avLst/>
          </a:prstGeom>
        </p:spPr>
        <p:txBody>
          <a:bodyPr wrap="square">
            <a:spAutoFit/>
          </a:bodyPr>
          <a:lstStyle/>
          <a:p>
            <a:r>
              <a:rPr lang="pt-BR" sz="3600" i="1" dirty="0"/>
              <a:t>a = 22.69-(3.87*5.38)</a:t>
            </a:r>
            <a:endParaRPr lang="pt-BR" sz="3600" dirty="0"/>
          </a:p>
          <a:p>
            <a:r>
              <a:rPr lang="pt-BR" sz="3600" i="1" dirty="0"/>
              <a:t>a = 22.69-20.82</a:t>
            </a:r>
          </a:p>
          <a:p>
            <a:r>
              <a:rPr lang="pt-BR" sz="3600" b="1" i="1" dirty="0"/>
              <a:t>a = 1.87</a:t>
            </a:r>
            <a:endParaRPr lang="pt-BR" sz="3600" b="1" dirty="0"/>
          </a:p>
        </p:txBody>
      </p:sp>
      <p:sp>
        <p:nvSpPr>
          <p:cNvPr id="14" name="Retângulo 13"/>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5" name="CaixaDeTexto 14"/>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118977328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quão boa é a linha de regressão?</a:t>
            </a:r>
            <a:endParaRPr lang="pt-BR" sz="3600" dirty="0"/>
          </a:p>
        </p:txBody>
      </p:sp>
      <p:pic>
        <p:nvPicPr>
          <p:cNvPr id="3" name="Imagem 2"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016" y="3127249"/>
            <a:ext cx="12358460" cy="6462248"/>
          </a:xfrm>
          <a:prstGeom prst="rect">
            <a:avLst/>
          </a:prstGeom>
        </p:spPr>
      </p:pic>
      <p:sp>
        <p:nvSpPr>
          <p:cNvPr id="5" name="Retângulo 4"/>
          <p:cNvSpPr/>
          <p:nvPr/>
        </p:nvSpPr>
        <p:spPr>
          <a:xfrm>
            <a:off x="8554453" y="8446169"/>
            <a:ext cx="5702969" cy="469232"/>
          </a:xfrm>
          <a:prstGeom prst="rect">
            <a:avLst/>
          </a:prstGeom>
          <a:no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7" name="Retângulo 6"/>
          <p:cNvSpPr/>
          <p:nvPr/>
        </p:nvSpPr>
        <p:spPr>
          <a:xfrm>
            <a:off x="1" y="-1"/>
            <a:ext cx="765545"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8" name="CaixaDeTexto 7"/>
          <p:cNvSpPr txBox="1"/>
          <p:nvPr/>
        </p:nvSpPr>
        <p:spPr>
          <a:xfrm rot="16200000">
            <a:off x="-3190333" y="6203269"/>
            <a:ext cx="7336466" cy="830997"/>
          </a:xfrm>
          <a:prstGeom prst="rect">
            <a:avLst/>
          </a:prstGeom>
          <a:noFill/>
        </p:spPr>
        <p:txBody>
          <a:bodyPr wrap="square" rtlCol="0">
            <a:spAutoFit/>
          </a:bodyPr>
          <a:lstStyle/>
          <a:p>
            <a:r>
              <a:rPr lang="pt-BR" sz="4800" b="1" dirty="0">
                <a:solidFill>
                  <a:schemeClr val="bg1"/>
                </a:solidFill>
              </a:rPr>
              <a:t>Análise bivariada</a:t>
            </a:r>
          </a:p>
        </p:txBody>
      </p:sp>
    </p:spTree>
    <p:extLst>
      <p:ext uri="{BB962C8B-B14F-4D97-AF65-F5344CB8AC3E}">
        <p14:creationId xmlns:p14="http://schemas.microsoft.com/office/powerpoint/2010/main" val="410296896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Considerações</a:t>
            </a:r>
          </a:p>
        </p:txBody>
      </p:sp>
      <p:sp>
        <p:nvSpPr>
          <p:cNvPr id="3" name="Espaço Reservado para Conteúdo 2"/>
          <p:cNvSpPr>
            <a:spLocks noGrp="1"/>
          </p:cNvSpPr>
          <p:nvPr>
            <p:ph idx="1"/>
          </p:nvPr>
        </p:nvSpPr>
        <p:spPr>
          <a:xfrm>
            <a:off x="1378377" y="3308495"/>
            <a:ext cx="15878229" cy="6460241"/>
          </a:xfrm>
        </p:spPr>
        <p:txBody>
          <a:bodyPr>
            <a:normAutofit/>
          </a:bodyPr>
          <a:lstStyle/>
          <a:p>
            <a:r>
              <a:rPr lang="pt-BR" sz="3600" dirty="0"/>
              <a:t>1. Como toda festa, a regressão pode ser tornar uma aglomeração</a:t>
            </a:r>
          </a:p>
          <a:p>
            <a:pPr lvl="1"/>
            <a:r>
              <a:rPr lang="pt-BR" sz="3000" dirty="0"/>
              <a:t>É interessante incluir </a:t>
            </a:r>
            <a:r>
              <a:rPr lang="pt-BR" sz="3000" dirty="0" err="1"/>
              <a:t>IVs</a:t>
            </a:r>
            <a:r>
              <a:rPr lang="pt-BR" sz="3000" dirty="0"/>
              <a:t> de acordo com hipóteses teóricas</a:t>
            </a:r>
          </a:p>
          <a:p>
            <a:pPr lvl="1"/>
            <a:r>
              <a:rPr lang="pt-BR" sz="3000" dirty="0"/>
              <a:t>WARNING: </a:t>
            </a:r>
            <a:r>
              <a:rPr lang="pt-BR" sz="3000" dirty="0" err="1"/>
              <a:t>Stepwise</a:t>
            </a:r>
            <a:r>
              <a:rPr lang="pt-BR" sz="3000" dirty="0"/>
              <a:t> </a:t>
            </a:r>
            <a:r>
              <a:rPr lang="pt-BR" sz="3000" dirty="0" err="1"/>
              <a:t>regression</a:t>
            </a:r>
            <a:endParaRPr lang="pt-BR" sz="3000" dirty="0"/>
          </a:p>
          <a:p>
            <a:pPr lvl="1"/>
            <a:endParaRPr lang="pt-BR" sz="3000" dirty="0"/>
          </a:p>
          <a:p>
            <a:pPr marL="0" indent="-68580">
              <a:buNone/>
            </a:pPr>
            <a:r>
              <a:rPr lang="pt-BR" sz="3600" dirty="0"/>
              <a:t>2. Como toda análise estatística, o design do estudo importa na interpretação dos dados</a:t>
            </a:r>
          </a:p>
          <a:p>
            <a:pPr marL="0" indent="-68580">
              <a:buNone/>
            </a:pPr>
            <a:endParaRPr lang="pt-BR" sz="3600" dirty="0"/>
          </a:p>
          <a:p>
            <a:pPr marL="0" indent="-68580">
              <a:buNone/>
            </a:pPr>
            <a:r>
              <a:rPr lang="pt-BR" sz="3600" dirty="0"/>
              <a:t>3. Existem vários tipos de regressão (logística, linear) e a escolha delas depende do tipo de variável Y</a:t>
            </a:r>
          </a:p>
          <a:p>
            <a:pPr lvl="1"/>
            <a:endParaRPr lang="en-US" sz="3000" dirty="0"/>
          </a:p>
          <a:p>
            <a:endParaRPr lang="pt-BR" dirty="0"/>
          </a:p>
        </p:txBody>
      </p:sp>
      <p:sp>
        <p:nvSpPr>
          <p:cNvPr id="4" name="Retângulo 3">
            <a:extLst>
              <a:ext uri="{FF2B5EF4-FFF2-40B4-BE49-F238E27FC236}">
                <a16:creationId xmlns:a16="http://schemas.microsoft.com/office/drawing/2014/main" id="{5C30F7DC-08F1-48DD-BEC9-26B5130669FD}"/>
              </a:ext>
            </a:extLst>
          </p:cNvPr>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5974433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4346075" y="7938165"/>
            <a:ext cx="13066296" cy="1477328"/>
          </a:xfrm>
          <a:prstGeom prst="rect">
            <a:avLst/>
          </a:prstGeom>
          <a:noFill/>
        </p:spPr>
        <p:txBody>
          <a:bodyPr wrap="square" rtlCol="0">
            <a:spAutoFit/>
          </a:bodyPr>
          <a:lstStyle/>
          <a:p>
            <a:pPr algn="r"/>
            <a:r>
              <a:rPr lang="pt-BR" sz="9000" dirty="0">
                <a:solidFill>
                  <a:schemeClr val="bg1"/>
                </a:solidFill>
                <a:latin typeface="Segoe UI Semibold" panose="020B0702040204020203" pitchFamily="34" charset="0"/>
                <a:cs typeface="Segoe UI Semibold" panose="020B0702040204020203" pitchFamily="34" charset="0"/>
              </a:rPr>
              <a:t>Pontos importantes</a:t>
            </a:r>
          </a:p>
        </p:txBody>
      </p:sp>
    </p:spTree>
    <p:extLst>
      <p:ext uri="{BB962C8B-B14F-4D97-AF65-F5344CB8AC3E}">
        <p14:creationId xmlns:p14="http://schemas.microsoft.com/office/powerpoint/2010/main" val="358468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Relação causa-efeito</a:t>
            </a:r>
          </a:p>
        </p:txBody>
      </p:sp>
      <p:pic>
        <p:nvPicPr>
          <p:cNvPr id="4" name="Espaço Reservado para Conteúdo 3" descr="Recorte de Tela"/>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6193" y="3127249"/>
            <a:ext cx="14598371" cy="4895393"/>
          </a:xfrm>
        </p:spPr>
      </p:pic>
      <p:sp>
        <p:nvSpPr>
          <p:cNvPr id="5" name="Retângulo 4">
            <a:extLst>
              <a:ext uri="{FF2B5EF4-FFF2-40B4-BE49-F238E27FC236}">
                <a16:creationId xmlns:a16="http://schemas.microsoft.com/office/drawing/2014/main" id="{F799B3C7-77C6-4103-A48E-4097B83E3CAB}"/>
              </a:ext>
            </a:extLst>
          </p:cNvPr>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3602515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valor </a:t>
            </a:r>
            <a:r>
              <a:rPr lang="pt-BR" i="1" dirty="0"/>
              <a:t>p</a:t>
            </a:r>
            <a:endParaRPr lang="pt-BR" dirty="0"/>
          </a:p>
        </p:txBody>
      </p:sp>
      <p:sp>
        <p:nvSpPr>
          <p:cNvPr id="5" name="Retângulo 4">
            <a:extLst>
              <a:ext uri="{FF2B5EF4-FFF2-40B4-BE49-F238E27FC236}">
                <a16:creationId xmlns:a16="http://schemas.microsoft.com/office/drawing/2014/main" id="{F799B3C7-77C6-4103-A48E-4097B83E3CAB}"/>
              </a:ext>
            </a:extLst>
          </p:cNvPr>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3" name="Espaço Reservado para Conteúdo 2"/>
          <p:cNvSpPr>
            <a:spLocks noGrp="1"/>
          </p:cNvSpPr>
          <p:nvPr>
            <p:ph idx="1"/>
          </p:nvPr>
        </p:nvSpPr>
        <p:spPr>
          <a:xfrm>
            <a:off x="1950862" y="3524693"/>
            <a:ext cx="15273884" cy="6035040"/>
          </a:xfrm>
        </p:spPr>
        <p:txBody>
          <a:bodyPr>
            <a:normAutofit/>
          </a:bodyPr>
          <a:lstStyle/>
          <a:p>
            <a:pPr marL="0" indent="0" algn="r">
              <a:buNone/>
            </a:pPr>
            <a:r>
              <a:rPr lang="pt-BR" sz="4200" dirty="0"/>
              <a:t>“In </a:t>
            </a:r>
            <a:r>
              <a:rPr lang="pt-BR" sz="4200" dirty="0" err="1"/>
              <a:t>McLean</a:t>
            </a:r>
            <a:r>
              <a:rPr lang="pt-BR" sz="4200" dirty="0"/>
              <a:t> </a:t>
            </a:r>
            <a:r>
              <a:rPr lang="pt-BR" sz="4200" dirty="0" err="1"/>
              <a:t>and</a:t>
            </a:r>
            <a:r>
              <a:rPr lang="pt-BR" sz="4200" dirty="0"/>
              <a:t> Ernest (1998), </a:t>
            </a:r>
            <a:r>
              <a:rPr lang="pt-BR" sz="4200" dirty="0" err="1"/>
              <a:t>they</a:t>
            </a:r>
            <a:r>
              <a:rPr lang="pt-BR" sz="4200" dirty="0"/>
              <a:t> </a:t>
            </a:r>
            <a:r>
              <a:rPr lang="pt-BR" sz="4200" dirty="0" err="1"/>
              <a:t>say</a:t>
            </a:r>
            <a:r>
              <a:rPr lang="pt-BR" sz="4200" dirty="0"/>
              <a:t> </a:t>
            </a:r>
            <a:r>
              <a:rPr lang="pt-BR" sz="4200" dirty="0" err="1"/>
              <a:t>that</a:t>
            </a:r>
            <a:r>
              <a:rPr lang="pt-BR" sz="4200" dirty="0"/>
              <a:t> </a:t>
            </a:r>
            <a:r>
              <a:rPr lang="pt-BR" sz="4200" dirty="0" err="1"/>
              <a:t>the</a:t>
            </a:r>
            <a:r>
              <a:rPr lang="pt-BR" sz="4200" dirty="0"/>
              <a:t> </a:t>
            </a:r>
            <a:r>
              <a:rPr lang="pt-BR" sz="4200" dirty="0" err="1"/>
              <a:t>significance</a:t>
            </a:r>
            <a:r>
              <a:rPr lang="pt-BR" sz="4200" dirty="0"/>
              <a:t> </a:t>
            </a:r>
            <a:r>
              <a:rPr lang="pt-BR" sz="4200" dirty="0" err="1"/>
              <a:t>test</a:t>
            </a:r>
            <a:r>
              <a:rPr lang="pt-BR" sz="4200" dirty="0"/>
              <a:t> </a:t>
            </a:r>
            <a:r>
              <a:rPr lang="pt-BR" sz="4200" dirty="0" err="1"/>
              <a:t>tells</a:t>
            </a:r>
            <a:r>
              <a:rPr lang="pt-BR" sz="4200" dirty="0"/>
              <a:t> </a:t>
            </a:r>
            <a:r>
              <a:rPr lang="pt-BR" sz="4200" dirty="0" err="1"/>
              <a:t>whether</a:t>
            </a:r>
            <a:r>
              <a:rPr lang="pt-BR" sz="4200" dirty="0"/>
              <a:t> </a:t>
            </a:r>
            <a:r>
              <a:rPr lang="pt-BR" sz="4200" dirty="0" err="1"/>
              <a:t>the</a:t>
            </a:r>
            <a:r>
              <a:rPr lang="pt-BR" sz="4200" dirty="0"/>
              <a:t> </a:t>
            </a:r>
            <a:r>
              <a:rPr lang="pt-BR" sz="4200" dirty="0" err="1"/>
              <a:t>results</a:t>
            </a:r>
            <a:r>
              <a:rPr lang="pt-BR" sz="4200" dirty="0"/>
              <a:t> </a:t>
            </a:r>
            <a:r>
              <a:rPr lang="pt-BR" sz="4200" dirty="0" err="1"/>
              <a:t>was</a:t>
            </a:r>
            <a:r>
              <a:rPr lang="pt-BR" sz="4200" dirty="0"/>
              <a:t> </a:t>
            </a:r>
            <a:r>
              <a:rPr lang="pt-BR" sz="4200" dirty="0" err="1"/>
              <a:t>likely</a:t>
            </a:r>
            <a:r>
              <a:rPr lang="pt-BR" sz="4200" dirty="0"/>
              <a:t> </a:t>
            </a:r>
            <a:r>
              <a:rPr lang="pt-BR" sz="4200" dirty="0" err="1"/>
              <a:t>obtained</a:t>
            </a:r>
            <a:r>
              <a:rPr lang="pt-BR" sz="4200" dirty="0"/>
              <a:t> </a:t>
            </a:r>
            <a:r>
              <a:rPr lang="pt-BR" sz="4200" dirty="0" err="1"/>
              <a:t>by</a:t>
            </a:r>
            <a:r>
              <a:rPr lang="pt-BR" sz="4200" dirty="0"/>
              <a:t> chance, </a:t>
            </a:r>
            <a:r>
              <a:rPr lang="pt-BR" sz="4200" dirty="0" err="1"/>
              <a:t>but</a:t>
            </a:r>
            <a:r>
              <a:rPr lang="pt-BR" sz="4200" dirty="0"/>
              <a:t> does </a:t>
            </a:r>
            <a:r>
              <a:rPr lang="pt-BR" sz="4200" dirty="0" err="1"/>
              <a:t>not</a:t>
            </a:r>
            <a:r>
              <a:rPr lang="pt-BR" sz="4200" dirty="0"/>
              <a:t> </a:t>
            </a:r>
            <a:r>
              <a:rPr lang="pt-BR" sz="4200" dirty="0" err="1"/>
              <a:t>convey</a:t>
            </a:r>
            <a:r>
              <a:rPr lang="pt-BR" sz="4200" dirty="0"/>
              <a:t> </a:t>
            </a:r>
            <a:r>
              <a:rPr lang="pt-BR" sz="4200" dirty="0" err="1"/>
              <a:t>information</a:t>
            </a:r>
            <a:r>
              <a:rPr lang="pt-BR" sz="4200" dirty="0"/>
              <a:t> </a:t>
            </a:r>
            <a:r>
              <a:rPr lang="pt-BR" sz="4200" dirty="0" err="1"/>
              <a:t>about</a:t>
            </a:r>
            <a:r>
              <a:rPr lang="pt-BR" sz="4200" dirty="0"/>
              <a:t> </a:t>
            </a:r>
            <a:r>
              <a:rPr lang="pt-BR" sz="4200" dirty="0" err="1"/>
              <a:t>the</a:t>
            </a:r>
            <a:r>
              <a:rPr lang="pt-BR" sz="4200" dirty="0"/>
              <a:t> </a:t>
            </a:r>
            <a:r>
              <a:rPr lang="pt-BR" sz="4200" dirty="0" err="1"/>
              <a:t>practical</a:t>
            </a:r>
            <a:r>
              <a:rPr lang="pt-BR" sz="4200" dirty="0"/>
              <a:t> </a:t>
            </a:r>
            <a:r>
              <a:rPr lang="pt-BR" sz="4200" dirty="0" err="1"/>
              <a:t>importance</a:t>
            </a:r>
            <a:r>
              <a:rPr lang="pt-BR" sz="4200" dirty="0"/>
              <a:t> </a:t>
            </a:r>
            <a:r>
              <a:rPr lang="pt-BR" sz="4200" dirty="0" err="1"/>
              <a:t>of</a:t>
            </a:r>
            <a:r>
              <a:rPr lang="pt-BR" sz="4200" dirty="0"/>
              <a:t> </a:t>
            </a:r>
            <a:r>
              <a:rPr lang="pt-BR" sz="4200" dirty="0" err="1"/>
              <a:t>the</a:t>
            </a:r>
            <a:r>
              <a:rPr lang="pt-BR" sz="4200" dirty="0"/>
              <a:t> </a:t>
            </a:r>
            <a:r>
              <a:rPr lang="pt-BR" sz="4200" dirty="0" err="1"/>
              <a:t>difference</a:t>
            </a:r>
            <a:r>
              <a:rPr lang="pt-BR" sz="4200" dirty="0"/>
              <a:t> (</a:t>
            </a:r>
            <a:r>
              <a:rPr lang="pt-BR" sz="4200" i="1" dirty="0" err="1"/>
              <a:t>effect</a:t>
            </a:r>
            <a:r>
              <a:rPr lang="pt-BR" sz="4200" i="1" dirty="0"/>
              <a:t> </a:t>
            </a:r>
            <a:r>
              <a:rPr lang="pt-BR" sz="4200" i="1" dirty="0" err="1"/>
              <a:t>size</a:t>
            </a:r>
            <a:r>
              <a:rPr lang="pt-BR" sz="4200" dirty="0"/>
              <a:t>), </a:t>
            </a:r>
            <a:r>
              <a:rPr lang="pt-BR" sz="4200" dirty="0" err="1"/>
              <a:t>the</a:t>
            </a:r>
            <a:r>
              <a:rPr lang="pt-BR" sz="4200" dirty="0"/>
              <a:t> </a:t>
            </a:r>
            <a:r>
              <a:rPr lang="pt-BR" sz="4200" dirty="0" err="1"/>
              <a:t>quality</a:t>
            </a:r>
            <a:r>
              <a:rPr lang="pt-BR" sz="4200" dirty="0"/>
              <a:t> </a:t>
            </a:r>
            <a:r>
              <a:rPr lang="pt-BR" sz="4200" dirty="0" err="1"/>
              <a:t>of</a:t>
            </a:r>
            <a:r>
              <a:rPr lang="pt-BR" sz="4200" dirty="0"/>
              <a:t> </a:t>
            </a:r>
            <a:r>
              <a:rPr lang="pt-BR" sz="4200" dirty="0" err="1"/>
              <a:t>the</a:t>
            </a:r>
            <a:r>
              <a:rPr lang="pt-BR" sz="4200" dirty="0"/>
              <a:t> </a:t>
            </a:r>
            <a:r>
              <a:rPr lang="pt-BR" sz="4200" dirty="0" err="1"/>
              <a:t>research</a:t>
            </a:r>
            <a:r>
              <a:rPr lang="pt-BR" sz="4200" dirty="0"/>
              <a:t> design, </a:t>
            </a:r>
            <a:r>
              <a:rPr lang="pt-BR" sz="4200" dirty="0" err="1"/>
              <a:t>the</a:t>
            </a:r>
            <a:r>
              <a:rPr lang="pt-BR" sz="4200" dirty="0"/>
              <a:t> </a:t>
            </a:r>
            <a:r>
              <a:rPr lang="pt-BR" sz="4200" dirty="0" err="1"/>
              <a:t>reliability</a:t>
            </a:r>
            <a:r>
              <a:rPr lang="pt-BR" sz="4200" dirty="0"/>
              <a:t> </a:t>
            </a:r>
            <a:r>
              <a:rPr lang="pt-BR" sz="4200" dirty="0" err="1"/>
              <a:t>and</a:t>
            </a:r>
            <a:r>
              <a:rPr lang="pt-BR" sz="4200" dirty="0"/>
              <a:t> </a:t>
            </a:r>
            <a:r>
              <a:rPr lang="pt-BR" sz="4200" dirty="0" err="1"/>
              <a:t>validity</a:t>
            </a:r>
            <a:r>
              <a:rPr lang="pt-BR" sz="4200" dirty="0"/>
              <a:t> </a:t>
            </a:r>
            <a:r>
              <a:rPr lang="pt-BR" sz="4200" dirty="0" err="1"/>
              <a:t>of</a:t>
            </a:r>
            <a:r>
              <a:rPr lang="pt-BR" sz="4200" dirty="0"/>
              <a:t> </a:t>
            </a:r>
            <a:r>
              <a:rPr lang="pt-BR" sz="4200" dirty="0" err="1"/>
              <a:t>the</a:t>
            </a:r>
            <a:r>
              <a:rPr lang="pt-BR" sz="4200" dirty="0"/>
              <a:t> </a:t>
            </a:r>
            <a:r>
              <a:rPr lang="pt-BR" sz="4200" dirty="0" err="1"/>
              <a:t>measures</a:t>
            </a:r>
            <a:r>
              <a:rPr lang="pt-BR" sz="4200" dirty="0"/>
              <a:t>, </a:t>
            </a:r>
            <a:r>
              <a:rPr lang="pt-BR" sz="4200" dirty="0" err="1"/>
              <a:t>the</a:t>
            </a:r>
            <a:r>
              <a:rPr lang="pt-BR" sz="4200" dirty="0"/>
              <a:t> </a:t>
            </a:r>
            <a:r>
              <a:rPr lang="pt-BR" sz="4200" dirty="0" err="1"/>
              <a:t>fidelity</a:t>
            </a:r>
            <a:r>
              <a:rPr lang="pt-BR" sz="4200" dirty="0"/>
              <a:t> </a:t>
            </a:r>
            <a:r>
              <a:rPr lang="pt-BR" sz="4200" dirty="0" err="1"/>
              <a:t>of</a:t>
            </a:r>
            <a:r>
              <a:rPr lang="pt-BR" sz="4200" dirty="0"/>
              <a:t> </a:t>
            </a:r>
            <a:r>
              <a:rPr lang="pt-BR" sz="4200" dirty="0" err="1"/>
              <a:t>the</a:t>
            </a:r>
            <a:r>
              <a:rPr lang="pt-BR" sz="4200" dirty="0"/>
              <a:t> </a:t>
            </a:r>
            <a:r>
              <a:rPr lang="pt-BR" sz="4200" dirty="0" err="1"/>
              <a:t>treatment</a:t>
            </a:r>
            <a:r>
              <a:rPr lang="pt-BR" sz="4200" dirty="0"/>
              <a:t>, </a:t>
            </a:r>
            <a:r>
              <a:rPr lang="pt-BR" sz="4200" dirty="0" err="1"/>
              <a:t>or</a:t>
            </a:r>
            <a:r>
              <a:rPr lang="pt-BR" sz="4200" dirty="0"/>
              <a:t> </a:t>
            </a:r>
            <a:r>
              <a:rPr lang="pt-BR" sz="4200" dirty="0" err="1"/>
              <a:t>whether</a:t>
            </a:r>
            <a:r>
              <a:rPr lang="pt-BR" sz="4200" dirty="0"/>
              <a:t> </a:t>
            </a:r>
            <a:r>
              <a:rPr lang="pt-BR" sz="4200" dirty="0" err="1"/>
              <a:t>the</a:t>
            </a:r>
            <a:r>
              <a:rPr lang="pt-BR" sz="4200" dirty="0"/>
              <a:t> </a:t>
            </a:r>
            <a:r>
              <a:rPr lang="pt-BR" sz="4200" dirty="0" err="1"/>
              <a:t>results</a:t>
            </a:r>
            <a:r>
              <a:rPr lang="pt-BR" sz="4200" dirty="0"/>
              <a:t> are </a:t>
            </a:r>
            <a:r>
              <a:rPr lang="pt-BR" sz="4200" dirty="0" err="1"/>
              <a:t>replicable</a:t>
            </a:r>
            <a:r>
              <a:rPr lang="pt-BR" sz="4200" dirty="0"/>
              <a:t>.”</a:t>
            </a:r>
          </a:p>
          <a:p>
            <a:pPr marL="0" indent="0" algn="r">
              <a:buNone/>
            </a:pPr>
            <a:endParaRPr lang="pt-BR" sz="4200" dirty="0"/>
          </a:p>
          <a:p>
            <a:pPr marL="0" indent="0" algn="r">
              <a:buNone/>
            </a:pPr>
            <a:r>
              <a:rPr lang="pt-BR" sz="4200" dirty="0" err="1"/>
              <a:t>Tabanick</a:t>
            </a:r>
            <a:r>
              <a:rPr lang="pt-BR" sz="4200" dirty="0"/>
              <a:t> &amp; </a:t>
            </a:r>
            <a:r>
              <a:rPr lang="pt-BR" sz="4200" dirty="0" err="1"/>
              <a:t>Fidell</a:t>
            </a:r>
            <a:r>
              <a:rPr lang="pt-BR" sz="4200" dirty="0"/>
              <a:t>, 2011</a:t>
            </a:r>
          </a:p>
        </p:txBody>
      </p:sp>
    </p:spTree>
    <p:extLst>
      <p:ext uri="{BB962C8B-B14F-4D97-AF65-F5344CB8AC3E}">
        <p14:creationId xmlns:p14="http://schemas.microsoft.com/office/powerpoint/2010/main" val="162989046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9"/>
          <p:cNvSpPr txBox="1"/>
          <p:nvPr/>
        </p:nvSpPr>
        <p:spPr>
          <a:xfrm>
            <a:off x="10323195" y="5429315"/>
            <a:ext cx="6714392" cy="3077766"/>
          </a:xfrm>
          <a:prstGeom prst="rect">
            <a:avLst/>
          </a:prstGeom>
        </p:spPr>
        <p:txBody>
          <a:bodyPr wrap="square" lIns="0" tIns="0" rIns="0" bIns="0" rtlCol="0" anchor="t">
            <a:spAutoFit/>
          </a:bodyPr>
          <a:lstStyle/>
          <a:p>
            <a:pPr algn="r"/>
            <a:r>
              <a:rPr lang="en-US" sz="3200" dirty="0">
                <a:solidFill>
                  <a:srgbClr val="000000"/>
                </a:solidFill>
                <a:latin typeface="Inter" panose="020B0604020202020204" charset="0"/>
                <a:ea typeface="Inter" panose="020B0604020202020204" charset="0"/>
              </a:rPr>
              <a:t>“</a:t>
            </a:r>
            <a:r>
              <a:rPr lang="en-US" sz="3200" dirty="0" err="1">
                <a:solidFill>
                  <a:srgbClr val="000000"/>
                </a:solidFill>
                <a:latin typeface="Inter" panose="020B0604020202020204" charset="0"/>
                <a:ea typeface="Inter" panose="020B0604020202020204" charset="0"/>
              </a:rPr>
              <a:t>Os</a:t>
            </a:r>
            <a:r>
              <a:rPr lang="en-US" sz="3200" dirty="0">
                <a:solidFill>
                  <a:srgbClr val="000000"/>
                </a:solidFill>
                <a:latin typeface="Inter" panose="020B0604020202020204" charset="0"/>
                <a:ea typeface="Inter" panose="020B0604020202020204" charset="0"/>
              </a:rPr>
              <a:t> </a:t>
            </a:r>
            <a:r>
              <a:rPr lang="en-US" sz="3200" dirty="0" err="1">
                <a:solidFill>
                  <a:srgbClr val="000000"/>
                </a:solidFill>
                <a:latin typeface="Inter"/>
              </a:rPr>
              <a:t>números</a:t>
            </a:r>
            <a:r>
              <a:rPr lang="en-US" sz="3200" dirty="0">
                <a:solidFill>
                  <a:srgbClr val="000000"/>
                </a:solidFill>
                <a:latin typeface="Inter"/>
              </a:rPr>
              <a:t> </a:t>
            </a:r>
            <a:r>
              <a:rPr lang="en-US" sz="3200" dirty="0" err="1">
                <a:solidFill>
                  <a:srgbClr val="000000"/>
                </a:solidFill>
                <a:latin typeface="Inter"/>
              </a:rPr>
              <a:t>não</a:t>
            </a:r>
            <a:r>
              <a:rPr lang="en-US" sz="3200" dirty="0">
                <a:solidFill>
                  <a:srgbClr val="000000"/>
                </a:solidFill>
                <a:latin typeface="Inter"/>
              </a:rPr>
              <a:t> tem </a:t>
            </a:r>
            <a:r>
              <a:rPr lang="en-US" sz="3200" dirty="0" err="1">
                <a:solidFill>
                  <a:srgbClr val="000000"/>
                </a:solidFill>
                <a:latin typeface="Inter"/>
              </a:rPr>
              <a:t>como</a:t>
            </a:r>
            <a:r>
              <a:rPr lang="en-US" sz="3200" dirty="0">
                <a:solidFill>
                  <a:srgbClr val="000000"/>
                </a:solidFill>
                <a:latin typeface="Inter"/>
              </a:rPr>
              <a:t> </a:t>
            </a:r>
            <a:r>
              <a:rPr lang="en-US" sz="3200" dirty="0" err="1">
                <a:solidFill>
                  <a:srgbClr val="000000"/>
                </a:solidFill>
                <a:latin typeface="Inter"/>
              </a:rPr>
              <a:t>falar</a:t>
            </a:r>
            <a:r>
              <a:rPr lang="en-US" sz="3200" dirty="0">
                <a:solidFill>
                  <a:srgbClr val="000000"/>
                </a:solidFill>
                <a:latin typeface="Inter"/>
              </a:rPr>
              <a:t> </a:t>
            </a:r>
            <a:r>
              <a:rPr lang="en-US" sz="3200" dirty="0" err="1">
                <a:solidFill>
                  <a:srgbClr val="000000"/>
                </a:solidFill>
                <a:latin typeface="Inter"/>
              </a:rPr>
              <a:t>por</a:t>
            </a:r>
            <a:r>
              <a:rPr lang="en-US" sz="3200" dirty="0">
                <a:solidFill>
                  <a:srgbClr val="000000"/>
                </a:solidFill>
                <a:latin typeface="Inter"/>
              </a:rPr>
              <a:t> </a:t>
            </a:r>
            <a:r>
              <a:rPr lang="en-US" sz="3200" dirty="0" err="1">
                <a:solidFill>
                  <a:srgbClr val="000000"/>
                </a:solidFill>
                <a:latin typeface="Inter"/>
              </a:rPr>
              <a:t>si</a:t>
            </a:r>
            <a:r>
              <a:rPr lang="en-US" sz="3200" dirty="0">
                <a:solidFill>
                  <a:srgbClr val="000000"/>
                </a:solidFill>
                <a:latin typeface="Inter"/>
              </a:rPr>
              <a:t> </a:t>
            </a:r>
            <a:r>
              <a:rPr lang="en-US" sz="3200" dirty="0" err="1">
                <a:solidFill>
                  <a:srgbClr val="000000"/>
                </a:solidFill>
                <a:latin typeface="Inter"/>
              </a:rPr>
              <a:t>mesmos</a:t>
            </a:r>
            <a:r>
              <a:rPr lang="en-US" sz="3200" dirty="0">
                <a:solidFill>
                  <a:srgbClr val="000000"/>
                </a:solidFill>
                <a:latin typeface="Inter"/>
              </a:rPr>
              <a:t>. </a:t>
            </a:r>
            <a:r>
              <a:rPr lang="en-US" sz="3200" dirty="0" err="1">
                <a:solidFill>
                  <a:srgbClr val="000000"/>
                </a:solidFill>
                <a:latin typeface="Inter"/>
              </a:rPr>
              <a:t>Somos</a:t>
            </a:r>
            <a:r>
              <a:rPr lang="en-US" sz="3200" dirty="0">
                <a:solidFill>
                  <a:srgbClr val="000000"/>
                </a:solidFill>
                <a:latin typeface="Inter"/>
              </a:rPr>
              <a:t> </a:t>
            </a:r>
            <a:r>
              <a:rPr lang="en-US" sz="3200" dirty="0" err="1">
                <a:solidFill>
                  <a:srgbClr val="000000"/>
                </a:solidFill>
                <a:latin typeface="Inter"/>
              </a:rPr>
              <a:t>nós</a:t>
            </a:r>
            <a:r>
              <a:rPr lang="en-US" sz="3200" dirty="0">
                <a:solidFill>
                  <a:srgbClr val="000000"/>
                </a:solidFill>
                <a:latin typeface="Inter"/>
              </a:rPr>
              <a:t> que </a:t>
            </a:r>
            <a:r>
              <a:rPr lang="en-US" sz="3200" dirty="0" err="1">
                <a:solidFill>
                  <a:srgbClr val="000000"/>
                </a:solidFill>
                <a:latin typeface="Inter"/>
              </a:rPr>
              <a:t>falamos</a:t>
            </a:r>
            <a:r>
              <a:rPr lang="en-US" sz="3200" dirty="0">
                <a:solidFill>
                  <a:srgbClr val="000000"/>
                </a:solidFill>
                <a:latin typeface="Inter"/>
              </a:rPr>
              <a:t> </a:t>
            </a:r>
            <a:r>
              <a:rPr lang="en-US" sz="3200" dirty="0" err="1">
                <a:solidFill>
                  <a:srgbClr val="000000"/>
                </a:solidFill>
                <a:latin typeface="Inter"/>
              </a:rPr>
              <a:t>por</a:t>
            </a:r>
            <a:r>
              <a:rPr lang="en-US" sz="3200" dirty="0">
                <a:solidFill>
                  <a:srgbClr val="000000"/>
                </a:solidFill>
                <a:latin typeface="Inter"/>
              </a:rPr>
              <a:t> </a:t>
            </a:r>
            <a:r>
              <a:rPr lang="en-US" sz="3200" dirty="0" err="1">
                <a:solidFill>
                  <a:srgbClr val="000000"/>
                </a:solidFill>
                <a:latin typeface="Inter"/>
              </a:rPr>
              <a:t>eles</a:t>
            </a:r>
            <a:r>
              <a:rPr lang="en-US" sz="3200" dirty="0">
                <a:solidFill>
                  <a:srgbClr val="000000"/>
                </a:solidFill>
                <a:latin typeface="Inter"/>
              </a:rPr>
              <a:t>. </a:t>
            </a:r>
            <a:r>
              <a:rPr lang="en-US" sz="3200" dirty="0" err="1">
                <a:solidFill>
                  <a:srgbClr val="000000"/>
                </a:solidFill>
                <a:latin typeface="Inter"/>
              </a:rPr>
              <a:t>Nós</a:t>
            </a:r>
            <a:r>
              <a:rPr lang="en-US" sz="3200" dirty="0">
                <a:solidFill>
                  <a:srgbClr val="000000"/>
                </a:solidFill>
                <a:latin typeface="Inter"/>
              </a:rPr>
              <a:t> </a:t>
            </a:r>
            <a:r>
              <a:rPr lang="en-US" sz="3200" dirty="0" err="1">
                <a:solidFill>
                  <a:srgbClr val="000000"/>
                </a:solidFill>
                <a:latin typeface="Inter"/>
              </a:rPr>
              <a:t>os</a:t>
            </a:r>
            <a:r>
              <a:rPr lang="en-US" sz="3200" dirty="0">
                <a:solidFill>
                  <a:srgbClr val="000000"/>
                </a:solidFill>
                <a:latin typeface="Inter"/>
              </a:rPr>
              <a:t> </a:t>
            </a:r>
            <a:r>
              <a:rPr lang="en-US" sz="3200" dirty="0" err="1">
                <a:solidFill>
                  <a:srgbClr val="000000"/>
                </a:solidFill>
                <a:latin typeface="Inter"/>
              </a:rPr>
              <a:t>imbuímos</a:t>
            </a:r>
            <a:r>
              <a:rPr lang="en-US" sz="3200" dirty="0">
                <a:solidFill>
                  <a:srgbClr val="000000"/>
                </a:solidFill>
                <a:latin typeface="Inter"/>
              </a:rPr>
              <a:t> de </a:t>
            </a:r>
            <a:r>
              <a:rPr lang="en-US" sz="3200" dirty="0" err="1">
                <a:solidFill>
                  <a:srgbClr val="000000"/>
                </a:solidFill>
                <a:latin typeface="Inter"/>
              </a:rPr>
              <a:t>significado</a:t>
            </a:r>
            <a:r>
              <a:rPr lang="en-US" sz="3200" dirty="0">
                <a:solidFill>
                  <a:srgbClr val="000000"/>
                </a:solidFill>
                <a:latin typeface="Inter"/>
              </a:rPr>
              <a:t>.”</a:t>
            </a:r>
          </a:p>
          <a:p>
            <a:pPr algn="r"/>
            <a:endParaRPr lang="en-US" sz="2400" i="1" dirty="0">
              <a:solidFill>
                <a:srgbClr val="000000"/>
              </a:solidFill>
              <a:latin typeface="Inter"/>
            </a:endParaRPr>
          </a:p>
          <a:p>
            <a:pPr algn="r"/>
            <a:r>
              <a:rPr lang="en-US" sz="2400" i="1" dirty="0">
                <a:solidFill>
                  <a:srgbClr val="000000"/>
                </a:solidFill>
                <a:latin typeface="Inter"/>
              </a:rPr>
              <a:t>Nate Silver</a:t>
            </a:r>
          </a:p>
          <a:p>
            <a:pPr algn="r"/>
            <a:r>
              <a:rPr lang="en-US" sz="2400" i="1" dirty="0">
                <a:solidFill>
                  <a:srgbClr val="000000"/>
                </a:solidFill>
                <a:latin typeface="Inter"/>
              </a:rPr>
              <a:t>O </a:t>
            </a:r>
            <a:r>
              <a:rPr lang="en-US" sz="2400" i="1" dirty="0" err="1">
                <a:solidFill>
                  <a:srgbClr val="000000"/>
                </a:solidFill>
                <a:latin typeface="Inter"/>
              </a:rPr>
              <a:t>sinal</a:t>
            </a:r>
            <a:r>
              <a:rPr lang="en-US" sz="2400" i="1" dirty="0">
                <a:solidFill>
                  <a:srgbClr val="000000"/>
                </a:solidFill>
                <a:latin typeface="Inter"/>
              </a:rPr>
              <a:t> e o </a:t>
            </a:r>
            <a:r>
              <a:rPr lang="en-US" sz="2400" i="1" dirty="0" err="1">
                <a:solidFill>
                  <a:srgbClr val="000000"/>
                </a:solidFill>
                <a:latin typeface="Inter"/>
              </a:rPr>
              <a:t>ruído</a:t>
            </a:r>
            <a:endParaRPr lang="en-US" sz="2400" i="1" dirty="0">
              <a:solidFill>
                <a:srgbClr val="000000"/>
              </a:solidFill>
              <a:latin typeface="Inter"/>
            </a:endParaRPr>
          </a:p>
        </p:txBody>
      </p:sp>
      <p:sp>
        <p:nvSpPr>
          <p:cNvPr id="10" name="TextBox 10"/>
          <p:cNvSpPr txBox="1"/>
          <p:nvPr/>
        </p:nvSpPr>
        <p:spPr>
          <a:xfrm>
            <a:off x="1035584" y="9354478"/>
            <a:ext cx="11620500" cy="359073"/>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Por</a:t>
            </a:r>
            <a:r>
              <a:rPr lang="en-US" sz="2000" spc="600" dirty="0">
                <a:solidFill>
                  <a:srgbClr val="000000"/>
                </a:solidFill>
                <a:latin typeface="Inter"/>
              </a:rPr>
              <a:t> que é </a:t>
            </a:r>
            <a:r>
              <a:rPr lang="en-US" sz="2000" spc="600" dirty="0" err="1">
                <a:solidFill>
                  <a:srgbClr val="000000"/>
                </a:solidFill>
                <a:latin typeface="Inter"/>
              </a:rPr>
              <a:t>importante</a:t>
            </a:r>
            <a:r>
              <a:rPr lang="en-US" sz="2000" spc="600" dirty="0">
                <a:solidFill>
                  <a:srgbClr val="000000"/>
                </a:solidFill>
                <a:latin typeface="Inter"/>
              </a:rPr>
              <a:t> saber </a:t>
            </a:r>
            <a:r>
              <a:rPr lang="en-US" sz="2000" spc="600" dirty="0" err="1">
                <a:solidFill>
                  <a:srgbClr val="000000"/>
                </a:solidFill>
                <a:latin typeface="Inter"/>
              </a:rPr>
              <a:t>ler</a:t>
            </a:r>
            <a:r>
              <a:rPr lang="en-US" sz="2000" spc="600" dirty="0">
                <a:solidFill>
                  <a:srgbClr val="000000"/>
                </a:solidFill>
                <a:latin typeface="Inter"/>
              </a:rPr>
              <a:t> e interpreter dados?</a:t>
            </a:r>
          </a:p>
        </p:txBody>
      </p:sp>
      <p:sp>
        <p:nvSpPr>
          <p:cNvPr id="11" name="TextBox 9"/>
          <p:cNvSpPr txBox="1"/>
          <p:nvPr/>
        </p:nvSpPr>
        <p:spPr>
          <a:xfrm>
            <a:off x="9906000" y="2111824"/>
            <a:ext cx="7131587" cy="2585323"/>
          </a:xfrm>
          <a:prstGeom prst="rect">
            <a:avLst/>
          </a:prstGeom>
        </p:spPr>
        <p:txBody>
          <a:bodyPr wrap="square" lIns="0" tIns="0" rIns="0" bIns="0" rtlCol="0" anchor="t">
            <a:spAutoFit/>
          </a:bodyPr>
          <a:lstStyle/>
          <a:p>
            <a:pPr algn="r"/>
            <a:r>
              <a:rPr lang="en-US" sz="3200" dirty="0">
                <a:solidFill>
                  <a:srgbClr val="000000"/>
                </a:solidFill>
                <a:latin typeface="Inter"/>
              </a:rPr>
              <a:t>“It’s not the numbers that are interesting. It’s what they tell us about the lives behind the numbers.”</a:t>
            </a:r>
          </a:p>
          <a:p>
            <a:pPr algn="r"/>
            <a:endParaRPr lang="en-US" sz="2400" i="1" dirty="0">
              <a:solidFill>
                <a:srgbClr val="000000"/>
              </a:solidFill>
              <a:latin typeface="Inter"/>
            </a:endParaRPr>
          </a:p>
          <a:p>
            <a:pPr algn="r"/>
            <a:r>
              <a:rPr lang="en-US" sz="2400" i="1" dirty="0">
                <a:solidFill>
                  <a:srgbClr val="000000"/>
                </a:solidFill>
                <a:latin typeface="Inter"/>
              </a:rPr>
              <a:t>Hans </a:t>
            </a:r>
            <a:r>
              <a:rPr lang="en-US" sz="2400" i="1" dirty="0" err="1">
                <a:solidFill>
                  <a:srgbClr val="000000"/>
                </a:solidFill>
                <a:latin typeface="Inter"/>
              </a:rPr>
              <a:t>Rosling</a:t>
            </a:r>
            <a:endParaRPr lang="en-US" sz="2400" i="1" dirty="0">
              <a:solidFill>
                <a:srgbClr val="000000"/>
              </a:solidFill>
              <a:latin typeface="Inter"/>
            </a:endParaRPr>
          </a:p>
          <a:p>
            <a:pPr algn="r"/>
            <a:r>
              <a:rPr lang="en-US" sz="2400" i="1" dirty="0" err="1">
                <a:solidFill>
                  <a:srgbClr val="000000"/>
                </a:solidFill>
                <a:latin typeface="Inter"/>
              </a:rPr>
              <a:t>Factfulness</a:t>
            </a:r>
            <a:r>
              <a:rPr lang="en-US" sz="2400" i="1" dirty="0">
                <a:solidFill>
                  <a:srgbClr val="000000"/>
                </a:solidFill>
                <a:latin typeface="Inter"/>
              </a:rPr>
              <a:t>, p.20</a:t>
            </a:r>
          </a:p>
        </p:txBody>
      </p:sp>
      <p:pic>
        <p:nvPicPr>
          <p:cNvPr id="12" name="Imagem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111824"/>
            <a:ext cx="8059069" cy="6044302"/>
          </a:xfrm>
          <a:prstGeom prst="rect">
            <a:avLst/>
          </a:prstGeom>
        </p:spPr>
      </p:pic>
    </p:spTree>
    <p:extLst>
      <p:ext uri="{BB962C8B-B14F-4D97-AF65-F5344CB8AC3E}">
        <p14:creationId xmlns:p14="http://schemas.microsoft.com/office/powerpoint/2010/main" val="23500420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0"/>
            <a:ext cx="18288000" cy="10287000"/>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CaixaDeTexto 4"/>
          <p:cNvSpPr txBox="1"/>
          <p:nvPr/>
        </p:nvSpPr>
        <p:spPr>
          <a:xfrm>
            <a:off x="2610852" y="4381752"/>
            <a:ext cx="13066296" cy="1477328"/>
          </a:xfrm>
          <a:prstGeom prst="rect">
            <a:avLst/>
          </a:prstGeom>
          <a:noFill/>
        </p:spPr>
        <p:txBody>
          <a:bodyPr wrap="square" rtlCol="0">
            <a:spAutoFit/>
          </a:bodyPr>
          <a:lstStyle/>
          <a:p>
            <a:pPr algn="ctr"/>
            <a:r>
              <a:rPr lang="pt-BR" sz="9000" dirty="0">
                <a:solidFill>
                  <a:schemeClr val="bg1"/>
                </a:solidFill>
                <a:latin typeface="Segoe UI Semibold" panose="020B0702040204020203" pitchFamily="34" charset="0"/>
                <a:cs typeface="Segoe UI Semibold" panose="020B0702040204020203" pitchFamily="34" charset="0"/>
              </a:rPr>
              <a:t>print(‘até a próxima!’</a:t>
            </a:r>
          </a:p>
        </p:txBody>
      </p:sp>
    </p:spTree>
    <p:extLst>
      <p:ext uri="{BB962C8B-B14F-4D97-AF65-F5344CB8AC3E}">
        <p14:creationId xmlns:p14="http://schemas.microsoft.com/office/powerpoint/2010/main" val="968179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3069056" y="7327232"/>
            <a:ext cx="5218944" cy="2498307"/>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Inter" panose="020B0604020202020204" charset="0"/>
                <a:ea typeface="Inter" panose="020B0604020202020204" charset="0"/>
                <a:cs typeface="Segoe UI Semibold" panose="020B0702040204020203" pitchFamily="34" charset="0"/>
              </a:rPr>
              <a:t>Aqui você navega nas suas pastas do </a:t>
            </a:r>
            <a:r>
              <a:rPr lang="pt-BR" sz="3000" b="1" dirty="0">
                <a:solidFill>
                  <a:schemeClr val="tx1"/>
                </a:solidFill>
                <a:latin typeface="Inter" panose="020B0604020202020204" charset="0"/>
                <a:ea typeface="Inter" panose="020B0604020202020204" charset="0"/>
                <a:cs typeface="Segoe UI Semibold" panose="020B0702040204020203" pitchFamily="34" charset="0"/>
              </a:rPr>
              <a:t>caminho raiz</a:t>
            </a:r>
          </a:p>
        </p:txBody>
      </p:sp>
    </p:spTree>
    <p:extLst>
      <p:ext uri="{BB962C8B-B14F-4D97-AF65-F5344CB8AC3E}">
        <p14:creationId xmlns:p14="http://schemas.microsoft.com/office/powerpoint/2010/main" val="259561115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1444588"/>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2758351" y="4326061"/>
            <a:ext cx="3700696" cy="710512"/>
            <a:chOff x="0" y="0"/>
            <a:chExt cx="1097565" cy="210726"/>
          </a:xfrm>
        </p:grpSpPr>
        <p:sp>
          <p:nvSpPr>
            <p:cNvPr id="8" name="Freeform 8"/>
            <p:cNvSpPr/>
            <p:nvPr/>
          </p:nvSpPr>
          <p:spPr>
            <a:xfrm>
              <a:off x="0" y="0"/>
              <a:ext cx="1097565" cy="210726"/>
            </a:xfrm>
            <a:custGeom>
              <a:avLst/>
              <a:gdLst/>
              <a:ahLst/>
              <a:cxnLst/>
              <a:rect l="l" t="t" r="r" b="b"/>
              <a:pathLst>
                <a:path w="1097565" h="210726">
                  <a:moveTo>
                    <a:pt x="0" y="0"/>
                  </a:moveTo>
                  <a:lnTo>
                    <a:pt x="1097565" y="0"/>
                  </a:lnTo>
                  <a:lnTo>
                    <a:pt x="1097565" y="210726"/>
                  </a:lnTo>
                  <a:lnTo>
                    <a:pt x="0" y="210726"/>
                  </a:lnTo>
                  <a:close/>
                </a:path>
              </a:pathLst>
            </a:custGeom>
            <a:solidFill>
              <a:srgbClr val="E1DAD6"/>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a:rPr>
              <a:t>PAGE 07</a:t>
            </a:r>
          </a:p>
        </p:txBody>
      </p:sp>
      <p:sp>
        <p:nvSpPr>
          <p:cNvPr id="11" name="TextBox 11"/>
          <p:cNvSpPr txBox="1"/>
          <p:nvPr/>
        </p:nvSpPr>
        <p:spPr>
          <a:xfrm>
            <a:off x="1028700" y="8660242"/>
            <a:ext cx="3670263"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COLOR PALETTE</a:t>
            </a:r>
          </a:p>
        </p:txBody>
      </p:sp>
      <p:sp>
        <p:nvSpPr>
          <p:cNvPr id="12" name="TextBox 12"/>
          <p:cNvSpPr txBox="1"/>
          <p:nvPr/>
        </p:nvSpPr>
        <p:spPr>
          <a:xfrm>
            <a:off x="2571750" y="2273159"/>
            <a:ext cx="9506980" cy="1276558"/>
          </a:xfrm>
          <a:prstGeom prst="rect">
            <a:avLst/>
          </a:prstGeom>
        </p:spPr>
        <p:txBody>
          <a:bodyPr lIns="0" tIns="0" rIns="0" bIns="0" rtlCol="0" anchor="t">
            <a:spAutoFit/>
          </a:bodyPr>
          <a:lstStyle/>
          <a:p>
            <a:pPr>
              <a:lnSpc>
                <a:spcPts val="10326"/>
              </a:lnSpc>
            </a:pPr>
            <a:r>
              <a:rPr lang="en-US" sz="7376">
                <a:solidFill>
                  <a:srgbClr val="000000"/>
                </a:solidFill>
                <a:latin typeface="TAN Twinkle"/>
              </a:rPr>
              <a:t>Color Palette</a:t>
            </a:r>
          </a:p>
        </p:txBody>
      </p:sp>
      <p:grpSp>
        <p:nvGrpSpPr>
          <p:cNvPr id="13" name="Group 13"/>
          <p:cNvGrpSpPr/>
          <p:nvPr/>
        </p:nvGrpSpPr>
        <p:grpSpPr>
          <a:xfrm>
            <a:off x="12758351" y="5284383"/>
            <a:ext cx="3700696" cy="710512"/>
            <a:chOff x="0" y="0"/>
            <a:chExt cx="1097565" cy="210726"/>
          </a:xfrm>
        </p:grpSpPr>
        <p:sp>
          <p:nvSpPr>
            <p:cNvPr id="14" name="Freeform 14"/>
            <p:cNvSpPr/>
            <p:nvPr/>
          </p:nvSpPr>
          <p:spPr>
            <a:xfrm>
              <a:off x="0" y="0"/>
              <a:ext cx="1097565" cy="210726"/>
            </a:xfrm>
            <a:custGeom>
              <a:avLst/>
              <a:gdLst/>
              <a:ahLst/>
              <a:cxnLst/>
              <a:rect l="l" t="t" r="r" b="b"/>
              <a:pathLst>
                <a:path w="1097565" h="210726">
                  <a:moveTo>
                    <a:pt x="0" y="0"/>
                  </a:moveTo>
                  <a:lnTo>
                    <a:pt x="1097565" y="0"/>
                  </a:lnTo>
                  <a:lnTo>
                    <a:pt x="1097565" y="210726"/>
                  </a:lnTo>
                  <a:lnTo>
                    <a:pt x="0" y="210726"/>
                  </a:lnTo>
                  <a:close/>
                </a:path>
              </a:pathLst>
            </a:custGeom>
            <a:solidFill>
              <a:srgbClr val="C6A28D"/>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12758351" y="6240190"/>
            <a:ext cx="3700696" cy="710512"/>
            <a:chOff x="0" y="0"/>
            <a:chExt cx="1097565" cy="210726"/>
          </a:xfrm>
        </p:grpSpPr>
        <p:sp>
          <p:nvSpPr>
            <p:cNvPr id="17" name="Freeform 17"/>
            <p:cNvSpPr/>
            <p:nvPr/>
          </p:nvSpPr>
          <p:spPr>
            <a:xfrm>
              <a:off x="0" y="0"/>
              <a:ext cx="1097565" cy="210726"/>
            </a:xfrm>
            <a:custGeom>
              <a:avLst/>
              <a:gdLst/>
              <a:ahLst/>
              <a:cxnLst/>
              <a:rect l="l" t="t" r="r" b="b"/>
              <a:pathLst>
                <a:path w="1097565" h="210726">
                  <a:moveTo>
                    <a:pt x="0" y="0"/>
                  </a:moveTo>
                  <a:lnTo>
                    <a:pt x="1097565" y="0"/>
                  </a:lnTo>
                  <a:lnTo>
                    <a:pt x="1097565" y="210726"/>
                  </a:lnTo>
                  <a:lnTo>
                    <a:pt x="0" y="210726"/>
                  </a:lnTo>
                  <a:close/>
                </a:path>
              </a:pathLst>
            </a:custGeom>
            <a:solidFill>
              <a:srgbClr val="868668"/>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12758351" y="7221011"/>
            <a:ext cx="3700696" cy="710512"/>
            <a:chOff x="0" y="0"/>
            <a:chExt cx="1097565" cy="210726"/>
          </a:xfrm>
        </p:grpSpPr>
        <p:sp>
          <p:nvSpPr>
            <p:cNvPr id="20" name="Freeform 20"/>
            <p:cNvSpPr/>
            <p:nvPr/>
          </p:nvSpPr>
          <p:spPr>
            <a:xfrm>
              <a:off x="0" y="0"/>
              <a:ext cx="1097565" cy="210726"/>
            </a:xfrm>
            <a:custGeom>
              <a:avLst/>
              <a:gdLst/>
              <a:ahLst/>
              <a:cxnLst/>
              <a:rect l="l" t="t" r="r" b="b"/>
              <a:pathLst>
                <a:path w="1097565" h="210726">
                  <a:moveTo>
                    <a:pt x="0" y="0"/>
                  </a:moveTo>
                  <a:lnTo>
                    <a:pt x="1097565" y="0"/>
                  </a:lnTo>
                  <a:lnTo>
                    <a:pt x="1097565" y="210726"/>
                  </a:lnTo>
                  <a:lnTo>
                    <a:pt x="0" y="210726"/>
                  </a:lnTo>
                  <a:close/>
                </a:path>
              </a:pathLst>
            </a:custGeom>
            <a:solidFill>
              <a:srgbClr val="AD6237"/>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2" name="TextBox 22"/>
          <p:cNvSpPr txBox="1"/>
          <p:nvPr/>
        </p:nvSpPr>
        <p:spPr>
          <a:xfrm>
            <a:off x="9830830" y="4483063"/>
            <a:ext cx="2589046"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#E1DAD6</a:t>
            </a:r>
          </a:p>
        </p:txBody>
      </p:sp>
      <p:sp>
        <p:nvSpPr>
          <p:cNvPr id="23" name="TextBox 23"/>
          <p:cNvSpPr txBox="1"/>
          <p:nvPr/>
        </p:nvSpPr>
        <p:spPr>
          <a:xfrm>
            <a:off x="9830830" y="5441385"/>
            <a:ext cx="2589046"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#C6A28D</a:t>
            </a:r>
          </a:p>
        </p:txBody>
      </p:sp>
      <p:sp>
        <p:nvSpPr>
          <p:cNvPr id="24" name="TextBox 24"/>
          <p:cNvSpPr txBox="1"/>
          <p:nvPr/>
        </p:nvSpPr>
        <p:spPr>
          <a:xfrm>
            <a:off x="9830830" y="6397192"/>
            <a:ext cx="2589046"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#868668</a:t>
            </a:r>
          </a:p>
        </p:txBody>
      </p:sp>
      <p:sp>
        <p:nvSpPr>
          <p:cNvPr id="25" name="TextBox 25"/>
          <p:cNvSpPr txBox="1"/>
          <p:nvPr/>
        </p:nvSpPr>
        <p:spPr>
          <a:xfrm>
            <a:off x="9830830" y="7378013"/>
            <a:ext cx="2589046"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#AD6237</a:t>
            </a:r>
          </a:p>
        </p:txBody>
      </p:sp>
      <p:sp>
        <p:nvSpPr>
          <p:cNvPr id="26" name="TextBox 26"/>
          <p:cNvSpPr txBox="1"/>
          <p:nvPr/>
        </p:nvSpPr>
        <p:spPr>
          <a:xfrm>
            <a:off x="1028700" y="6547821"/>
            <a:ext cx="8115300" cy="860425"/>
          </a:xfrm>
          <a:prstGeom prst="rect">
            <a:avLst/>
          </a:prstGeom>
        </p:spPr>
        <p:txBody>
          <a:bodyPr lIns="0" tIns="0" rIns="0" bIns="0" rtlCol="0" anchor="t">
            <a:spAutoFit/>
          </a:bodyPr>
          <a:lstStyle/>
          <a:p>
            <a:pPr>
              <a:lnSpc>
                <a:spcPts val="3499"/>
              </a:lnSpc>
            </a:pPr>
            <a:r>
              <a:rPr lang="en-US" sz="2499">
                <a:solidFill>
                  <a:srgbClr val="000000"/>
                </a:solidFill>
                <a:latin typeface="Inter"/>
              </a:rPr>
              <a:t>Lorem ipsum dolor sit amet, consectetur adipiscing elit.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066793" y="4372747"/>
            <a:ext cx="2344695" cy="2344695"/>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1DAD6"/>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6339274" y="4372747"/>
            <a:ext cx="2344695" cy="234469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6A28D"/>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8" name="Group 8"/>
          <p:cNvGrpSpPr/>
          <p:nvPr/>
        </p:nvGrpSpPr>
        <p:grpSpPr>
          <a:xfrm>
            <a:off x="9607893" y="4372747"/>
            <a:ext cx="2344695" cy="234469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68668"/>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1" name="Group 11"/>
          <p:cNvGrpSpPr/>
          <p:nvPr/>
        </p:nvGrpSpPr>
        <p:grpSpPr>
          <a:xfrm>
            <a:off x="12876513" y="4372747"/>
            <a:ext cx="2344695" cy="2344695"/>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AD6237"/>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4" name="TextBox 14"/>
          <p:cNvSpPr txBox="1"/>
          <p:nvPr/>
        </p:nvSpPr>
        <p:spPr>
          <a:xfrm>
            <a:off x="3070654" y="5346657"/>
            <a:ext cx="2344695" cy="349250"/>
          </a:xfrm>
          <a:prstGeom prst="rect">
            <a:avLst/>
          </a:prstGeom>
        </p:spPr>
        <p:txBody>
          <a:bodyPr lIns="0" tIns="0" rIns="0" bIns="0" rtlCol="0" anchor="t">
            <a:spAutoFit/>
          </a:bodyPr>
          <a:lstStyle/>
          <a:p>
            <a:pPr algn="ctr">
              <a:lnSpc>
                <a:spcPts val="2800"/>
              </a:lnSpc>
              <a:spcBef>
                <a:spcPct val="0"/>
              </a:spcBef>
            </a:pPr>
            <a:r>
              <a:rPr lang="en-US" sz="2000" spc="600">
                <a:solidFill>
                  <a:srgbClr val="000000"/>
                </a:solidFill>
                <a:latin typeface="Inter"/>
              </a:rPr>
              <a:t>#E1DAD6</a:t>
            </a:r>
          </a:p>
        </p:txBody>
      </p:sp>
      <p:sp>
        <p:nvSpPr>
          <p:cNvPr id="15" name="TextBox 15"/>
          <p:cNvSpPr txBox="1"/>
          <p:nvPr/>
        </p:nvSpPr>
        <p:spPr>
          <a:xfrm>
            <a:off x="6339274" y="5346657"/>
            <a:ext cx="2344695" cy="349250"/>
          </a:xfrm>
          <a:prstGeom prst="rect">
            <a:avLst/>
          </a:prstGeom>
        </p:spPr>
        <p:txBody>
          <a:bodyPr lIns="0" tIns="0" rIns="0" bIns="0" rtlCol="0" anchor="t">
            <a:spAutoFit/>
          </a:bodyPr>
          <a:lstStyle/>
          <a:p>
            <a:pPr algn="ctr">
              <a:lnSpc>
                <a:spcPts val="2800"/>
              </a:lnSpc>
              <a:spcBef>
                <a:spcPct val="0"/>
              </a:spcBef>
            </a:pPr>
            <a:r>
              <a:rPr lang="en-US" sz="2000" spc="600">
                <a:solidFill>
                  <a:srgbClr val="FFFFFF"/>
                </a:solidFill>
                <a:latin typeface="Inter"/>
              </a:rPr>
              <a:t>#C6A28D</a:t>
            </a:r>
          </a:p>
        </p:txBody>
      </p:sp>
      <p:sp>
        <p:nvSpPr>
          <p:cNvPr id="16" name="TextBox 16"/>
          <p:cNvSpPr txBox="1"/>
          <p:nvPr/>
        </p:nvSpPr>
        <p:spPr>
          <a:xfrm>
            <a:off x="9607893" y="5346657"/>
            <a:ext cx="2344695" cy="349250"/>
          </a:xfrm>
          <a:prstGeom prst="rect">
            <a:avLst/>
          </a:prstGeom>
        </p:spPr>
        <p:txBody>
          <a:bodyPr lIns="0" tIns="0" rIns="0" bIns="0" rtlCol="0" anchor="t">
            <a:spAutoFit/>
          </a:bodyPr>
          <a:lstStyle/>
          <a:p>
            <a:pPr algn="ctr">
              <a:lnSpc>
                <a:spcPts val="2800"/>
              </a:lnSpc>
              <a:spcBef>
                <a:spcPct val="0"/>
              </a:spcBef>
            </a:pPr>
            <a:r>
              <a:rPr lang="en-US" sz="2000" spc="600">
                <a:solidFill>
                  <a:srgbClr val="FFFFFF"/>
                </a:solidFill>
                <a:latin typeface="Inter"/>
              </a:rPr>
              <a:t>#868668</a:t>
            </a:r>
          </a:p>
        </p:txBody>
      </p:sp>
      <p:sp>
        <p:nvSpPr>
          <p:cNvPr id="17" name="TextBox 17"/>
          <p:cNvSpPr txBox="1"/>
          <p:nvPr/>
        </p:nvSpPr>
        <p:spPr>
          <a:xfrm>
            <a:off x="12876513" y="5346657"/>
            <a:ext cx="2344695" cy="349250"/>
          </a:xfrm>
          <a:prstGeom prst="rect">
            <a:avLst/>
          </a:prstGeom>
        </p:spPr>
        <p:txBody>
          <a:bodyPr lIns="0" tIns="0" rIns="0" bIns="0" rtlCol="0" anchor="t">
            <a:spAutoFit/>
          </a:bodyPr>
          <a:lstStyle/>
          <a:p>
            <a:pPr algn="ctr">
              <a:lnSpc>
                <a:spcPts val="2800"/>
              </a:lnSpc>
              <a:spcBef>
                <a:spcPct val="0"/>
              </a:spcBef>
            </a:pPr>
            <a:r>
              <a:rPr lang="en-US" sz="2000" spc="600">
                <a:solidFill>
                  <a:srgbClr val="FFFFFF"/>
                </a:solidFill>
                <a:latin typeface="Inter"/>
              </a:rPr>
              <a:t>#AD6237</a:t>
            </a:r>
          </a:p>
        </p:txBody>
      </p:sp>
      <p:sp>
        <p:nvSpPr>
          <p:cNvPr id="18" name="TextBox 18"/>
          <p:cNvSpPr txBox="1"/>
          <p:nvPr/>
        </p:nvSpPr>
        <p:spPr>
          <a:xfrm>
            <a:off x="1028700" y="1710154"/>
            <a:ext cx="4675832" cy="596900"/>
          </a:xfrm>
          <a:prstGeom prst="rect">
            <a:avLst/>
          </a:prstGeom>
        </p:spPr>
        <p:txBody>
          <a:bodyPr lIns="0" tIns="0" rIns="0" bIns="0" rtlCol="0" anchor="t">
            <a:spAutoFit/>
          </a:bodyPr>
          <a:lstStyle/>
          <a:p>
            <a:pPr>
              <a:lnSpc>
                <a:spcPts val="4900"/>
              </a:lnSpc>
            </a:pPr>
            <a:r>
              <a:rPr lang="en-US" sz="3500">
                <a:solidFill>
                  <a:srgbClr val="000000"/>
                </a:solidFill>
                <a:latin typeface="TAN Twinkle"/>
              </a:rPr>
              <a:t>Color Usage</a:t>
            </a:r>
          </a:p>
        </p:txBody>
      </p:sp>
      <p:sp>
        <p:nvSpPr>
          <p:cNvPr id="19" name="AutoShape 19"/>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0" name="AutoShape 20"/>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1" name="TextBox 21"/>
          <p:cNvSpPr txBox="1"/>
          <p:nvPr/>
        </p:nvSpPr>
        <p:spPr>
          <a:xfrm>
            <a:off x="14299551" y="8660242"/>
            <a:ext cx="2959749" cy="349250"/>
          </a:xfrm>
          <a:prstGeom prst="rect">
            <a:avLst/>
          </a:prstGeom>
        </p:spPr>
        <p:txBody>
          <a:bodyPr lIns="0" tIns="0" rIns="0" bIns="0" rtlCol="0" anchor="t">
            <a:spAutoFit/>
          </a:bodyPr>
          <a:lstStyle/>
          <a:p>
            <a:pPr algn="r">
              <a:lnSpc>
                <a:spcPts val="2800"/>
              </a:lnSpc>
              <a:spcBef>
                <a:spcPct val="0"/>
              </a:spcBef>
            </a:pPr>
            <a:r>
              <a:rPr lang="en-US" sz="2000" spc="600">
                <a:solidFill>
                  <a:srgbClr val="000000"/>
                </a:solidFill>
                <a:latin typeface="Inter"/>
              </a:rPr>
              <a:t>PAGE 08</a:t>
            </a:r>
          </a:p>
        </p:txBody>
      </p:sp>
      <p:sp>
        <p:nvSpPr>
          <p:cNvPr id="22" name="TextBox 22"/>
          <p:cNvSpPr txBox="1"/>
          <p:nvPr/>
        </p:nvSpPr>
        <p:spPr>
          <a:xfrm>
            <a:off x="1028700" y="8660242"/>
            <a:ext cx="3670263" cy="349250"/>
          </a:xfrm>
          <a:prstGeom prst="rect">
            <a:avLst/>
          </a:prstGeom>
        </p:spPr>
        <p:txBody>
          <a:bodyPr lIns="0" tIns="0" rIns="0" bIns="0" rtlCol="0" anchor="t">
            <a:spAutoFit/>
          </a:bodyPr>
          <a:lstStyle/>
          <a:p>
            <a:pPr>
              <a:lnSpc>
                <a:spcPts val="2800"/>
              </a:lnSpc>
              <a:spcBef>
                <a:spcPct val="0"/>
              </a:spcBef>
            </a:pPr>
            <a:r>
              <a:rPr lang="en-US" sz="2000" spc="600">
                <a:solidFill>
                  <a:srgbClr val="000000"/>
                </a:solidFill>
                <a:latin typeface="Inter"/>
              </a:rPr>
              <a:t>COLOR PALETTE</a:t>
            </a:r>
          </a:p>
        </p:txBody>
      </p:sp>
      <p:sp>
        <p:nvSpPr>
          <p:cNvPr id="23" name="TextBox 23"/>
          <p:cNvSpPr txBox="1"/>
          <p:nvPr/>
        </p:nvSpPr>
        <p:spPr>
          <a:xfrm>
            <a:off x="2961760" y="7167734"/>
            <a:ext cx="2554759" cy="422275"/>
          </a:xfrm>
          <a:prstGeom prst="rect">
            <a:avLst/>
          </a:prstGeom>
        </p:spPr>
        <p:txBody>
          <a:bodyPr lIns="0" tIns="0" rIns="0" bIns="0" rtlCol="0" anchor="t">
            <a:spAutoFit/>
          </a:bodyPr>
          <a:lstStyle/>
          <a:p>
            <a:pPr algn="ctr">
              <a:lnSpc>
                <a:spcPts val="3499"/>
              </a:lnSpc>
            </a:pPr>
            <a:r>
              <a:rPr lang="en-US" sz="2499">
                <a:solidFill>
                  <a:srgbClr val="000000"/>
                </a:solidFill>
                <a:latin typeface="Inter"/>
              </a:rPr>
              <a:t>Background</a:t>
            </a:r>
          </a:p>
        </p:txBody>
      </p:sp>
      <p:sp>
        <p:nvSpPr>
          <p:cNvPr id="24" name="TextBox 24"/>
          <p:cNvSpPr txBox="1"/>
          <p:nvPr/>
        </p:nvSpPr>
        <p:spPr>
          <a:xfrm>
            <a:off x="6234241" y="7167734"/>
            <a:ext cx="2554759" cy="422275"/>
          </a:xfrm>
          <a:prstGeom prst="rect">
            <a:avLst/>
          </a:prstGeom>
        </p:spPr>
        <p:txBody>
          <a:bodyPr lIns="0" tIns="0" rIns="0" bIns="0" rtlCol="0" anchor="t">
            <a:spAutoFit/>
          </a:bodyPr>
          <a:lstStyle/>
          <a:p>
            <a:pPr algn="ctr">
              <a:lnSpc>
                <a:spcPts val="3499"/>
              </a:lnSpc>
            </a:pPr>
            <a:r>
              <a:rPr lang="en-US" sz="2499">
                <a:solidFill>
                  <a:srgbClr val="000000"/>
                </a:solidFill>
                <a:latin typeface="Inter"/>
              </a:rPr>
              <a:t>Background</a:t>
            </a:r>
          </a:p>
        </p:txBody>
      </p:sp>
      <p:sp>
        <p:nvSpPr>
          <p:cNvPr id="25" name="TextBox 25"/>
          <p:cNvSpPr txBox="1"/>
          <p:nvPr/>
        </p:nvSpPr>
        <p:spPr>
          <a:xfrm>
            <a:off x="9502861" y="7167734"/>
            <a:ext cx="2554759" cy="422275"/>
          </a:xfrm>
          <a:prstGeom prst="rect">
            <a:avLst/>
          </a:prstGeom>
        </p:spPr>
        <p:txBody>
          <a:bodyPr lIns="0" tIns="0" rIns="0" bIns="0" rtlCol="0" anchor="t">
            <a:spAutoFit/>
          </a:bodyPr>
          <a:lstStyle/>
          <a:p>
            <a:pPr algn="ctr">
              <a:lnSpc>
                <a:spcPts val="3499"/>
              </a:lnSpc>
            </a:pPr>
            <a:r>
              <a:rPr lang="en-US" sz="2499">
                <a:solidFill>
                  <a:srgbClr val="000000"/>
                </a:solidFill>
                <a:latin typeface="Inter"/>
              </a:rPr>
              <a:t>Font</a:t>
            </a:r>
          </a:p>
        </p:txBody>
      </p:sp>
      <p:sp>
        <p:nvSpPr>
          <p:cNvPr id="26" name="TextBox 26"/>
          <p:cNvSpPr txBox="1"/>
          <p:nvPr/>
        </p:nvSpPr>
        <p:spPr>
          <a:xfrm>
            <a:off x="12771480" y="7167734"/>
            <a:ext cx="2554759" cy="422275"/>
          </a:xfrm>
          <a:prstGeom prst="rect">
            <a:avLst/>
          </a:prstGeom>
        </p:spPr>
        <p:txBody>
          <a:bodyPr lIns="0" tIns="0" rIns="0" bIns="0" rtlCol="0" anchor="t">
            <a:spAutoFit/>
          </a:bodyPr>
          <a:lstStyle/>
          <a:p>
            <a:pPr algn="ctr">
              <a:lnSpc>
                <a:spcPts val="3499"/>
              </a:lnSpc>
            </a:pPr>
            <a:r>
              <a:rPr lang="en-US" sz="2499">
                <a:solidFill>
                  <a:srgbClr val="000000"/>
                </a:solidFill>
                <a:latin typeface="Inter"/>
              </a:rPr>
              <a:t>Pattern</a:t>
            </a:r>
          </a:p>
        </p:txBody>
      </p:sp>
      <p:sp>
        <p:nvSpPr>
          <p:cNvPr id="27" name="TextBox 27"/>
          <p:cNvSpPr txBox="1"/>
          <p:nvPr/>
        </p:nvSpPr>
        <p:spPr>
          <a:xfrm>
            <a:off x="1786152" y="2885875"/>
            <a:ext cx="14715696" cy="860425"/>
          </a:xfrm>
          <a:prstGeom prst="rect">
            <a:avLst/>
          </a:prstGeom>
        </p:spPr>
        <p:txBody>
          <a:bodyPr lIns="0" tIns="0" rIns="0" bIns="0" rtlCol="0" anchor="t">
            <a:spAutoFit/>
          </a:bodyPr>
          <a:lstStyle/>
          <a:p>
            <a:pPr algn="ctr">
              <a:lnSpc>
                <a:spcPts val="3499"/>
              </a:lnSpc>
            </a:pPr>
            <a:r>
              <a:rPr lang="en-US" sz="2499">
                <a:solidFill>
                  <a:srgbClr val="000000"/>
                </a:solidFill>
                <a:latin typeface="Inter"/>
              </a:rPr>
              <a:t>Lorem ipsum dolor sit amet, consectetur adipiscing elit. Vestibulum dictum arcu neque, nec fringilla enim aliquet sit amet.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814127"/>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COMO TUDO ISSO FUNCIONA?</a:t>
            </a:r>
            <a:endParaRPr lang="en-GB" dirty="0">
              <a:solidFill>
                <a:srgbClr val="04A07B"/>
              </a:solidFill>
              <a:latin typeface="Segoe UI Semibold" panose="020B0702040204020203" pitchFamily="34" charset="0"/>
              <a:cs typeface="Segoe UI Semibold" panose="020B0702040204020203" pitchFamily="34" charset="0"/>
            </a:endParaRPr>
          </a:p>
        </p:txBody>
      </p:sp>
      <p:pic>
        <p:nvPicPr>
          <p:cNvPr id="10" name="Imagem 9"/>
          <p:cNvPicPr>
            <a:picLocks noChangeAspect="1"/>
          </p:cNvPicPr>
          <p:nvPr/>
        </p:nvPicPr>
        <p:blipFill>
          <a:blip r:embed="rId3"/>
          <a:stretch>
            <a:fillRect/>
          </a:stretch>
        </p:blipFill>
        <p:spPr>
          <a:xfrm>
            <a:off x="401198" y="1"/>
            <a:ext cx="19373850" cy="10415588"/>
          </a:xfrm>
          <a:prstGeom prst="rect">
            <a:avLst/>
          </a:prstGeom>
        </p:spPr>
      </p:pic>
      <p:sp>
        <p:nvSpPr>
          <p:cNvPr id="4" name="Retângulo 3"/>
          <p:cNvSpPr/>
          <p:nvPr/>
        </p:nvSpPr>
        <p:spPr>
          <a:xfrm>
            <a:off x="12393865" y="7002379"/>
            <a:ext cx="6705992" cy="2959769"/>
          </a:xfrm>
          <a:prstGeom prst="rect">
            <a:avLst/>
          </a:prstGeom>
          <a:solidFill>
            <a:schemeClr val="bg1"/>
          </a:solidFill>
          <a:ln w="57150">
            <a:solidFill>
              <a:srgbClr val="868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3000" b="1" dirty="0" err="1">
                <a:solidFill>
                  <a:schemeClr val="tx1"/>
                </a:solidFill>
                <a:latin typeface="Segoe UI" panose="020B0502040204020203" pitchFamily="34" charset="0"/>
                <a:cs typeface="Segoe UI" panose="020B0502040204020203" pitchFamily="34" charset="0"/>
              </a:rPr>
              <a:t>Plots</a:t>
            </a:r>
            <a:r>
              <a:rPr lang="pt-BR" sz="3000" dirty="0">
                <a:solidFill>
                  <a:schemeClr val="tx1"/>
                </a:solidFill>
                <a:latin typeface="Segoe UI" panose="020B0502040204020203" pitchFamily="34" charset="0"/>
                <a:cs typeface="Segoe UI" panose="020B0502040204020203" pitchFamily="34" charset="0"/>
              </a:rPr>
              <a:t>: Gráficos montados no console</a:t>
            </a:r>
          </a:p>
          <a:p>
            <a:r>
              <a:rPr lang="pt-BR" sz="3000" b="1" dirty="0" err="1">
                <a:solidFill>
                  <a:schemeClr val="tx1"/>
                </a:solidFill>
                <a:latin typeface="Segoe UI" panose="020B0502040204020203" pitchFamily="34" charset="0"/>
                <a:cs typeface="Segoe UI" panose="020B0502040204020203" pitchFamily="34" charset="0"/>
              </a:rPr>
              <a:t>Packages</a:t>
            </a:r>
            <a:r>
              <a:rPr lang="pt-BR" sz="3000" dirty="0">
                <a:solidFill>
                  <a:schemeClr val="tx1"/>
                </a:solidFill>
                <a:latin typeface="Segoe UI" panose="020B0502040204020203" pitchFamily="34" charset="0"/>
                <a:cs typeface="Segoe UI" panose="020B0502040204020203" pitchFamily="34" charset="0"/>
              </a:rPr>
              <a:t>: pacotes habilitados</a:t>
            </a:r>
          </a:p>
          <a:p>
            <a:r>
              <a:rPr lang="pt-BR" sz="3000" b="1" dirty="0">
                <a:solidFill>
                  <a:schemeClr val="tx1"/>
                </a:solidFill>
                <a:latin typeface="Segoe UI" panose="020B0502040204020203" pitchFamily="34" charset="0"/>
                <a:cs typeface="Segoe UI" panose="020B0502040204020203" pitchFamily="34" charset="0"/>
              </a:rPr>
              <a:t>Help</a:t>
            </a:r>
            <a:r>
              <a:rPr lang="pt-BR" sz="3000" dirty="0">
                <a:solidFill>
                  <a:schemeClr val="tx1"/>
                </a:solidFill>
                <a:latin typeface="Segoe UI" panose="020B0502040204020203" pitchFamily="34" charset="0"/>
                <a:cs typeface="Segoe UI" panose="020B0502040204020203" pitchFamily="34" charset="0"/>
              </a:rPr>
              <a:t>: página do R </a:t>
            </a:r>
            <a:r>
              <a:rPr lang="pt-BR" sz="3000" dirty="0" err="1">
                <a:solidFill>
                  <a:schemeClr val="tx1"/>
                </a:solidFill>
                <a:latin typeface="Segoe UI" panose="020B0502040204020203" pitchFamily="34" charset="0"/>
                <a:cs typeface="Segoe UI" panose="020B0502040204020203" pitchFamily="34" charset="0"/>
              </a:rPr>
              <a:t>Cran</a:t>
            </a:r>
            <a:r>
              <a:rPr lang="pt-BR" sz="3000" dirty="0">
                <a:solidFill>
                  <a:schemeClr val="tx1"/>
                </a:solidFill>
                <a:latin typeface="Segoe UI" panose="020B0502040204020203" pitchFamily="34" charset="0"/>
                <a:cs typeface="Segoe UI" panose="020B0502040204020203" pitchFamily="34" charset="0"/>
              </a:rPr>
              <a:t>. Exemplo: ?</a:t>
            </a:r>
            <a:r>
              <a:rPr lang="pt-BR" sz="3000" dirty="0" err="1">
                <a:solidFill>
                  <a:schemeClr val="tx1"/>
                </a:solidFill>
                <a:latin typeface="Segoe UI" panose="020B0502040204020203" pitchFamily="34" charset="0"/>
                <a:cs typeface="Segoe UI" panose="020B0502040204020203" pitchFamily="34" charset="0"/>
              </a:rPr>
              <a:t>beep</a:t>
            </a:r>
            <a:r>
              <a:rPr lang="pt-BR" sz="3000" dirty="0">
                <a:solidFill>
                  <a:schemeClr val="tx1"/>
                </a:solidFill>
                <a:latin typeface="Segoe UI" panose="020B0502040204020203" pitchFamily="34" charset="0"/>
                <a:cs typeface="Segoe UI" panose="020B0502040204020203" pitchFamily="34" charset="0"/>
              </a:rPr>
              <a:t> </a:t>
            </a:r>
          </a:p>
          <a:p>
            <a:r>
              <a:rPr lang="pt-BR" sz="3000" b="1" dirty="0" err="1">
                <a:solidFill>
                  <a:schemeClr val="tx1"/>
                </a:solidFill>
                <a:latin typeface="Segoe UI" panose="020B0502040204020203" pitchFamily="34" charset="0"/>
                <a:cs typeface="Segoe UI" panose="020B0502040204020203" pitchFamily="34" charset="0"/>
              </a:rPr>
              <a:t>Viewer</a:t>
            </a:r>
            <a:r>
              <a:rPr lang="pt-BR" sz="3000" b="1" dirty="0">
                <a:solidFill>
                  <a:schemeClr val="tx1"/>
                </a:solidFill>
                <a:latin typeface="Segoe UI" panose="020B0502040204020203" pitchFamily="34" charset="0"/>
                <a:cs typeface="Segoe UI" panose="020B0502040204020203" pitchFamily="34" charset="0"/>
              </a:rPr>
              <a:t>: </a:t>
            </a:r>
            <a:r>
              <a:rPr lang="pt-BR" sz="3000" dirty="0">
                <a:solidFill>
                  <a:schemeClr val="tx1"/>
                </a:solidFill>
                <a:latin typeface="Segoe UI" panose="020B0502040204020203" pitchFamily="34" charset="0"/>
                <a:cs typeface="Segoe UI" panose="020B0502040204020203" pitchFamily="34" charset="0"/>
              </a:rPr>
              <a:t>arquivos </a:t>
            </a:r>
            <a:r>
              <a:rPr lang="pt-BR" sz="3000" dirty="0" err="1">
                <a:solidFill>
                  <a:schemeClr val="tx1"/>
                </a:solidFill>
                <a:latin typeface="Segoe UI" panose="020B0502040204020203" pitchFamily="34" charset="0"/>
                <a:cs typeface="Segoe UI" panose="020B0502040204020203" pitchFamily="34" charset="0"/>
              </a:rPr>
              <a:t>html</a:t>
            </a:r>
            <a:r>
              <a:rPr lang="pt-BR" sz="3000" dirty="0">
                <a:solidFill>
                  <a:schemeClr val="tx1"/>
                </a:solidFill>
                <a:latin typeface="Segoe UI" panose="020B0502040204020203" pitchFamily="34" charset="0"/>
                <a:cs typeface="Segoe UI" panose="020B0502040204020203" pitchFamily="34" charset="0"/>
              </a:rPr>
              <a:t> entre outros. </a:t>
            </a:r>
          </a:p>
        </p:txBody>
      </p:sp>
    </p:spTree>
    <p:extLst>
      <p:ext uri="{BB962C8B-B14F-4D97-AF65-F5344CB8AC3E}">
        <p14:creationId xmlns:p14="http://schemas.microsoft.com/office/powerpoint/2010/main" val="3120105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655199" y="-1"/>
            <a:ext cx="17632802" cy="10306658"/>
          </a:xfrm>
          <a:prstGeom prst="rect">
            <a:avLst/>
          </a:prstGeom>
        </p:spPr>
      </p:pic>
    </p:spTree>
    <p:extLst>
      <p:ext uri="{BB962C8B-B14F-4D97-AF65-F5344CB8AC3E}">
        <p14:creationId xmlns:p14="http://schemas.microsoft.com/office/powerpoint/2010/main" val="323680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169331" y="1562100"/>
            <a:ext cx="15823270" cy="7239000"/>
          </a:xfrm>
        </p:spPr>
        <p:txBody>
          <a:bodyPr>
            <a:normAutofit fontScale="92500"/>
          </a:bodyPr>
          <a:lstStyle/>
          <a:p>
            <a:pPr marL="0" indent="0">
              <a:buClr>
                <a:srgbClr val="04A07B"/>
              </a:buClr>
              <a:buNone/>
            </a:pPr>
            <a:r>
              <a:rPr lang="pt-BR" sz="5800" b="1" dirty="0">
                <a:solidFill>
                  <a:srgbClr val="AD6237"/>
                </a:solidFill>
                <a:latin typeface="Inter" panose="020B0604020202020204" charset="0"/>
                <a:ea typeface="Inter" panose="020B0604020202020204" charset="0"/>
                <a:cs typeface="Segoe UI" panose="020B0502040204020203" pitchFamily="34" charset="0"/>
              </a:rPr>
              <a:t>Falando em caminho raiz...</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É o caminho que o R entende que tem todos os arquivos necessários para trabalhar em um determinado projeto</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E também é a pasta onde serão salvos arquivos de output (se você pedir que eles sejam salvos com algum comando)</a:t>
            </a:r>
          </a:p>
          <a:p>
            <a:pPr lvl="2">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IMPORTANTE: isso não tem a ver com o caminho onde o R armazena e instala pacotes</a:t>
            </a:r>
          </a:p>
          <a:p>
            <a:pPr>
              <a:lnSpc>
                <a:spcPct val="100000"/>
              </a:lnSpc>
              <a:buClr>
                <a:srgbClr val="AD6237"/>
              </a:buClr>
              <a:buFont typeface="Arial" panose="020B0604020202020204" pitchFamily="34" charset="0"/>
              <a:buChar char="•"/>
            </a:pPr>
            <a:r>
              <a:rPr lang="pt-BR" sz="4800" dirty="0">
                <a:latin typeface="Inter" panose="020B0604020202020204" charset="0"/>
                <a:ea typeface="Inter" panose="020B0604020202020204" charset="0"/>
                <a:cs typeface="Segoe UI" panose="020B0502040204020203" pitchFamily="34" charset="0"/>
              </a:rPr>
              <a:t> “</a:t>
            </a:r>
            <a:r>
              <a:rPr lang="pt-BR" sz="4800" dirty="0" err="1">
                <a:latin typeface="Inter" panose="020B0604020202020204" charset="0"/>
                <a:ea typeface="Inter" panose="020B0604020202020204" charset="0"/>
                <a:cs typeface="Segoe UI" panose="020B0502040204020203" pitchFamily="34" charset="0"/>
              </a:rPr>
              <a:t>Setar</a:t>
            </a:r>
            <a:r>
              <a:rPr lang="pt-BR" sz="4800" dirty="0">
                <a:latin typeface="Inter" panose="020B0604020202020204" charset="0"/>
                <a:ea typeface="Inter" panose="020B0604020202020204" charset="0"/>
                <a:cs typeface="Segoe UI" panose="020B0502040204020203" pitchFamily="34" charset="0"/>
              </a:rPr>
              <a:t>” esse caminho irá te ajudar a ver scripts ou dados que você precisa na aba Files</a:t>
            </a:r>
          </a:p>
          <a:p>
            <a:pPr>
              <a:lnSpc>
                <a:spcPct val="100000"/>
              </a:lnSpc>
              <a:buClr>
                <a:srgbClr val="04A07B"/>
              </a:buClr>
              <a:buFont typeface="Arial" panose="020B0604020202020204" pitchFamily="34" charset="0"/>
              <a:buChar char="•"/>
            </a:pPr>
            <a:endParaRPr lang="pt-BR" sz="48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921985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1082686" y="1409700"/>
            <a:ext cx="16176614" cy="7391400"/>
          </a:xfrm>
        </p:spPr>
        <p:txBody>
          <a:bodyPr>
            <a:normAutofit lnSpcReduction="10000"/>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Para isso “</a:t>
            </a:r>
            <a:r>
              <a:rPr lang="pt-BR" sz="4800" b="1" dirty="0" err="1">
                <a:solidFill>
                  <a:srgbClr val="AD6237"/>
                </a:solidFill>
                <a:latin typeface="Inter" panose="020B0604020202020204" charset="0"/>
                <a:ea typeface="Inter" panose="020B0604020202020204" charset="0"/>
                <a:cs typeface="Segoe UI" panose="020B0502040204020203" pitchFamily="34" charset="0"/>
              </a:rPr>
              <a:t>setar</a:t>
            </a:r>
            <a:r>
              <a:rPr lang="pt-BR" sz="4800" b="1" dirty="0">
                <a:solidFill>
                  <a:srgbClr val="AD6237"/>
                </a:solidFill>
                <a:latin typeface="Inter" panose="020B0604020202020204" charset="0"/>
                <a:ea typeface="Inter" panose="020B0604020202020204" charset="0"/>
                <a:cs typeface="Segoe UI" panose="020B0502040204020203" pitchFamily="34" charset="0"/>
              </a:rPr>
              <a:t>” esse caminho, vamos fazer um projeto!</a:t>
            </a:r>
          </a:p>
          <a:p>
            <a:pPr marL="0" indent="0">
              <a:buClr>
                <a:srgbClr val="04A07B"/>
              </a:buClr>
              <a:buNone/>
            </a:pPr>
            <a:endParaRPr lang="pt-BR" sz="4800" b="1" dirty="0">
              <a:solidFill>
                <a:srgbClr val="AD6237"/>
              </a:solidFill>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Clique na opção </a:t>
            </a:r>
            <a:r>
              <a:rPr lang="pt-BR" sz="4000" b="1" dirty="0">
                <a:latin typeface="Inter" panose="020B0604020202020204" charset="0"/>
                <a:ea typeface="Inter" panose="020B0604020202020204" charset="0"/>
                <a:cs typeface="Segoe UI" panose="020B0502040204020203" pitchFamily="34" charset="0"/>
              </a:rPr>
              <a:t>“File”</a:t>
            </a:r>
            <a:r>
              <a:rPr lang="pt-BR" sz="4000" dirty="0">
                <a:latin typeface="Inter" panose="020B0604020202020204" charset="0"/>
                <a:ea typeface="Inter" panose="020B0604020202020204" charset="0"/>
                <a:cs typeface="Segoe UI" panose="020B0502040204020203" pitchFamily="34" charset="0"/>
              </a:rPr>
              <a:t> do menu, e então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 ou escolha a pasta que quiser armazenar os arquivos da </a:t>
            </a:r>
            <a:r>
              <a:rPr lang="pt-BR" sz="4000" b="1" dirty="0" err="1">
                <a:latin typeface="Inter" panose="020B0604020202020204" charset="0"/>
                <a:ea typeface="Inter" panose="020B0604020202020204" charset="0"/>
                <a:cs typeface="Segoe UI" panose="020B0502040204020203" pitchFamily="34" charset="0"/>
              </a:rPr>
              <a:t>mentoria</a:t>
            </a:r>
            <a:r>
              <a:rPr lang="pt-BR" sz="4000" b="1" dirty="0">
                <a:latin typeface="Inter" panose="020B0604020202020204" charset="0"/>
                <a:ea typeface="Inter" panose="020B0604020202020204" charset="0"/>
                <a:cs typeface="Segoe UI" panose="020B0502040204020203" pitchFamily="34" charset="0"/>
              </a:rPr>
              <a:t> (opção “</a:t>
            </a:r>
            <a:r>
              <a:rPr lang="pt-BR" sz="4000" b="1" dirty="0" err="1">
                <a:latin typeface="Inter" panose="020B0604020202020204" charset="0"/>
                <a:ea typeface="Inter" panose="020B0604020202020204" charset="0"/>
                <a:cs typeface="Segoe UI" panose="020B0502040204020203" pitchFamily="34" charset="0"/>
              </a:rPr>
              <a:t>Existing</a:t>
            </a:r>
            <a:r>
              <a:rPr lang="pt-BR" sz="4000" b="1" dirty="0">
                <a:latin typeface="Inter" panose="020B0604020202020204" charset="0"/>
                <a:ea typeface="Inter" panose="020B0604020202020204" charset="0"/>
                <a:cs typeface="Segoe UI" panose="020B0502040204020203" pitchFamily="34" charset="0"/>
              </a:rPr>
              <a:t> </a:t>
            </a:r>
            <a:r>
              <a:rPr lang="pt-BR" sz="4000" b="1" dirty="0" err="1">
                <a:latin typeface="Inter" panose="020B0604020202020204" charset="0"/>
                <a:ea typeface="Inter" panose="020B0604020202020204" charset="0"/>
                <a:cs typeface="Segoe UI" panose="020B0502040204020203" pitchFamily="34" charset="0"/>
              </a:rPr>
              <a:t>Directory</a:t>
            </a:r>
            <a:r>
              <a:rPr lang="pt-BR" sz="4000" b="1" dirty="0">
                <a:latin typeface="Inter" panose="020B0604020202020204" charset="0"/>
                <a:ea typeface="Inter" panose="020B0604020202020204" charset="0"/>
                <a:cs typeface="Segoe UI" panose="020B0502040204020203" pitchFamily="34" charset="0"/>
              </a:rPr>
              <a:t>”)</a:t>
            </a:r>
            <a:r>
              <a:rPr lang="pt-BR" sz="4000" dirty="0">
                <a:latin typeface="Inter" panose="020B0604020202020204" charset="0"/>
                <a:ea typeface="Inter" panose="020B0604020202020204" charset="0"/>
                <a:cs typeface="Segoe UI" panose="020B0502040204020203" pitchFamily="34" charset="0"/>
              </a:rPr>
              <a:t> -&gt; Clique em </a:t>
            </a:r>
            <a:r>
              <a:rPr lang="pt-BR" sz="4000" b="1" dirty="0">
                <a:latin typeface="Inter" panose="020B0604020202020204" charset="0"/>
                <a:ea typeface="Inter" panose="020B0604020202020204" charset="0"/>
                <a:cs typeface="Segoe UI" panose="020B0502040204020203" pitchFamily="34" charset="0"/>
              </a:rPr>
              <a:t>“New Project”</a:t>
            </a:r>
            <a:r>
              <a:rPr lang="pt-BR" sz="4000" dirty="0">
                <a:latin typeface="Inter" panose="020B0604020202020204" charset="0"/>
                <a:ea typeface="Inter" panose="020B0604020202020204" charset="0"/>
                <a:cs typeface="Segoe UI" panose="020B0502040204020203" pitchFamily="34" charset="0"/>
              </a:rPr>
              <a:t>. -&gt; 1. Escreva o nome do diretório (pasta) onde deseja manter seu projeto, ex. “</a:t>
            </a:r>
            <a:r>
              <a:rPr lang="pt-BR" sz="4000" dirty="0" err="1">
                <a:latin typeface="Inter" panose="020B0604020202020204" charset="0"/>
                <a:ea typeface="Inter" panose="020B0604020202020204" charset="0"/>
                <a:cs typeface="Segoe UI" panose="020B0502040204020203" pitchFamily="34" charset="0"/>
              </a:rPr>
              <a:t>my_project</a:t>
            </a:r>
            <a:r>
              <a:rPr lang="pt-BR" sz="4000" dirty="0">
                <a:latin typeface="Inter" panose="020B0604020202020204" charset="0"/>
                <a:ea typeface="Inter" panose="020B0604020202020204" charset="0"/>
                <a:cs typeface="Segoe UI" panose="020B0502040204020203" pitchFamily="34" charset="0"/>
              </a:rPr>
              <a:t>”. Clique no botão </a:t>
            </a:r>
            <a:r>
              <a:rPr lang="pt-BR" sz="4000" b="1" dirty="0">
                <a:latin typeface="Inter" panose="020B0604020202020204" charset="0"/>
                <a:ea typeface="Inter" panose="020B0604020202020204" charset="0"/>
                <a:cs typeface="Segoe UI" panose="020B0502040204020203" pitchFamily="34" charset="0"/>
              </a:rPr>
              <a:t>“</a:t>
            </a:r>
            <a:r>
              <a:rPr lang="pt-BR" sz="4000" b="1" dirty="0" err="1">
                <a:latin typeface="Inter" panose="020B0604020202020204" charset="0"/>
                <a:ea typeface="Inter" panose="020B0604020202020204" charset="0"/>
                <a:cs typeface="Segoe UI" panose="020B0502040204020203" pitchFamily="34" charset="0"/>
              </a:rPr>
              <a:t>Create</a:t>
            </a:r>
            <a:r>
              <a:rPr lang="pt-BR" sz="4000" b="1" dirty="0">
                <a:latin typeface="Inter" panose="020B0604020202020204" charset="0"/>
                <a:ea typeface="Inter" panose="020B0604020202020204" charset="0"/>
                <a:cs typeface="Segoe UI" panose="020B0502040204020203" pitchFamily="34" charset="0"/>
              </a:rPr>
              <a:t> Project”</a:t>
            </a:r>
            <a:r>
              <a:rPr lang="pt-BR" sz="4000" dirty="0">
                <a:latin typeface="Inter" panose="020B0604020202020204" charset="0"/>
                <a:ea typeface="Inter" panose="020B0604020202020204" charset="0"/>
                <a:cs typeface="Segoe UI" panose="020B0502040204020203" pitchFamily="34" charset="0"/>
              </a:rPr>
              <a:t>.</a:t>
            </a:r>
          </a:p>
          <a:p>
            <a:pPr>
              <a:lnSpc>
                <a:spcPct val="100000"/>
              </a:lnSpc>
              <a:buClr>
                <a:srgbClr val="AD6237"/>
              </a:buClr>
              <a:buFont typeface="Arial" panose="020B0604020202020204" pitchFamily="34" charset="0"/>
              <a:buChar char="•"/>
            </a:pPr>
            <a:endParaRPr lang="pt-BR" sz="4000"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Veja a aba File. Está refletindo o caminho da pasta que você colocou no projeto?</a:t>
            </a:r>
            <a:endParaRPr lang="pt-BR" sz="5400" dirty="0">
              <a:latin typeface="Inter" panose="020B0604020202020204" charset="0"/>
              <a:ea typeface="Inter" panose="020B0604020202020204" charset="0"/>
              <a:cs typeface="Segoe UI" panose="020B0502040204020203" pitchFamily="34" charset="0"/>
            </a:endParaRPr>
          </a:p>
          <a:p>
            <a:pPr>
              <a:lnSpc>
                <a:spcPct val="100000"/>
              </a:lnSpc>
              <a:buClr>
                <a:srgbClr val="04A07B"/>
              </a:buClr>
              <a:buFont typeface="Arial" panose="020B0604020202020204" pitchFamily="34" charset="0"/>
              <a:buChar char="•"/>
            </a:pP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7105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Conteúdo 2"/>
          <p:cNvSpPr>
            <a:spLocks noGrp="1"/>
          </p:cNvSpPr>
          <p:nvPr>
            <p:ph idx="1"/>
          </p:nvPr>
        </p:nvSpPr>
        <p:spPr>
          <a:xfrm>
            <a:off x="996043" y="1485900"/>
            <a:ext cx="16122627" cy="7204730"/>
          </a:xfrm>
        </p:spPr>
        <p:txBody>
          <a:bodyPr>
            <a:normAutofit/>
          </a:bodyPr>
          <a:lstStyle/>
          <a:p>
            <a:pPr marL="0" indent="0">
              <a:buClr>
                <a:srgbClr val="04A07B"/>
              </a:buClr>
              <a:buNone/>
            </a:pPr>
            <a:r>
              <a:rPr lang="pt-BR" sz="5400" b="1" dirty="0">
                <a:solidFill>
                  <a:srgbClr val="AD6237"/>
                </a:solidFill>
                <a:latin typeface="Inter" panose="020B0604020202020204" charset="0"/>
                <a:ea typeface="Inter" panose="020B0604020202020204" charset="0"/>
                <a:cs typeface="Segoe UI" panose="020B0502040204020203" pitchFamily="34" charset="0"/>
              </a:rPr>
              <a:t>Vamos criar um script!</a:t>
            </a:r>
          </a:p>
          <a:p>
            <a:pPr>
              <a:lnSpc>
                <a:spcPct val="100000"/>
              </a:lnSpc>
              <a:buClr>
                <a:srgbClr val="AD6237"/>
              </a:buClr>
              <a:buFont typeface="Arial" panose="020B0604020202020204" pitchFamily="34" charset="0"/>
              <a:buChar char="•"/>
            </a:pPr>
            <a:r>
              <a:rPr lang="pt-BR" sz="5400" dirty="0">
                <a:latin typeface="Inter" panose="020B0604020202020204" charset="0"/>
                <a:ea typeface="Inter" panose="020B0604020202020204" charset="0"/>
                <a:cs typeface="Segoe UI" panose="020B0502040204020203" pitchFamily="34" charset="0"/>
              </a:rPr>
              <a:t> </a:t>
            </a:r>
            <a:r>
              <a:rPr lang="pt-BR" sz="4000" dirty="0">
                <a:latin typeface="Inter" panose="020B0604020202020204" charset="0"/>
                <a:ea typeface="Inter" panose="020B0604020202020204" charset="0"/>
                <a:cs typeface="Segoe UI" panose="020B0502040204020203" pitchFamily="34" charset="0"/>
              </a:rPr>
              <a:t>Provavelmente já tem um Script aberto chamado “Untitled1” no seu Editor, certo?</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Salve ele com o nome que você preferir (</a:t>
            </a:r>
            <a:r>
              <a:rPr lang="pt-BR" sz="3600" b="1" dirty="0">
                <a:latin typeface="Inter" panose="020B0604020202020204" charset="0"/>
                <a:ea typeface="Inter" panose="020B0604020202020204" charset="0"/>
                <a:cs typeface="Segoe UI" panose="020B0502040204020203" pitchFamily="34" charset="0"/>
              </a:rPr>
              <a:t>File &gt; </a:t>
            </a:r>
            <a:r>
              <a:rPr lang="pt-BR" sz="3600" b="1" dirty="0" err="1">
                <a:latin typeface="Inter" panose="020B0604020202020204" charset="0"/>
                <a:ea typeface="Inter" panose="020B0604020202020204" charset="0"/>
                <a:cs typeface="Segoe UI" panose="020B0502040204020203" pitchFamily="34" charset="0"/>
              </a:rPr>
              <a:t>Save</a:t>
            </a:r>
            <a:r>
              <a:rPr lang="pt-BR" sz="3600" b="1" dirty="0">
                <a:latin typeface="Inter" panose="020B0604020202020204" charset="0"/>
                <a:ea typeface="Inter" panose="020B0604020202020204" charset="0"/>
                <a:cs typeface="Segoe UI" panose="020B0502040204020203" pitchFamily="34" charset="0"/>
              </a:rPr>
              <a:t> as</a:t>
            </a:r>
            <a:r>
              <a:rPr lang="pt-BR" sz="3600" dirty="0">
                <a:latin typeface="Inter" panose="020B0604020202020204" charset="0"/>
                <a:ea typeface="Inter" panose="020B0604020202020204" charset="0"/>
                <a:cs typeface="Segoe UI" panose="020B0502040204020203" pitchFamily="34" charset="0"/>
              </a:rPr>
              <a:t>). Vamos gerar um ou mais scripts por encontro de </a:t>
            </a:r>
            <a:r>
              <a:rPr lang="pt-BR" sz="3600" dirty="0" err="1">
                <a:latin typeface="Inter" panose="020B0604020202020204" charset="0"/>
                <a:ea typeface="Inter" panose="020B0604020202020204" charset="0"/>
                <a:cs typeface="Segoe UI" panose="020B0502040204020203" pitchFamily="34" charset="0"/>
              </a:rPr>
              <a:t>mentoria</a:t>
            </a:r>
            <a:r>
              <a:rPr lang="pt-BR" sz="3600" dirty="0">
                <a:latin typeface="Inter" panose="020B0604020202020204" charset="0"/>
                <a:ea typeface="Inter" panose="020B0604020202020204" charset="0"/>
                <a:cs typeface="Segoe UI" panose="020B0502040204020203" pitchFamily="34" charset="0"/>
              </a:rPr>
              <a:t>. É interessante que os nomes desses arquivos reflitam o conteúdo de cada script. Por exemplo: Script Encontro 1 – Introdução ao R.R </a:t>
            </a:r>
            <a:r>
              <a:rPr lang="pt-BR" sz="3600" b="1" dirty="0">
                <a:latin typeface="Inter" panose="020B0604020202020204" charset="0"/>
                <a:ea typeface="Inter" panose="020B0604020202020204" charset="0"/>
                <a:cs typeface="Segoe UI" panose="020B0502040204020203" pitchFamily="34" charset="0"/>
              </a:rPr>
              <a:t>OU </a:t>
            </a:r>
            <a:r>
              <a:rPr lang="pt-BR" sz="3600" dirty="0">
                <a:latin typeface="Inter" panose="020B0604020202020204" charset="0"/>
                <a:ea typeface="Inter" panose="020B0604020202020204" charset="0"/>
                <a:cs typeface="Segoe UI" panose="020B0502040204020203" pitchFamily="34" charset="0"/>
              </a:rPr>
              <a:t>1 – </a:t>
            </a:r>
            <a:r>
              <a:rPr lang="pt-BR" sz="3600" dirty="0" err="1">
                <a:latin typeface="Inter" panose="020B0604020202020204" charset="0"/>
                <a:ea typeface="Inter" panose="020B0604020202020204" charset="0"/>
                <a:cs typeface="Segoe UI" panose="020B0502040204020203" pitchFamily="34" charset="0"/>
              </a:rPr>
              <a:t>intro</a:t>
            </a:r>
            <a:r>
              <a:rPr lang="pt-BR" sz="3600" dirty="0">
                <a:latin typeface="Inter" panose="020B0604020202020204" charset="0"/>
                <a:ea typeface="Inter" panose="020B0604020202020204" charset="0"/>
                <a:cs typeface="Segoe UI" panose="020B0502040204020203" pitchFamily="34" charset="0"/>
              </a:rPr>
              <a:t>-r.</a:t>
            </a:r>
          </a:p>
          <a:p>
            <a:pPr lvl="1">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evitar scripts extensos de códigos, você pode salvar um script para cada tipo de função, o que te ajuda a ter uma biblioteca de funções no futuro.</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126215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60362"/>
            <a:ext cx="9583676" cy="1507816"/>
          </a:xfrm>
        </p:spPr>
        <p:txBody>
          <a:bodyPr>
            <a:normAutofit/>
          </a:bodyPr>
          <a:lstStyle/>
          <a:p>
            <a:pPr algn="l"/>
            <a:r>
              <a:rPr lang="pt-BR"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b="1" dirty="0">
              <a:solidFill>
                <a:srgbClr val="AD6237"/>
              </a:solidFill>
              <a:latin typeface="Inter" panose="020B0604020202020204" charset="0"/>
              <a:ea typeface="Inter" panose="020B0604020202020204" charset="0"/>
              <a:cs typeface="Segoe UI Semibold" panose="020B0702040204020203" pitchFamily="34" charset="0"/>
            </a:endParaRPr>
          </a:p>
        </p:txBody>
      </p:sp>
      <p:pic>
        <p:nvPicPr>
          <p:cNvPr id="5" name="Imagem 4"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866900"/>
            <a:ext cx="12193632" cy="6995295"/>
          </a:xfrm>
          <a:prstGeom prst="rect">
            <a:avLst/>
          </a:prstGeom>
        </p:spPr>
      </p:pic>
      <p:sp>
        <p:nvSpPr>
          <p:cNvPr id="8" name="Retângulo 7"/>
          <p:cNvSpPr/>
          <p:nvPr/>
        </p:nvSpPr>
        <p:spPr>
          <a:xfrm>
            <a:off x="6875136" y="2180168"/>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Nome do arquivo</a:t>
            </a:r>
          </a:p>
        </p:txBody>
      </p:sp>
      <p:sp>
        <p:nvSpPr>
          <p:cNvPr id="10" name="Retângulo 9"/>
          <p:cNvSpPr/>
          <p:nvPr/>
        </p:nvSpPr>
        <p:spPr>
          <a:xfrm>
            <a:off x="11272065" y="5086071"/>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 Comentários</a:t>
            </a:r>
          </a:p>
        </p:txBody>
      </p:sp>
      <p:sp>
        <p:nvSpPr>
          <p:cNvPr id="11" name="Retângulo 10"/>
          <p:cNvSpPr/>
          <p:nvPr/>
        </p:nvSpPr>
        <p:spPr>
          <a:xfrm>
            <a:off x="9374475" y="6974133"/>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Funções</a:t>
            </a:r>
          </a:p>
        </p:txBody>
      </p:sp>
      <p:cxnSp>
        <p:nvCxnSpPr>
          <p:cNvPr id="12" name="Conector de Seta Reta 11"/>
          <p:cNvCxnSpPr/>
          <p:nvPr/>
        </p:nvCxnSpPr>
        <p:spPr>
          <a:xfrm flipV="1">
            <a:off x="5381883" y="2705792"/>
            <a:ext cx="1493253" cy="525626"/>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p:nvPr/>
        </p:nvCxnSpPr>
        <p:spPr>
          <a:xfrm>
            <a:off x="7360665" y="5611695"/>
            <a:ext cx="3399333" cy="0"/>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a:off x="5579735" y="5881976"/>
            <a:ext cx="3561861" cy="1617782"/>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a:off x="11007072" y="3198009"/>
            <a:ext cx="3379536" cy="1051250"/>
          </a:xfrm>
          <a:prstGeom prst="rect">
            <a:avLst/>
          </a:prstGeom>
          <a:solidFill>
            <a:schemeClr val="bg1"/>
          </a:solidFill>
          <a:ln w="3810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000" dirty="0">
                <a:solidFill>
                  <a:schemeClr val="tx1"/>
                </a:solidFill>
                <a:latin typeface="Segoe UI" panose="020B0502040204020203" pitchFamily="34" charset="0"/>
                <a:cs typeface="Segoe UI" panose="020B0502040204020203" pitchFamily="34" charset="0"/>
              </a:rPr>
              <a:t>Pacotes</a:t>
            </a:r>
          </a:p>
        </p:txBody>
      </p:sp>
      <p:cxnSp>
        <p:nvCxnSpPr>
          <p:cNvPr id="26" name="Conector de Seta Reta 25"/>
          <p:cNvCxnSpPr/>
          <p:nvPr/>
        </p:nvCxnSpPr>
        <p:spPr>
          <a:xfrm flipV="1">
            <a:off x="6128510" y="3781632"/>
            <a:ext cx="4442681" cy="467627"/>
          </a:xfrm>
          <a:prstGeom prst="straightConnector1">
            <a:avLst/>
          </a:prstGeom>
          <a:ln w="57150">
            <a:solidFill>
              <a:srgbClr val="AD6237"/>
            </a:solidFill>
            <a:tailEnd type="triangle"/>
          </a:ln>
        </p:spPr>
        <p:style>
          <a:lnRef idx="1">
            <a:schemeClr val="accent1"/>
          </a:lnRef>
          <a:fillRef idx="0">
            <a:schemeClr val="accent1"/>
          </a:fillRef>
          <a:effectRef idx="0">
            <a:schemeClr val="accent1"/>
          </a:effectRef>
          <a:fontRef idx="minor">
            <a:schemeClr val="tx1"/>
          </a:fontRef>
        </p:style>
      </p:cxn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930722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136673" y="3008908"/>
            <a:ext cx="16122627" cy="6429365"/>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Pacotes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 R tem alguns pacotes em sua versão base, mas em geral, são usados pacotes que baixamos do CRAN (repositório de pacotes do R).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É possível usar pacotes fora do CRAN também por meio do </a:t>
            </a:r>
            <a:r>
              <a:rPr lang="pt-BR" sz="3000" dirty="0" err="1">
                <a:latin typeface="Inter" panose="020B0604020202020204" charset="0"/>
                <a:ea typeface="Inter" panose="020B0604020202020204" charset="0"/>
                <a:cs typeface="Segoe UI" panose="020B0502040204020203" pitchFamily="34" charset="0"/>
              </a:rPr>
              <a:t>Rtools</a:t>
            </a:r>
            <a:r>
              <a:rPr lang="pt-BR" sz="3000" dirty="0">
                <a:latin typeface="Inter" panose="020B0604020202020204" charset="0"/>
                <a:ea typeface="Inter" panose="020B0604020202020204" charset="0"/>
                <a:cs typeface="Segoe UI" panose="020B0502040204020203" pitchFamily="34" charset="0"/>
              </a:rPr>
              <a:t>, vamos falar sobre isso mais para frente.</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É uma boa prática incluir no início do código todos os pacotes usados no script</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Você precisa instalar os pacotes apenas uma vez, mas precisava carrega-los toda vez que iniciar o R.</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949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5" name="AutoShape 5"/>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6" name="Group 6"/>
          <p:cNvGrpSpPr/>
          <p:nvPr/>
        </p:nvGrpSpPr>
        <p:grpSpPr>
          <a:xfrm>
            <a:off x="1028700" y="1444588"/>
            <a:ext cx="3086100" cy="3086100"/>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2571750" y="2273159"/>
            <a:ext cx="14878050" cy="2595326"/>
          </a:xfrm>
          <a:prstGeom prst="rect">
            <a:avLst/>
          </a:prstGeom>
        </p:spPr>
        <p:txBody>
          <a:bodyPr wrap="square" lIns="0" tIns="0" rIns="0" bIns="0" rtlCol="0" anchor="t">
            <a:spAutoFit/>
          </a:bodyPr>
          <a:lstStyle/>
          <a:p>
            <a:pPr>
              <a:lnSpc>
                <a:spcPts val="10326"/>
              </a:lnSpc>
            </a:pPr>
            <a:r>
              <a:rPr lang="en-US" sz="7376" dirty="0">
                <a:solidFill>
                  <a:srgbClr val="000000"/>
                </a:solidFill>
                <a:latin typeface="TAN Twinkle"/>
              </a:rPr>
              <a:t>O que </a:t>
            </a:r>
            <a:r>
              <a:rPr lang="en-US" sz="7376" dirty="0" err="1">
                <a:solidFill>
                  <a:srgbClr val="000000"/>
                </a:solidFill>
                <a:latin typeface="TAN Twinkle"/>
              </a:rPr>
              <a:t>será</a:t>
            </a:r>
            <a:r>
              <a:rPr lang="en-US" sz="7376" dirty="0">
                <a:solidFill>
                  <a:srgbClr val="000000"/>
                </a:solidFill>
                <a:latin typeface="TAN Twinkle"/>
              </a:rPr>
              <a:t> </a:t>
            </a:r>
            <a:r>
              <a:rPr lang="en-US" sz="7376" dirty="0" err="1">
                <a:solidFill>
                  <a:srgbClr val="000000"/>
                </a:solidFill>
                <a:latin typeface="TAN Twinkle"/>
              </a:rPr>
              <a:t>abordado</a:t>
            </a:r>
            <a:r>
              <a:rPr lang="en-US" sz="7376" dirty="0">
                <a:solidFill>
                  <a:srgbClr val="000000"/>
                </a:solidFill>
                <a:latin typeface="TAN Twinkle"/>
              </a:rPr>
              <a:t>?</a:t>
            </a:r>
          </a:p>
        </p:txBody>
      </p:sp>
      <p:sp>
        <p:nvSpPr>
          <p:cNvPr id="11" name="TextBox 11"/>
          <p:cNvSpPr txBox="1"/>
          <p:nvPr/>
        </p:nvSpPr>
        <p:spPr>
          <a:xfrm>
            <a:off x="5217346" y="4494685"/>
            <a:ext cx="849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O que é R?</a:t>
            </a:r>
          </a:p>
        </p:txBody>
      </p:sp>
      <p:sp>
        <p:nvSpPr>
          <p:cNvPr id="12" name="TextBox 12"/>
          <p:cNvSpPr txBox="1"/>
          <p:nvPr/>
        </p:nvSpPr>
        <p:spPr>
          <a:xfrm>
            <a:off x="4114800" y="4494685"/>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01.</a:t>
            </a:r>
          </a:p>
        </p:txBody>
      </p:sp>
      <p:sp>
        <p:nvSpPr>
          <p:cNvPr id="14" name="TextBox 14"/>
          <p:cNvSpPr txBox="1"/>
          <p:nvPr/>
        </p:nvSpPr>
        <p:spPr>
          <a:xfrm>
            <a:off x="4114800" y="5017787"/>
            <a:ext cx="1102546" cy="422275"/>
          </a:xfrm>
          <a:prstGeom prst="rect">
            <a:avLst/>
          </a:prstGeom>
        </p:spPr>
        <p:txBody>
          <a:bodyPr lIns="0" tIns="0" rIns="0" bIns="0" rtlCol="0" anchor="t">
            <a:spAutoFit/>
          </a:bodyPr>
          <a:lstStyle/>
          <a:p>
            <a:pPr>
              <a:lnSpc>
                <a:spcPts val="3499"/>
              </a:lnSpc>
            </a:pPr>
            <a:r>
              <a:rPr lang="en-US" sz="2499">
                <a:solidFill>
                  <a:srgbClr val="000000"/>
                </a:solidFill>
                <a:latin typeface="Inter"/>
              </a:rPr>
              <a:t>02.</a:t>
            </a:r>
          </a:p>
        </p:txBody>
      </p:sp>
      <p:sp>
        <p:nvSpPr>
          <p:cNvPr id="16" name="TextBox 16"/>
          <p:cNvSpPr txBox="1"/>
          <p:nvPr/>
        </p:nvSpPr>
        <p:spPr>
          <a:xfrm>
            <a:off x="4114800" y="5538487"/>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03.</a:t>
            </a:r>
          </a:p>
        </p:txBody>
      </p:sp>
      <p:sp>
        <p:nvSpPr>
          <p:cNvPr id="18" name="TextBox 18"/>
          <p:cNvSpPr txBox="1"/>
          <p:nvPr/>
        </p:nvSpPr>
        <p:spPr>
          <a:xfrm>
            <a:off x="4103914" y="6556978"/>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05.</a:t>
            </a:r>
          </a:p>
        </p:txBody>
      </p:sp>
      <p:sp>
        <p:nvSpPr>
          <p:cNvPr id="20" name="TextBox 20"/>
          <p:cNvSpPr txBox="1"/>
          <p:nvPr/>
        </p:nvSpPr>
        <p:spPr>
          <a:xfrm>
            <a:off x="4103914" y="70800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06.</a:t>
            </a:r>
          </a:p>
        </p:txBody>
      </p:sp>
      <p:sp>
        <p:nvSpPr>
          <p:cNvPr id="22" name="TextBox 22"/>
          <p:cNvSpPr txBox="1"/>
          <p:nvPr/>
        </p:nvSpPr>
        <p:spPr>
          <a:xfrm>
            <a:off x="4103914" y="7600781"/>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07.</a:t>
            </a:r>
          </a:p>
        </p:txBody>
      </p:sp>
      <p:sp>
        <p:nvSpPr>
          <p:cNvPr id="25" name="TextBox 11"/>
          <p:cNvSpPr txBox="1"/>
          <p:nvPr/>
        </p:nvSpPr>
        <p:spPr>
          <a:xfrm>
            <a:off x="5236070" y="5504060"/>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a:t>
            </a:r>
            <a:r>
              <a:rPr lang="en-US" sz="2499" dirty="0" err="1">
                <a:solidFill>
                  <a:srgbClr val="000000"/>
                </a:solidFill>
                <a:latin typeface="Inter"/>
              </a:rPr>
              <a:t>Conceitos</a:t>
            </a:r>
            <a:r>
              <a:rPr lang="en-US" sz="2499" dirty="0">
                <a:solidFill>
                  <a:srgbClr val="000000"/>
                </a:solidFill>
                <a:latin typeface="Inter"/>
              </a:rPr>
              <a:t> </a:t>
            </a:r>
            <a:r>
              <a:rPr lang="en-US" sz="2499" dirty="0" err="1">
                <a:solidFill>
                  <a:srgbClr val="000000"/>
                </a:solidFill>
                <a:latin typeface="Inter"/>
              </a:rPr>
              <a:t>teóricos</a:t>
            </a:r>
            <a:endParaRPr lang="en-US" sz="2499" dirty="0">
              <a:solidFill>
                <a:srgbClr val="000000"/>
              </a:solidFill>
              <a:latin typeface="Inter"/>
            </a:endParaRPr>
          </a:p>
        </p:txBody>
      </p:sp>
      <p:sp>
        <p:nvSpPr>
          <p:cNvPr id="21" name="TextBox 11"/>
          <p:cNvSpPr txBox="1"/>
          <p:nvPr/>
        </p:nvSpPr>
        <p:spPr>
          <a:xfrm>
            <a:off x="5203412" y="6998370"/>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Checagem</a:t>
            </a:r>
            <a:r>
              <a:rPr lang="en-US" sz="2499" dirty="0">
                <a:solidFill>
                  <a:srgbClr val="000000"/>
                </a:solidFill>
                <a:latin typeface="Inter"/>
              </a:rPr>
              <a:t> da </a:t>
            </a:r>
            <a:r>
              <a:rPr lang="en-US" sz="2499" dirty="0" err="1">
                <a:solidFill>
                  <a:srgbClr val="000000"/>
                </a:solidFill>
                <a:latin typeface="Inter"/>
              </a:rPr>
              <a:t>integridade</a:t>
            </a:r>
            <a:r>
              <a:rPr lang="en-US" sz="2499" dirty="0">
                <a:solidFill>
                  <a:srgbClr val="000000"/>
                </a:solidFill>
                <a:latin typeface="Inter"/>
              </a:rPr>
              <a:t> dos dados</a:t>
            </a:r>
          </a:p>
        </p:txBody>
      </p:sp>
      <p:sp>
        <p:nvSpPr>
          <p:cNvPr id="23" name="TextBox 11"/>
          <p:cNvSpPr txBox="1"/>
          <p:nvPr/>
        </p:nvSpPr>
        <p:spPr>
          <a:xfrm>
            <a:off x="5214298" y="7522561"/>
            <a:ext cx="11397302"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Análise</a:t>
            </a:r>
            <a:r>
              <a:rPr lang="en-US" sz="2499" dirty="0">
                <a:solidFill>
                  <a:srgbClr val="000000"/>
                </a:solidFill>
                <a:latin typeface="Inter"/>
              </a:rPr>
              <a:t> de dados </a:t>
            </a:r>
            <a:r>
              <a:rPr lang="en-US" sz="2499" dirty="0" err="1">
                <a:solidFill>
                  <a:srgbClr val="000000"/>
                </a:solidFill>
                <a:latin typeface="Inter"/>
              </a:rPr>
              <a:t>descritivos</a:t>
            </a:r>
            <a:r>
              <a:rPr lang="en-US" sz="2499" dirty="0">
                <a:solidFill>
                  <a:srgbClr val="000000"/>
                </a:solidFill>
                <a:latin typeface="Inter"/>
              </a:rPr>
              <a:t> e </a:t>
            </a:r>
            <a:r>
              <a:rPr lang="en-US" sz="2499" dirty="0" err="1">
                <a:solidFill>
                  <a:srgbClr val="000000"/>
                </a:solidFill>
                <a:latin typeface="Inter"/>
              </a:rPr>
              <a:t>inferenciais</a:t>
            </a:r>
            <a:endParaRPr lang="en-US" sz="2499" dirty="0">
              <a:solidFill>
                <a:srgbClr val="000000"/>
              </a:solidFill>
              <a:latin typeface="Inter"/>
            </a:endParaRPr>
          </a:p>
        </p:txBody>
      </p:sp>
      <p:sp>
        <p:nvSpPr>
          <p:cNvPr id="26" name="TextBox 11"/>
          <p:cNvSpPr txBox="1"/>
          <p:nvPr/>
        </p:nvSpPr>
        <p:spPr>
          <a:xfrm>
            <a:off x="5214298" y="5001181"/>
            <a:ext cx="7308654" cy="411972"/>
          </a:xfrm>
          <a:prstGeom prst="rect">
            <a:avLst/>
          </a:prstGeom>
        </p:spPr>
        <p:txBody>
          <a:bodyPr wrap="square" lIns="0" tIns="0" rIns="0" bIns="0" rtlCol="0" anchor="t">
            <a:spAutoFit/>
          </a:bodyPr>
          <a:lstStyle/>
          <a:p>
            <a:pPr>
              <a:lnSpc>
                <a:spcPts val="3499"/>
              </a:lnSpc>
            </a:pPr>
            <a:r>
              <a:rPr lang="en-US" sz="2499" b="1" dirty="0">
                <a:solidFill>
                  <a:srgbClr val="000000"/>
                </a:solidFill>
                <a:latin typeface="Inter"/>
              </a:rPr>
              <a:t>Boas </a:t>
            </a:r>
            <a:r>
              <a:rPr lang="en-US" sz="2499" b="1" dirty="0" err="1">
                <a:solidFill>
                  <a:srgbClr val="000000"/>
                </a:solidFill>
                <a:latin typeface="Inter"/>
              </a:rPr>
              <a:t>práticas</a:t>
            </a:r>
            <a:r>
              <a:rPr lang="en-US" sz="2499" b="1" dirty="0">
                <a:solidFill>
                  <a:srgbClr val="000000"/>
                </a:solidFill>
                <a:latin typeface="Inter"/>
              </a:rPr>
              <a:t> </a:t>
            </a:r>
            <a:r>
              <a:rPr lang="en-US" sz="2499" b="1" dirty="0" err="1">
                <a:solidFill>
                  <a:srgbClr val="000000"/>
                </a:solidFill>
                <a:latin typeface="Inter"/>
              </a:rPr>
              <a:t>em</a:t>
            </a:r>
            <a:r>
              <a:rPr lang="en-US" sz="2499" b="1" dirty="0">
                <a:solidFill>
                  <a:srgbClr val="000000"/>
                </a:solidFill>
                <a:latin typeface="Inter"/>
              </a:rPr>
              <a:t> R</a:t>
            </a:r>
          </a:p>
        </p:txBody>
      </p:sp>
      <p:sp>
        <p:nvSpPr>
          <p:cNvPr id="28" name="TextBox 11"/>
          <p:cNvSpPr txBox="1"/>
          <p:nvPr/>
        </p:nvSpPr>
        <p:spPr>
          <a:xfrm>
            <a:off x="4107913" y="8195448"/>
            <a:ext cx="7308654" cy="411972"/>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EXTRA: </a:t>
            </a:r>
            <a:r>
              <a:rPr lang="en-US" sz="2499" dirty="0" err="1">
                <a:solidFill>
                  <a:srgbClr val="000000"/>
                </a:solidFill>
                <a:latin typeface="Inter"/>
              </a:rPr>
              <a:t>Recomendações</a:t>
            </a:r>
            <a:endParaRPr lang="en-US" sz="2499" dirty="0">
              <a:solidFill>
                <a:srgbClr val="000000"/>
              </a:solidFill>
              <a:latin typeface="Inter"/>
            </a:endParaRPr>
          </a:p>
        </p:txBody>
      </p:sp>
      <p:sp>
        <p:nvSpPr>
          <p:cNvPr id="2" name="TextBox 11">
            <a:extLst>
              <a:ext uri="{FF2B5EF4-FFF2-40B4-BE49-F238E27FC236}">
                <a16:creationId xmlns:a16="http://schemas.microsoft.com/office/drawing/2014/main" id="{C085824F-8A16-96B8-42F3-E388DEE657C6}"/>
              </a:ext>
            </a:extLst>
          </p:cNvPr>
          <p:cNvSpPr txBox="1"/>
          <p:nvPr/>
        </p:nvSpPr>
        <p:spPr>
          <a:xfrm>
            <a:off x="5203412" y="6474179"/>
            <a:ext cx="10646188" cy="411972"/>
          </a:xfrm>
          <a:prstGeom prst="rect">
            <a:avLst/>
          </a:prstGeom>
        </p:spPr>
        <p:txBody>
          <a:bodyPr wrap="square" lIns="0" tIns="0" rIns="0" bIns="0" rtlCol="0" anchor="t">
            <a:spAutoFit/>
          </a:bodyPr>
          <a:lstStyle/>
          <a:p>
            <a:pPr>
              <a:lnSpc>
                <a:spcPts val="3499"/>
              </a:lnSpc>
            </a:pPr>
            <a:r>
              <a:rPr lang="en-US" sz="2499" dirty="0" err="1">
                <a:solidFill>
                  <a:srgbClr val="000000"/>
                </a:solidFill>
                <a:latin typeface="Inter"/>
              </a:rPr>
              <a:t>Manipulação</a:t>
            </a:r>
            <a:r>
              <a:rPr lang="en-US" sz="2499" dirty="0">
                <a:solidFill>
                  <a:srgbClr val="000000"/>
                </a:solidFill>
                <a:latin typeface="Inter"/>
              </a:rPr>
              <a:t> de dados </a:t>
            </a:r>
            <a:r>
              <a:rPr lang="en-US" sz="2499" dirty="0" err="1">
                <a:solidFill>
                  <a:srgbClr val="000000"/>
                </a:solidFill>
                <a:latin typeface="Inter"/>
              </a:rPr>
              <a:t>em</a:t>
            </a:r>
            <a:r>
              <a:rPr lang="en-US" sz="2499" dirty="0">
                <a:solidFill>
                  <a:srgbClr val="000000"/>
                </a:solidFill>
                <a:latin typeface="Inter"/>
              </a:rPr>
              <a:t> R: </a:t>
            </a:r>
            <a:r>
              <a:rPr lang="en-US" sz="2499" dirty="0" err="1">
                <a:solidFill>
                  <a:srgbClr val="000000"/>
                </a:solidFill>
                <a:latin typeface="Inter"/>
              </a:rPr>
              <a:t>Pacotes</a:t>
            </a:r>
            <a:r>
              <a:rPr lang="en-US" sz="2499" dirty="0">
                <a:solidFill>
                  <a:srgbClr val="000000"/>
                </a:solidFill>
                <a:latin typeface="Inter"/>
              </a:rPr>
              <a:t> e </a:t>
            </a:r>
            <a:r>
              <a:rPr lang="en-US" sz="2499" dirty="0" err="1">
                <a:solidFill>
                  <a:srgbClr val="000000"/>
                </a:solidFill>
                <a:latin typeface="Inter"/>
              </a:rPr>
              <a:t>funções</a:t>
            </a:r>
            <a:r>
              <a:rPr lang="en-US" sz="2499" dirty="0">
                <a:solidFill>
                  <a:srgbClr val="000000"/>
                </a:solidFill>
                <a:latin typeface="Inter"/>
              </a:rPr>
              <a:t> </a:t>
            </a:r>
            <a:r>
              <a:rPr lang="en-US" sz="2499" dirty="0" err="1">
                <a:solidFill>
                  <a:srgbClr val="000000"/>
                </a:solidFill>
                <a:latin typeface="Inter"/>
              </a:rPr>
              <a:t>essenciais</a:t>
            </a:r>
            <a:endParaRPr lang="en-US" sz="2499" dirty="0">
              <a:solidFill>
                <a:srgbClr val="000000"/>
              </a:solidFill>
              <a:latin typeface="Inter"/>
            </a:endParaRPr>
          </a:p>
        </p:txBody>
      </p:sp>
      <p:sp>
        <p:nvSpPr>
          <p:cNvPr id="27" name="TextBox 16"/>
          <p:cNvSpPr txBox="1"/>
          <p:nvPr/>
        </p:nvSpPr>
        <p:spPr>
          <a:xfrm>
            <a:off x="4114800" y="6033995"/>
            <a:ext cx="1102546" cy="422275"/>
          </a:xfrm>
          <a:prstGeom prst="rect">
            <a:avLst/>
          </a:prstGeom>
        </p:spPr>
        <p:txBody>
          <a:bodyPr lIns="0" tIns="0" rIns="0" bIns="0" rtlCol="0" anchor="t">
            <a:spAutoFit/>
          </a:bodyPr>
          <a:lstStyle/>
          <a:p>
            <a:pPr>
              <a:lnSpc>
                <a:spcPts val="3499"/>
              </a:lnSpc>
            </a:pPr>
            <a:r>
              <a:rPr lang="en-US" sz="2499" dirty="0">
                <a:solidFill>
                  <a:srgbClr val="000000"/>
                </a:solidFill>
                <a:latin typeface="Inter"/>
              </a:rPr>
              <a:t>04.</a:t>
            </a:r>
          </a:p>
        </p:txBody>
      </p:sp>
      <p:sp>
        <p:nvSpPr>
          <p:cNvPr id="29" name="TextBox 11"/>
          <p:cNvSpPr txBox="1"/>
          <p:nvPr/>
        </p:nvSpPr>
        <p:spPr>
          <a:xfrm>
            <a:off x="5236070" y="5999568"/>
            <a:ext cx="7308654" cy="448841"/>
          </a:xfrm>
          <a:prstGeom prst="rect">
            <a:avLst/>
          </a:prstGeom>
        </p:spPr>
        <p:txBody>
          <a:bodyPr wrap="square" lIns="0" tIns="0" rIns="0" bIns="0" rtlCol="0" anchor="t">
            <a:spAutoFit/>
          </a:bodyPr>
          <a:lstStyle/>
          <a:p>
            <a:pPr>
              <a:lnSpc>
                <a:spcPts val="3499"/>
              </a:lnSpc>
            </a:pPr>
            <a:r>
              <a:rPr lang="en-US" sz="2499" dirty="0">
                <a:solidFill>
                  <a:srgbClr val="000000"/>
                </a:solidFill>
                <a:latin typeface="Inter"/>
              </a:rPr>
              <a:t>O que </a:t>
            </a:r>
            <a:r>
              <a:rPr lang="en-US" sz="2499" dirty="0" err="1">
                <a:solidFill>
                  <a:srgbClr val="000000"/>
                </a:solidFill>
                <a:latin typeface="Inter"/>
              </a:rPr>
              <a:t>são</a:t>
            </a:r>
            <a:r>
              <a:rPr lang="en-US" sz="2499" dirty="0">
                <a:solidFill>
                  <a:srgbClr val="000000"/>
                </a:solidFill>
                <a:latin typeface="Inter"/>
              </a:rPr>
              <a:t> dados? Tidy data</a:t>
            </a:r>
          </a:p>
        </p:txBody>
      </p:sp>
    </p:spTree>
    <p:extLst>
      <p:ext uri="{BB962C8B-B14F-4D97-AF65-F5344CB8AC3E}">
        <p14:creationId xmlns:p14="http://schemas.microsoft.com/office/powerpoint/2010/main" val="4047864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174659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116724"/>
            <a:ext cx="9193991" cy="5785042"/>
          </a:xfrm>
        </p:spPr>
        <p:txBody>
          <a:bodyPr>
            <a:normAutofit/>
          </a:bodyPr>
          <a:lstStyle/>
          <a:p>
            <a:pPr marL="0" indent="0">
              <a:buClr>
                <a:srgbClr val="04A07B"/>
              </a:buClr>
              <a:buNone/>
            </a:pPr>
            <a:r>
              <a:rPr lang="pt-BR" sz="4800" b="1" dirty="0">
                <a:solidFill>
                  <a:srgbClr val="AD6237"/>
                </a:solidFill>
                <a:latin typeface="Inter" panose="020B0604020202020204" charset="0"/>
                <a:ea typeface="Inter" panose="020B0604020202020204" charset="0"/>
                <a:cs typeface="Segoe UI" panose="020B0502040204020203" pitchFamily="34" charset="0"/>
              </a:rPr>
              <a:t>Comentários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Para comentar no seu código, use #</a:t>
            </a:r>
          </a:p>
          <a:p>
            <a:pPr lvl="1">
              <a:lnSpc>
                <a:spcPct val="10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 Tudo que aparecer depois da </a:t>
            </a:r>
            <a:r>
              <a:rPr lang="pt-BR" sz="3000" dirty="0" err="1">
                <a:latin typeface="Inter" panose="020B0604020202020204" charset="0"/>
                <a:ea typeface="Inter" panose="020B0604020202020204" charset="0"/>
                <a:cs typeface="Segoe UI" panose="020B0502040204020203" pitchFamily="34" charset="0"/>
              </a:rPr>
              <a:t>hashtag</a:t>
            </a:r>
            <a:r>
              <a:rPr lang="pt-BR" sz="3000" dirty="0">
                <a:latin typeface="Inter" panose="020B0604020202020204" charset="0"/>
                <a:ea typeface="Inter" panose="020B0604020202020204" charset="0"/>
                <a:cs typeface="Segoe UI" panose="020B0502040204020203" pitchFamily="34" charset="0"/>
              </a:rPr>
              <a:t> será entendido como código que não deve ser rodado pelo R</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Serve como registro de decisões e melhora a transparência do processo, principalmente em projetos em grupo</a:t>
            </a:r>
          </a:p>
          <a:p>
            <a:pPr>
              <a:lnSpc>
                <a:spcPct val="100000"/>
              </a:lnSpc>
              <a:buClr>
                <a:srgbClr val="04A07B"/>
              </a:buClr>
              <a:buFont typeface="Arial" panose="020B0604020202020204" pitchFamily="34" charset="0"/>
              <a:buChar char="•"/>
            </a:pPr>
            <a:endParaRPr lang="en-GB" sz="3600" dirty="0">
              <a:latin typeface="Inter" panose="020B0604020202020204" charset="0"/>
              <a:ea typeface="Inter" panose="020B0604020202020204" charset="0"/>
              <a:cs typeface="Segoe UI" panose="020B0502040204020203" pitchFamily="34" charset="0"/>
            </a:endParaRPr>
          </a:p>
        </p:txBody>
      </p:sp>
      <p:pic>
        <p:nvPicPr>
          <p:cNvPr id="4" name="Imagem 3"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3595" y="2748080"/>
            <a:ext cx="6245705" cy="5958800"/>
          </a:xfrm>
          <a:prstGeom prst="rect">
            <a:avLst/>
          </a:prstGeom>
        </p:spPr>
      </p:pic>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1612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57355" y="3923067"/>
            <a:ext cx="15436826" cy="4601046"/>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Vá no R e digite </a:t>
            </a:r>
            <a:r>
              <a:rPr lang="pt-BR" sz="3600" i="1" dirty="0">
                <a:latin typeface="Inter" panose="020B0604020202020204" charset="0"/>
                <a:ea typeface="Inter" panose="020B0604020202020204" charset="0"/>
                <a:cs typeface="Segoe UI" panose="020B0502040204020203" pitchFamily="34" charset="0"/>
              </a:rPr>
              <a:t>dados &lt;- c(1,2,3)</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Agora tente </a:t>
            </a:r>
            <a:r>
              <a:rPr lang="pt-BR" sz="3600" i="1" dirty="0">
                <a:latin typeface="Inter" panose="020B0604020202020204" charset="0"/>
                <a:ea typeface="Inter" panose="020B0604020202020204" charset="0"/>
                <a:cs typeface="Segoe UI" panose="020B0502040204020203" pitchFamily="34" charset="0"/>
              </a:rPr>
              <a:t>dados &lt;- </a:t>
            </a:r>
            <a:r>
              <a:rPr lang="pt-BR" sz="3600" i="1" dirty="0" err="1">
                <a:latin typeface="Inter" panose="020B0604020202020204" charset="0"/>
                <a:ea typeface="Inter" panose="020B0604020202020204" charset="0"/>
                <a:cs typeface="Segoe UI" panose="020B0502040204020203" pitchFamily="34" charset="0"/>
              </a:rPr>
              <a:t>seq</a:t>
            </a:r>
            <a:r>
              <a:rPr lang="pt-BR" sz="3600" i="1" dirty="0">
                <a:latin typeface="Inter" panose="020B0604020202020204" charset="0"/>
                <a:ea typeface="Inter" panose="020B0604020202020204" charset="0"/>
                <a:cs typeface="Segoe UI" panose="020B0502040204020203" pitchFamily="34" charset="0"/>
              </a:rPr>
              <a:t>(1:10)</a:t>
            </a:r>
          </a:p>
          <a:p>
            <a:pPr>
              <a:lnSpc>
                <a:spcPct val="100000"/>
              </a:lnSpc>
              <a:buClr>
                <a:srgbClr val="AD6237"/>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a:t>
            </a:r>
            <a:endParaRPr lang="en-GB" sz="36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55334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2809885"/>
            <a:ext cx="16447479" cy="6429365"/>
          </a:xfrm>
        </p:spPr>
        <p:txBody>
          <a:bodyPr vert="horz" lIns="68580" tIns="68580" rIns="68580" bIns="68580" rtlCol="0" anchor="t">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Vá no R e digite </a:t>
            </a:r>
            <a:r>
              <a:rPr lang="pt-BR" sz="3600" i="1" dirty="0">
                <a:latin typeface="Inter" panose="020B0604020202020204" charset="0"/>
                <a:ea typeface="Inter" panose="020B0604020202020204" charset="0"/>
                <a:cs typeface="Segoe UI"/>
              </a:rPr>
              <a:t>dados &lt;- c(1,2,3) </a:t>
            </a:r>
            <a:r>
              <a:rPr lang="pt-BR" sz="3600" b="1" i="1" dirty="0">
                <a:solidFill>
                  <a:srgbClr val="C6A28D"/>
                </a:solidFill>
                <a:latin typeface="Inter" panose="020B0604020202020204" charset="0"/>
                <a:ea typeface="Inter" panose="020B0604020202020204" charset="0"/>
                <a:cs typeface="Segoe UI"/>
              </a:rPr>
              <a:t># vetor da concatenação dos vetores com valores 1, 2 e 3</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a:rPr>
              <a:t> Agora tente </a:t>
            </a:r>
            <a:r>
              <a:rPr lang="pt-BR" sz="3600" i="1" dirty="0">
                <a:latin typeface="Inter" panose="020B0604020202020204" charset="0"/>
                <a:ea typeface="Inter" panose="020B0604020202020204" charset="0"/>
                <a:cs typeface="Segoe UI"/>
              </a:rPr>
              <a:t>dados &lt;- </a:t>
            </a:r>
            <a:r>
              <a:rPr lang="pt-BR" sz="3600" i="1" dirty="0" err="1">
                <a:latin typeface="Inter" panose="020B0604020202020204" charset="0"/>
                <a:ea typeface="Inter" panose="020B0604020202020204" charset="0"/>
                <a:cs typeface="Segoe UI"/>
              </a:rPr>
              <a:t>seq</a:t>
            </a:r>
            <a:r>
              <a:rPr lang="pt-BR" sz="3600" i="1" dirty="0">
                <a:latin typeface="Inter" panose="020B0604020202020204" charset="0"/>
                <a:ea typeface="Inter" panose="020B0604020202020204" charset="0"/>
                <a:cs typeface="Segoe UI"/>
              </a:rPr>
              <a:t>(1:10) </a:t>
            </a:r>
            <a:r>
              <a:rPr lang="pt-BR" sz="3600" b="1" i="1" dirty="0">
                <a:solidFill>
                  <a:srgbClr val="C6A28D"/>
                </a:solidFill>
                <a:latin typeface="Inter" panose="020B0604020202020204" charset="0"/>
                <a:ea typeface="Inter" panose="020B0604020202020204" charset="0"/>
                <a:cs typeface="Segoe UI"/>
              </a:rPr>
              <a:t># é uma função que responde com vetor com valores sequenciais de 1 à 10</a:t>
            </a:r>
          </a:p>
          <a:p>
            <a:pPr>
              <a:lnSpc>
                <a:spcPct val="100000"/>
              </a:lnSpc>
              <a:buClr>
                <a:srgbClr val="868668"/>
              </a:buClr>
              <a:buFont typeface="Arial" panose="020B0604020202020204" pitchFamily="34" charset="0"/>
              <a:buChar char="•"/>
            </a:pPr>
            <a:endParaRPr lang="pt-BR" sz="3600" i="1" dirty="0">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Tenta esse aqui também dados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(1:9, </a:t>
            </a:r>
            <a:r>
              <a:rPr lang="pt-BR" sz="3600" dirty="0" err="1">
                <a:latin typeface="Inter" panose="020B0604020202020204" charset="0"/>
                <a:ea typeface="Inter" panose="020B0604020202020204" charset="0"/>
                <a:cs typeface="Segoe UI" panose="020B0502040204020203" pitchFamily="34" charset="0"/>
              </a:rPr>
              <a:t>nrow</a:t>
            </a:r>
            <a:r>
              <a:rPr lang="pt-BR" sz="3600" dirty="0">
                <a:latin typeface="Inter" panose="020B0604020202020204" charset="0"/>
                <a:ea typeface="Inter" panose="020B0604020202020204" charset="0"/>
                <a:cs typeface="Segoe UI" panose="020B0502040204020203" pitchFamily="34" charset="0"/>
              </a:rPr>
              <a:t> = 3,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 = 3) </a:t>
            </a:r>
            <a:r>
              <a:rPr lang="pt-BR" sz="3600" b="1" dirty="0">
                <a:solidFill>
                  <a:srgbClr val="C6A28D"/>
                </a:solidFill>
                <a:latin typeface="Inter" panose="020B0604020202020204" charset="0"/>
                <a:ea typeface="Inter" panose="020B0604020202020204" charset="0"/>
                <a:cs typeface="Segoe UI" panose="020B0502040204020203" pitchFamily="34" charset="0"/>
              </a:rPr>
              <a:t># matriz de dados com valores de 1 a 9 distribuídos sequencialmente em 3 linhas e 3 colunas</a:t>
            </a:r>
            <a:endParaRPr lang="en-GB" sz="3600" b="1" dirty="0">
              <a:solidFill>
                <a:srgbClr val="C6A28D"/>
              </a:solidFill>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23114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AD6237"/>
                </a:solidFill>
                <a:latin typeface="Inter" panose="020B0604020202020204" charset="0"/>
                <a:ea typeface="Inter" panose="020B0604020202020204" charset="0"/>
                <a:cs typeface="Segoe UI Semibold" panose="020B0702040204020203" pitchFamily="34" charset="0"/>
              </a:rPr>
              <a:t>Componentes de um script</a:t>
            </a:r>
            <a:endParaRPr lang="en-GB" sz="54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20260" y="3089934"/>
            <a:ext cx="16447479" cy="6429365"/>
          </a:xfrm>
        </p:spPr>
        <p:txBody>
          <a:bodyPr>
            <a:normAutofit/>
          </a:bodyPr>
          <a:lstStyle/>
          <a:p>
            <a:pPr marL="0" indent="0">
              <a:buClr>
                <a:srgbClr val="04A07B"/>
              </a:buClr>
              <a:buNone/>
            </a:pPr>
            <a:r>
              <a:rPr lang="pt-BR" sz="4400" b="1" dirty="0">
                <a:solidFill>
                  <a:srgbClr val="AD6237"/>
                </a:solidFill>
                <a:latin typeface="Inter" panose="020B0604020202020204" charset="0"/>
                <a:ea typeface="Inter" panose="020B0604020202020204" charset="0"/>
                <a:cs typeface="Segoe UI" panose="020B0502040204020203" pitchFamily="34" charset="0"/>
              </a:rPr>
              <a:t>E os dados?</a:t>
            </a:r>
          </a:p>
          <a:p>
            <a:pPr>
              <a:lnSpc>
                <a:spcPct val="100000"/>
              </a:lnSpc>
              <a:buClr>
                <a:srgbClr val="868668"/>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Os dados apareceram no seu </a:t>
            </a:r>
            <a:r>
              <a:rPr lang="pt-BR" sz="3600" dirty="0" err="1">
                <a:latin typeface="Inter" panose="020B0604020202020204" charset="0"/>
                <a:ea typeface="Inter" panose="020B0604020202020204" charset="0"/>
                <a:cs typeface="Segoe UI" panose="020B0502040204020203" pitchFamily="34" charset="0"/>
              </a:rPr>
              <a:t>Envionment</a:t>
            </a:r>
            <a:r>
              <a:rPr lang="pt-BR" sz="3600" dirty="0">
                <a:latin typeface="Inter" panose="020B0604020202020204" charset="0"/>
                <a:ea typeface="Inter" panose="020B0604020202020204" charset="0"/>
                <a:cs typeface="Segoe UI" panose="020B0502040204020203" pitchFamily="34" charset="0"/>
              </a:rPr>
              <a:t>? </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Você</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notou</a:t>
            </a:r>
            <a:r>
              <a:rPr lang="en-GB" sz="3600" dirty="0">
                <a:latin typeface="Inter" panose="020B0604020202020204" charset="0"/>
                <a:ea typeface="Inter" panose="020B0604020202020204" charset="0"/>
                <a:cs typeface="Segoe UI" panose="020B0502040204020203" pitchFamily="34" charset="0"/>
              </a:rPr>
              <a:t> se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e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aparecem</a:t>
            </a:r>
            <a:r>
              <a:rPr lang="en-GB" sz="3600" dirty="0">
                <a:latin typeface="Inter" panose="020B0604020202020204" charset="0"/>
                <a:ea typeface="Inter" panose="020B0604020202020204" charset="0"/>
                <a:cs typeface="Segoe UI" panose="020B0502040204020203" pitchFamily="34" charset="0"/>
              </a:rPr>
              <a:t> no </a:t>
            </a:r>
            <a:r>
              <a:rPr lang="en-GB" sz="3600" dirty="0" err="1">
                <a:latin typeface="Inter" panose="020B0604020202020204" charset="0"/>
                <a:ea typeface="Inter" panose="020B0604020202020204" charset="0"/>
                <a:cs typeface="Segoe UI" panose="020B0502040204020203" pitchFamily="34" charset="0"/>
              </a:rPr>
              <a:t>mesmo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lugar</a:t>
            </a:r>
            <a:r>
              <a:rPr lang="en-GB" sz="3600" dirty="0">
                <a:latin typeface="Inter" panose="020B0604020202020204" charset="0"/>
                <a:ea typeface="Inter" panose="020B0604020202020204" charset="0"/>
                <a:cs typeface="Segoe UI" panose="020B0502040204020203" pitchFamily="34" charset="0"/>
              </a:rPr>
              <a:t>? </a:t>
            </a:r>
          </a:p>
          <a:p>
            <a:pPr lvl="1">
              <a:lnSpc>
                <a:spcPct val="100000"/>
              </a:lnSpc>
              <a:buClr>
                <a:srgbClr val="868668"/>
              </a:buClr>
              <a:buFont typeface="Arial" panose="020B0604020202020204" pitchFamily="34" charset="0"/>
              <a:buChar char="•"/>
            </a:pPr>
            <a:r>
              <a:rPr lang="en-GB" sz="3000" b="1" dirty="0">
                <a:solidFill>
                  <a:srgbClr val="C6A28D"/>
                </a:solidFill>
                <a:latin typeface="Inter" panose="020B0604020202020204" charset="0"/>
                <a:ea typeface="Inter" panose="020B0604020202020204" charset="0"/>
                <a:cs typeface="Segoe UI" panose="020B0502040204020203" pitchFamily="34" charset="0"/>
              </a:rPr>
              <a:t>Rode um dos </a:t>
            </a:r>
            <a:r>
              <a:rPr lang="en-GB" sz="3000" b="1" dirty="0" err="1">
                <a:solidFill>
                  <a:srgbClr val="C6A28D"/>
                </a:solidFill>
                <a:latin typeface="Inter" panose="020B0604020202020204" charset="0"/>
                <a:ea typeface="Inter" panose="020B0604020202020204" charset="0"/>
                <a:cs typeface="Segoe UI" panose="020B0502040204020203" pitchFamily="34" charset="0"/>
              </a:rPr>
              <a:t>vetores</a:t>
            </a:r>
            <a:r>
              <a:rPr lang="en-GB" sz="3000" b="1" dirty="0">
                <a:solidFill>
                  <a:srgbClr val="C6A28D"/>
                </a:solidFill>
                <a:latin typeface="Inter" panose="020B0604020202020204" charset="0"/>
                <a:ea typeface="Inter" panose="020B0604020202020204" charset="0"/>
                <a:cs typeface="Segoe UI" panose="020B0502040204020203" pitchFamily="34" charset="0"/>
              </a:rPr>
              <a:t> </a:t>
            </a:r>
            <a:r>
              <a:rPr lang="en-GB" sz="3000" b="1" dirty="0" err="1">
                <a:solidFill>
                  <a:srgbClr val="C6A28D"/>
                </a:solidFill>
                <a:latin typeface="Inter" panose="020B0604020202020204" charset="0"/>
                <a:ea typeface="Inter" panose="020B0604020202020204" charset="0"/>
                <a:cs typeface="Segoe UI" panose="020B0502040204020203" pitchFamily="34" charset="0"/>
              </a:rPr>
              <a:t>novamente</a:t>
            </a:r>
            <a:r>
              <a:rPr lang="en-GB" sz="3000" b="1" dirty="0">
                <a:solidFill>
                  <a:srgbClr val="C6A28D"/>
                </a:solidFill>
                <a:latin typeface="Inter" panose="020B0604020202020204" charset="0"/>
                <a:ea typeface="Inter" panose="020B0604020202020204" charset="0"/>
                <a:cs typeface="Segoe UI" panose="020B0502040204020203" pitchFamily="34" charset="0"/>
              </a:rPr>
              <a:t> e </a:t>
            </a:r>
            <a:r>
              <a:rPr lang="en-GB" sz="3000" b="1" dirty="0" err="1">
                <a:solidFill>
                  <a:srgbClr val="C6A28D"/>
                </a:solidFill>
                <a:latin typeface="Inter" panose="020B0604020202020204" charset="0"/>
                <a:ea typeface="Inter" panose="020B0604020202020204" charset="0"/>
                <a:cs typeface="Segoe UI" panose="020B0502040204020203" pitchFamily="34" charset="0"/>
              </a:rPr>
              <a:t>substitua</a:t>
            </a:r>
            <a:r>
              <a:rPr lang="en-GB" sz="3000" b="1" dirty="0">
                <a:solidFill>
                  <a:srgbClr val="C6A28D"/>
                </a:solidFill>
                <a:latin typeface="Inter" panose="020B0604020202020204" charset="0"/>
                <a:ea typeface="Inter" panose="020B0604020202020204" charset="0"/>
                <a:cs typeface="Segoe UI" panose="020B0502040204020203" pitchFamily="34" charset="0"/>
              </a:rPr>
              <a:t> dados </a:t>
            </a:r>
            <a:r>
              <a:rPr lang="en-GB" sz="3000" b="1" dirty="0" err="1">
                <a:solidFill>
                  <a:srgbClr val="C6A28D"/>
                </a:solidFill>
                <a:latin typeface="Inter" panose="020B0604020202020204" charset="0"/>
                <a:ea typeface="Inter" panose="020B0604020202020204" charset="0"/>
                <a:cs typeface="Segoe UI" panose="020B0502040204020203" pitchFamily="34" charset="0"/>
              </a:rPr>
              <a:t>por</a:t>
            </a:r>
            <a:r>
              <a:rPr lang="en-GB" sz="3000" b="1" dirty="0">
                <a:solidFill>
                  <a:srgbClr val="C6A28D"/>
                </a:solidFill>
                <a:latin typeface="Inter" panose="020B0604020202020204" charset="0"/>
                <a:ea typeface="Inter" panose="020B0604020202020204" charset="0"/>
                <a:cs typeface="Segoe UI" panose="020B0502040204020203" pitchFamily="34" charset="0"/>
              </a:rPr>
              <a:t> dados2</a:t>
            </a:r>
          </a:p>
          <a:p>
            <a:pPr lvl="1">
              <a:lnSpc>
                <a:spcPct val="100000"/>
              </a:lnSpc>
              <a:buClr>
                <a:srgbClr val="868668"/>
              </a:buClr>
              <a:buFont typeface="Arial" panose="020B0604020202020204" pitchFamily="34" charset="0"/>
              <a:buChar char="•"/>
            </a:pPr>
            <a:endParaRPr lang="en-GB" sz="3000" b="1" dirty="0">
              <a:solidFill>
                <a:srgbClr val="04A07B"/>
              </a:solidFill>
              <a:latin typeface="Inter" panose="020B0604020202020204" charset="0"/>
              <a:ea typeface="Inter" panose="020B0604020202020204" charset="0"/>
              <a:cs typeface="Segoe UI" panose="020B0502040204020203" pitchFamily="34" charset="0"/>
            </a:endParaRPr>
          </a:p>
          <a:p>
            <a:pPr>
              <a:lnSpc>
                <a:spcPct val="100000"/>
              </a:lnSpc>
              <a:buClr>
                <a:srgbClr val="868668"/>
              </a:buClr>
              <a:buFont typeface="Arial" panose="020B0604020202020204" pitchFamily="34" charset="0"/>
              <a:buChar char="•"/>
            </a:pPr>
            <a:r>
              <a:rPr lang="en-GB" sz="3600" b="1" dirty="0">
                <a:solidFill>
                  <a:srgbClr val="C6A28D"/>
                </a:solidFill>
                <a:latin typeface="Inter" panose="020B0604020202020204" charset="0"/>
                <a:ea typeface="Inter" panose="020B0604020202020204" charset="0"/>
                <a:cs typeface="Segoe UI" panose="020B0502040204020203" pitchFamily="34" charset="0"/>
              </a:rPr>
              <a:t> Dados </a:t>
            </a:r>
            <a:r>
              <a:rPr lang="en-GB" sz="3600" b="1" dirty="0" err="1">
                <a:solidFill>
                  <a:srgbClr val="C6A28D"/>
                </a:solidFill>
                <a:latin typeface="Inter" panose="020B0604020202020204" charset="0"/>
                <a:ea typeface="Inter" panose="020B0604020202020204" charset="0"/>
                <a:cs typeface="Segoe UI" panose="020B0502040204020203" pitchFamily="34" charset="0"/>
              </a:rPr>
              <a:t>são</a:t>
            </a:r>
            <a:r>
              <a:rPr lang="en-GB" sz="3600" b="1" dirty="0">
                <a:solidFill>
                  <a:srgbClr val="C6A28D"/>
                </a:solidFill>
                <a:latin typeface="Inter" panose="020B0604020202020204" charset="0"/>
                <a:ea typeface="Inter" panose="020B0604020202020204" charset="0"/>
                <a:cs typeface="Segoe UI" panose="020B0502040204020203" pitchFamily="34" charset="0"/>
              </a:rPr>
              <a:t> </a:t>
            </a:r>
            <a:r>
              <a:rPr lang="en-GB" sz="3600" b="1" dirty="0" err="1">
                <a:solidFill>
                  <a:srgbClr val="C6A28D"/>
                </a:solidFill>
                <a:latin typeface="Inter" panose="020B0604020202020204" charset="0"/>
                <a:ea typeface="Inter" panose="020B0604020202020204" charset="0"/>
                <a:cs typeface="Segoe UI" panose="020B0502040204020203" pitchFamily="34" charset="0"/>
              </a:rPr>
              <a:t>objetos</a:t>
            </a:r>
            <a:r>
              <a:rPr lang="en-GB" sz="3600" b="1" dirty="0">
                <a:solidFill>
                  <a:srgbClr val="C6A28D"/>
                </a:solidFill>
                <a:latin typeface="Inter" panose="020B0604020202020204" charset="0"/>
                <a:ea typeface="Inter" panose="020B0604020202020204" charset="0"/>
                <a:cs typeface="Segoe UI" panose="020B0502040204020203" pitchFamily="34" charset="0"/>
              </a:rPr>
              <a:t> no </a:t>
            </a:r>
            <a:r>
              <a:rPr lang="en-GB" sz="3600" b="1" dirty="0" err="1">
                <a:solidFill>
                  <a:srgbClr val="C6A28D"/>
                </a:solidFill>
                <a:latin typeface="Inter" panose="020B0604020202020204" charset="0"/>
                <a:ea typeface="Inter" panose="020B0604020202020204" charset="0"/>
                <a:cs typeface="Segoe UI" panose="020B0502040204020203" pitchFamily="34" charset="0"/>
              </a:rPr>
              <a:t>ambiente</a:t>
            </a:r>
            <a:r>
              <a:rPr lang="en-GB" sz="3600" b="1" dirty="0">
                <a:solidFill>
                  <a:srgbClr val="C6A28D"/>
                </a:solidFill>
                <a:latin typeface="Inter" panose="020B0604020202020204" charset="0"/>
                <a:ea typeface="Inter" panose="020B0604020202020204" charset="0"/>
                <a:cs typeface="Segoe UI" panose="020B0502040204020203" pitchFamily="34" charset="0"/>
              </a:rPr>
              <a:t> R</a:t>
            </a:r>
          </a:p>
          <a:p>
            <a:pPr>
              <a:lnSpc>
                <a:spcPct val="100000"/>
              </a:lnSpc>
              <a:buClr>
                <a:srgbClr val="868668"/>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Existem</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alguns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tipos</a:t>
            </a:r>
            <a:r>
              <a:rPr lang="en-GB" sz="3600" dirty="0">
                <a:latin typeface="Inter" panose="020B0604020202020204" charset="0"/>
                <a:ea typeface="Inter" panose="020B0604020202020204" charset="0"/>
                <a:cs typeface="Segoe UI" panose="020B0502040204020203" pitchFamily="34" charset="0"/>
              </a:rPr>
              <a:t> de </a:t>
            </a:r>
            <a:r>
              <a:rPr lang="en-GB" sz="3600" dirty="0" err="1">
                <a:latin typeface="Inter" panose="020B0604020202020204" charset="0"/>
                <a:ea typeface="Inter" panose="020B0604020202020204" charset="0"/>
                <a:cs typeface="Segoe UI" panose="020B0502040204020203" pitchFamily="34" charset="0"/>
              </a:rPr>
              <a:t>objetos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como</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vetores</a:t>
            </a:r>
            <a:r>
              <a:rPr lang="en-GB" sz="3600" dirty="0">
                <a:latin typeface="Inter" panose="020B0604020202020204" charset="0"/>
                <a:ea typeface="Inter" panose="020B0604020202020204" charset="0"/>
                <a:cs typeface="Segoe UI" panose="020B0502040204020203" pitchFamily="34" charset="0"/>
              </a:rPr>
              <a:t>, </a:t>
            </a:r>
            <a:r>
              <a:rPr lang="en-GB" sz="3600" dirty="0" err="1">
                <a:latin typeface="Inter" panose="020B0604020202020204" charset="0"/>
                <a:ea typeface="Inter" panose="020B0604020202020204" charset="0"/>
                <a:cs typeface="Segoe UI" panose="020B0502040204020203" pitchFamily="34" charset="0"/>
              </a:rPr>
              <a:t>matrizes</a:t>
            </a:r>
            <a:r>
              <a:rPr lang="en-GB" sz="3600" dirty="0">
                <a:latin typeface="Inter" panose="020B0604020202020204" charset="0"/>
                <a:ea typeface="Inter" panose="020B0604020202020204" charset="0"/>
                <a:cs typeface="Segoe UI" panose="020B0502040204020203" pitchFamily="34" charset="0"/>
              </a:rPr>
              <a:t>, </a:t>
            </a:r>
            <a:r>
              <a:rPr lang="en-GB" sz="3600" i="1" dirty="0" err="1">
                <a:latin typeface="Inter" panose="020B0604020202020204" charset="0"/>
                <a:ea typeface="Inter" panose="020B0604020202020204" charset="0"/>
                <a:cs typeface="Segoe UI" panose="020B0502040204020203" pitchFamily="34" charset="0"/>
              </a:rPr>
              <a:t>dataframes</a:t>
            </a:r>
            <a:r>
              <a:rPr lang="en-GB" sz="3600" i="1" dirty="0">
                <a:latin typeface="Inter" panose="020B0604020202020204" charset="0"/>
                <a:ea typeface="Inter" panose="020B0604020202020204" charset="0"/>
                <a:cs typeface="Segoe UI" panose="020B0502040204020203" pitchFamily="34" charset="0"/>
              </a:rPr>
              <a:t> </a:t>
            </a:r>
            <a:r>
              <a:rPr lang="en-GB" sz="3600" dirty="0">
                <a:latin typeface="Inter" panose="020B0604020202020204" charset="0"/>
                <a:ea typeface="Inter" panose="020B0604020202020204" charset="0"/>
                <a:cs typeface="Segoe UI" panose="020B0502040204020203" pitchFamily="34" charset="0"/>
              </a:rPr>
              <a:t>e </a:t>
            </a:r>
            <a:r>
              <a:rPr lang="en-GB" sz="3600" dirty="0" err="1">
                <a:latin typeface="Inter" panose="020B0604020202020204" charset="0"/>
                <a:ea typeface="Inter" panose="020B0604020202020204" charset="0"/>
                <a:cs typeface="Segoe UI" panose="020B0502040204020203" pitchFamily="34" charset="0"/>
              </a:rPr>
              <a:t>listas</a:t>
            </a:r>
            <a:endParaRPr lang="en-GB" sz="3600" dirty="0">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860664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6" name="Imagem 5" descr="Recorte de Tel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51" y="2916334"/>
            <a:ext cx="14983434" cy="6400044"/>
          </a:xfrm>
          <a:prstGeom prst="rect">
            <a:avLst/>
          </a:prstGeom>
        </p:spPr>
      </p:pic>
      <p:sp>
        <p:nvSpPr>
          <p:cNvPr id="7" name="CaixaDeTexto 6"/>
          <p:cNvSpPr txBox="1"/>
          <p:nvPr/>
        </p:nvSpPr>
        <p:spPr>
          <a:xfrm>
            <a:off x="1028700" y="3683702"/>
            <a:ext cx="7543289" cy="5324535"/>
          </a:xfrm>
          <a:prstGeom prst="rect">
            <a:avLst/>
          </a:prstGeom>
          <a:solidFill>
            <a:schemeClr val="bg1"/>
          </a:solidFill>
        </p:spPr>
        <p:txBody>
          <a:bodyPr wrap="square" rtlCol="0">
            <a:spAutoFit/>
          </a:bodyPr>
          <a:lstStyle/>
          <a:p>
            <a:pPr algn="just"/>
            <a:r>
              <a:rPr lang="pt-BR" sz="3400" dirty="0">
                <a:latin typeface="Inter" panose="020B0604020202020204" charset="0"/>
                <a:ea typeface="Inter" panose="020B0604020202020204" charset="0"/>
                <a:cs typeface="Helvetica" panose="020B0604020202020204" pitchFamily="34" charset="0"/>
              </a:rPr>
              <a:t>Existe uma variedade de </a:t>
            </a:r>
            <a:r>
              <a:rPr lang="pt-BR" sz="3400" b="1" dirty="0">
                <a:latin typeface="Inter" panose="020B0604020202020204" charset="0"/>
                <a:ea typeface="Inter" panose="020B0604020202020204" charset="0"/>
                <a:cs typeface="Helvetica" panose="020B0604020202020204" pitchFamily="34" charset="0"/>
              </a:rPr>
              <a:t>tipos de  objetos </a:t>
            </a:r>
            <a:r>
              <a:rPr lang="pt-BR" sz="3400" dirty="0">
                <a:latin typeface="Inter" panose="020B0604020202020204" charset="0"/>
                <a:ea typeface="Inter" panose="020B0604020202020204" charset="0"/>
                <a:cs typeface="Helvetica" panose="020B0604020202020204" pitchFamily="34" charset="0"/>
              </a:rPr>
              <a:t>no R. Esses objetos contêm </a:t>
            </a:r>
            <a:r>
              <a:rPr lang="pt-BR" sz="3400" b="1" dirty="0">
                <a:latin typeface="Inter" panose="020B0604020202020204" charset="0"/>
                <a:ea typeface="Inter" panose="020B0604020202020204" charset="0"/>
                <a:cs typeface="Helvetica" panose="020B0604020202020204" pitchFamily="34" charset="0"/>
              </a:rPr>
              <a:t>DADOS</a:t>
            </a:r>
            <a:r>
              <a:rPr lang="pt-BR" sz="3400" dirty="0">
                <a:latin typeface="Inter" panose="020B0604020202020204" charset="0"/>
                <a:ea typeface="Inter" panose="020B0604020202020204" charset="0"/>
                <a:cs typeface="Helvetica" panose="020B0604020202020204" pitchFamily="34" charset="0"/>
              </a:rPr>
              <a:t>, e eles podem ser vetores, </a:t>
            </a:r>
            <a:r>
              <a:rPr lang="pt-BR" sz="3400" i="1" dirty="0" err="1">
                <a:latin typeface="Inter" panose="020B0604020202020204" charset="0"/>
                <a:ea typeface="Inter" panose="020B0604020202020204" charset="0"/>
                <a:cs typeface="Helvetica" panose="020B0604020202020204" pitchFamily="34" charset="0"/>
              </a:rPr>
              <a:t>arrays</a:t>
            </a:r>
            <a:r>
              <a:rPr lang="pt-BR" sz="3400" dirty="0">
                <a:latin typeface="Inter" panose="020B0604020202020204" charset="0"/>
                <a:ea typeface="Inter" panose="020B0604020202020204" charset="0"/>
                <a:cs typeface="Helvetica" panose="020B0604020202020204" pitchFamily="34" charset="0"/>
              </a:rPr>
              <a:t>, matrizes, </a:t>
            </a:r>
            <a:r>
              <a:rPr lang="pt-BR" sz="3400" i="1" dirty="0">
                <a:latin typeface="Inter" panose="020B0604020202020204" charset="0"/>
                <a:ea typeface="Inter" panose="020B0604020202020204" charset="0"/>
                <a:cs typeface="Helvetica" panose="020B0604020202020204" pitchFamily="34" charset="0"/>
              </a:rPr>
              <a:t>data frames</a:t>
            </a:r>
            <a:r>
              <a:rPr lang="pt-BR" sz="3400" dirty="0">
                <a:latin typeface="Inter" panose="020B0604020202020204" charset="0"/>
                <a:ea typeface="Inter" panose="020B0604020202020204" charset="0"/>
                <a:cs typeface="Helvetica" panose="020B0604020202020204" pitchFamily="34" charset="0"/>
              </a:rPr>
              <a:t>, ou listas. Eles diferem no </a:t>
            </a:r>
            <a:r>
              <a:rPr lang="pt-BR" sz="3400" b="1" dirty="0">
                <a:latin typeface="Inter" panose="020B0604020202020204" charset="0"/>
                <a:ea typeface="Inter" panose="020B0604020202020204" charset="0"/>
                <a:cs typeface="Helvetica" panose="020B0604020202020204" pitchFamily="34" charset="0"/>
              </a:rPr>
              <a:t>tipo de informação (i.e. dados) </a:t>
            </a:r>
            <a:r>
              <a:rPr lang="pt-BR" sz="3400" dirty="0">
                <a:latin typeface="Inter" panose="020B0604020202020204" charset="0"/>
                <a:ea typeface="Inter" panose="020B0604020202020204" charset="0"/>
                <a:cs typeface="Helvetica" panose="020B0604020202020204" pitchFamily="34" charset="0"/>
              </a:rPr>
              <a:t>que podem conter, como foram criados e na complexidade estrutural de cada um, assim como na forma de acesso. </a:t>
            </a:r>
          </a:p>
        </p:txBody>
      </p:sp>
      <p:sp>
        <p:nvSpPr>
          <p:cNvPr id="8" name="CaixaDeTexto 7"/>
          <p:cNvSpPr txBox="1"/>
          <p:nvPr/>
        </p:nvSpPr>
        <p:spPr>
          <a:xfrm>
            <a:off x="13811177" y="9547391"/>
            <a:ext cx="4476824" cy="507831"/>
          </a:xfrm>
          <a:prstGeom prst="rect">
            <a:avLst/>
          </a:prstGeom>
          <a:noFill/>
        </p:spPr>
        <p:txBody>
          <a:bodyPr wrap="square" rtlCol="0">
            <a:spAutoFit/>
          </a:bodyPr>
          <a:lstStyle/>
          <a:p>
            <a:r>
              <a:rPr lang="pt-BR" sz="2700" dirty="0"/>
              <a:t>Fonte: LABAPE website (2019)</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257211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9" name="CaixaDeTexto 8"/>
          <p:cNvSpPr txBox="1"/>
          <p:nvPr/>
        </p:nvSpPr>
        <p:spPr>
          <a:xfrm>
            <a:off x="8631802" y="4864217"/>
            <a:ext cx="1452812" cy="1754326"/>
          </a:xfrm>
          <a:prstGeom prst="rect">
            <a:avLst/>
          </a:prstGeom>
          <a:noFill/>
        </p:spPr>
        <p:txBody>
          <a:bodyPr wrap="square" rtlCol="0">
            <a:spAutoFit/>
          </a:bodyPr>
          <a:lstStyle/>
          <a:p>
            <a:pPr algn="ctr"/>
            <a:r>
              <a:rPr lang="pt-BR" sz="10800" dirty="0"/>
              <a:t>=</a:t>
            </a:r>
          </a:p>
        </p:txBody>
      </p:sp>
      <p:grpSp>
        <p:nvGrpSpPr>
          <p:cNvPr id="10" name="Agrupar 9"/>
          <p:cNvGrpSpPr/>
          <p:nvPr/>
        </p:nvGrpSpPr>
        <p:grpSpPr>
          <a:xfrm>
            <a:off x="10432148" y="4525748"/>
            <a:ext cx="5042738" cy="3212364"/>
            <a:chOff x="5056270" y="2138794"/>
            <a:chExt cx="2167691" cy="1239251"/>
          </a:xfrm>
        </p:grpSpPr>
        <p:pic>
          <p:nvPicPr>
            <p:cNvPr id="11" name="Imagem 10"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623761" y="2138794"/>
              <a:ext cx="1600200" cy="493295"/>
            </a:xfrm>
            <a:prstGeom prst="rect">
              <a:avLst/>
            </a:prstGeom>
          </p:spPr>
        </p:pic>
        <p:pic>
          <p:nvPicPr>
            <p:cNvPr id="12" name="Imagem 11"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355055" y="2511772"/>
              <a:ext cx="1600200" cy="493295"/>
            </a:xfrm>
            <a:prstGeom prst="rect">
              <a:avLst/>
            </a:prstGeom>
          </p:spPr>
        </p:pic>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5056270" y="2884750"/>
              <a:ext cx="1600200" cy="493295"/>
            </a:xfrm>
            <a:prstGeom prst="rect">
              <a:avLst/>
            </a:prstGeom>
          </p:spPr>
        </p:pic>
      </p:grpSp>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3517094" y="3143960"/>
            <a:ext cx="4767173" cy="4887860"/>
          </a:xfrm>
          <a:prstGeom prst="rect">
            <a:avLst/>
          </a:prstGeom>
        </p:spPr>
      </p:pic>
      <p:sp>
        <p:nvSpPr>
          <p:cNvPr id="15" name="CaixaDeTexto 14"/>
          <p:cNvSpPr txBox="1"/>
          <p:nvPr/>
        </p:nvSpPr>
        <p:spPr>
          <a:xfrm>
            <a:off x="12401103" y="3321114"/>
            <a:ext cx="3507237" cy="830997"/>
          </a:xfrm>
          <a:prstGeom prst="rect">
            <a:avLst/>
          </a:prstGeom>
          <a:noFill/>
        </p:spPr>
        <p:txBody>
          <a:bodyPr wrap="square" rtlCol="0">
            <a:spAutoFit/>
          </a:bodyPr>
          <a:lstStyle/>
          <a:p>
            <a:r>
              <a:rPr lang="pt-BR" sz="4800" b="1" i="1" dirty="0"/>
              <a:t>n </a:t>
            </a:r>
            <a:r>
              <a:rPr lang="pt-BR" sz="4800" b="1" dirty="0"/>
              <a:t>Vetores</a:t>
            </a:r>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51600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3282855" y="3199007"/>
            <a:ext cx="6028611" cy="4565985"/>
          </a:xfrm>
          <a:prstGeom prst="rect">
            <a:avLst/>
          </a:prstGeom>
        </p:spPr>
      </p:pic>
      <p:grpSp>
        <p:nvGrpSpPr>
          <p:cNvPr id="17" name="Agrupar 16"/>
          <p:cNvGrpSpPr/>
          <p:nvPr/>
        </p:nvGrpSpPr>
        <p:grpSpPr>
          <a:xfrm>
            <a:off x="10450731" y="3871847"/>
            <a:ext cx="5936280" cy="4610417"/>
            <a:chOff x="5056270" y="2113728"/>
            <a:chExt cx="2854142" cy="2224925"/>
          </a:xfrm>
        </p:grpSpPr>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827569" y="2113728"/>
              <a:ext cx="1082843" cy="902368"/>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360788" y="2439582"/>
              <a:ext cx="1082843" cy="902368"/>
            </a:xfrm>
            <a:prstGeom prst="rect">
              <a:avLst/>
            </a:prstGeom>
          </p:spPr>
        </p:pic>
        <p:pic>
          <p:nvPicPr>
            <p:cNvPr id="20" name="Imagem 19"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925300" y="2765436"/>
              <a:ext cx="1082843" cy="902368"/>
            </a:xfrm>
            <a:prstGeom prst="rect">
              <a:avLst/>
            </a:prstGeom>
          </p:spPr>
        </p:pic>
        <p:pic>
          <p:nvPicPr>
            <p:cNvPr id="22" name="Imagem 21"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515803" y="3134227"/>
              <a:ext cx="1082843" cy="902368"/>
            </a:xfrm>
            <a:prstGeom prst="rect">
              <a:avLst/>
            </a:prstGeom>
          </p:spPr>
        </p:pic>
        <p:pic>
          <p:nvPicPr>
            <p:cNvPr id="23" name="Imagem 22"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056270" y="3436285"/>
              <a:ext cx="1082843" cy="902368"/>
            </a:xfrm>
            <a:prstGeom prst="rect">
              <a:avLst/>
            </a:prstGeom>
          </p:spPr>
        </p:pic>
      </p:grpSp>
      <p:sp>
        <p:nvSpPr>
          <p:cNvPr id="24" name="CaixaDeTexto 23"/>
          <p:cNvSpPr txBox="1"/>
          <p:nvPr/>
        </p:nvSpPr>
        <p:spPr>
          <a:xfrm>
            <a:off x="10775735" y="3732094"/>
            <a:ext cx="33590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66560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14928" y="6625192"/>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070822" y="6967817"/>
            <a:ext cx="2799894" cy="898070"/>
          </a:xfrm>
          <a:prstGeom prst="rect">
            <a:avLst/>
          </a:prstGeom>
        </p:spPr>
      </p:pic>
      <p:sp>
        <p:nvSpPr>
          <p:cNvPr id="26" name="CaixaDeTexto 25"/>
          <p:cNvSpPr txBox="1"/>
          <p:nvPr/>
        </p:nvSpPr>
        <p:spPr>
          <a:xfrm>
            <a:off x="11784345" y="8208512"/>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352710" y="2534207"/>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304813" y="1428867"/>
            <a:ext cx="3942491" cy="830997"/>
          </a:xfrm>
          <a:prstGeom prst="rect">
            <a:avLst/>
          </a:prstGeom>
          <a:noFill/>
        </p:spPr>
        <p:txBody>
          <a:bodyPr wrap="square" rtlCol="0">
            <a:spAutoFit/>
          </a:bodyPr>
          <a:lstStyle/>
          <a:p>
            <a:r>
              <a:rPr lang="pt-BR" sz="4800" b="1" i="1" dirty="0"/>
              <a:t>n </a:t>
            </a:r>
            <a:r>
              <a:rPr lang="pt-BR" sz="4800" b="1" dirty="0" err="1"/>
              <a:t>Matrices</a:t>
            </a:r>
            <a:endParaRPr lang="pt-BR" sz="48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82103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CaixaDeTexto 24"/>
          <p:cNvSpPr txBox="1"/>
          <p:nvPr/>
        </p:nvSpPr>
        <p:spPr>
          <a:xfrm>
            <a:off x="8982844" y="4841457"/>
            <a:ext cx="1452812" cy="1754326"/>
          </a:xfrm>
          <a:prstGeom prst="rect">
            <a:avLst/>
          </a:prstGeom>
          <a:noFill/>
        </p:spPr>
        <p:txBody>
          <a:bodyPr wrap="square" rtlCol="0">
            <a:spAutoFit/>
          </a:bodyPr>
          <a:lstStyle/>
          <a:p>
            <a:pPr algn="ctr"/>
            <a:r>
              <a:rPr lang="pt-BR" sz="10800" dirty="0"/>
              <a:t>=</a:t>
            </a:r>
          </a:p>
        </p:txBody>
      </p:sp>
      <p:pic>
        <p:nvPicPr>
          <p:cNvPr id="13" name="Imagem 12"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3248528" y="3207930"/>
            <a:ext cx="4716920" cy="4657956"/>
          </a:xfrm>
          <a:prstGeom prst="rect">
            <a:avLst/>
          </a:prstGeom>
        </p:spPr>
      </p:pic>
      <p:pic>
        <p:nvPicPr>
          <p:cNvPr id="14" name="Imagem 13"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546185" y="7279114"/>
            <a:ext cx="2799894" cy="898070"/>
          </a:xfrm>
          <a:prstGeom prst="rect">
            <a:avLst/>
          </a:prstGeom>
        </p:spPr>
      </p:pic>
      <p:pic>
        <p:nvPicPr>
          <p:cNvPr id="15" name="Imagem 14" descr="Recorte de Tela"/>
          <p:cNvPicPr>
            <a:picLocks noChangeAspect="1"/>
          </p:cNvPicPr>
          <p:nvPr/>
        </p:nvPicPr>
        <p:blipFill rotWithShape="1">
          <a:blip r:embed="rId3">
            <a:extLst>
              <a:ext uri="{28A0092B-C50C-407E-A947-70E740481C1C}">
                <a14:useLocalDpi xmlns:a14="http://schemas.microsoft.com/office/drawing/2010/main" val="0"/>
              </a:ext>
            </a:extLst>
          </a:blip>
          <a:srcRect l="49211" t="23897" r="38824" b="67468"/>
          <a:stretch/>
        </p:blipFill>
        <p:spPr>
          <a:xfrm>
            <a:off x="13102079" y="7621739"/>
            <a:ext cx="2799894" cy="898070"/>
          </a:xfrm>
          <a:prstGeom prst="rect">
            <a:avLst/>
          </a:prstGeom>
        </p:spPr>
      </p:pic>
      <p:sp>
        <p:nvSpPr>
          <p:cNvPr id="26" name="CaixaDeTexto 25"/>
          <p:cNvSpPr txBox="1"/>
          <p:nvPr/>
        </p:nvSpPr>
        <p:spPr>
          <a:xfrm>
            <a:off x="14502026" y="6559673"/>
            <a:ext cx="3461166" cy="738664"/>
          </a:xfrm>
          <a:prstGeom prst="rect">
            <a:avLst/>
          </a:prstGeom>
          <a:noFill/>
        </p:spPr>
        <p:txBody>
          <a:bodyPr wrap="square" rtlCol="0">
            <a:spAutoFit/>
          </a:bodyPr>
          <a:lstStyle/>
          <a:p>
            <a:r>
              <a:rPr lang="pt-BR" sz="4200" b="1" i="1" dirty="0"/>
              <a:t>n </a:t>
            </a:r>
            <a:r>
              <a:rPr lang="pt-BR" sz="4200" b="1" dirty="0"/>
              <a:t>Vetores</a:t>
            </a:r>
          </a:p>
        </p:txBody>
      </p:sp>
      <p:grpSp>
        <p:nvGrpSpPr>
          <p:cNvPr id="27" name="Agrupar 26"/>
          <p:cNvGrpSpPr/>
          <p:nvPr/>
        </p:nvGrpSpPr>
        <p:grpSpPr>
          <a:xfrm>
            <a:off x="12021201" y="3208980"/>
            <a:ext cx="3962112" cy="3137430"/>
            <a:chOff x="5686399" y="913399"/>
            <a:chExt cx="1549624" cy="1228222"/>
          </a:xfrm>
        </p:grpSpPr>
        <p:pic>
          <p:nvPicPr>
            <p:cNvPr id="28" name="Imagem 27"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6153180" y="913399"/>
              <a:ext cx="1082843" cy="902368"/>
            </a:xfrm>
            <a:prstGeom prst="rect">
              <a:avLst/>
            </a:prstGeom>
          </p:spPr>
        </p:pic>
        <p:pic>
          <p:nvPicPr>
            <p:cNvPr id="29" name="Imagem 28" descr="Recorte de Tela"/>
            <p:cNvPicPr>
              <a:picLocks noChangeAspect="1"/>
            </p:cNvPicPr>
            <p:nvPr/>
          </p:nvPicPr>
          <p:blipFill rotWithShape="1">
            <a:blip r:embed="rId3">
              <a:extLst>
                <a:ext uri="{28A0092B-C50C-407E-A947-70E740481C1C}">
                  <a14:useLocalDpi xmlns:a14="http://schemas.microsoft.com/office/drawing/2010/main" val="0"/>
                </a:ext>
              </a:extLst>
            </a:blip>
            <a:srcRect l="67217" t="19119" r="20745" b="57395"/>
            <a:stretch/>
          </p:blipFill>
          <p:spPr>
            <a:xfrm>
              <a:off x="5686399" y="1239253"/>
              <a:ext cx="1082843" cy="902368"/>
            </a:xfrm>
            <a:prstGeom prst="rect">
              <a:avLst/>
            </a:prstGeom>
          </p:spPr>
        </p:pic>
      </p:grpSp>
      <p:sp>
        <p:nvSpPr>
          <p:cNvPr id="30" name="CaixaDeTexto 29"/>
          <p:cNvSpPr txBox="1"/>
          <p:nvPr/>
        </p:nvSpPr>
        <p:spPr>
          <a:xfrm>
            <a:off x="13405520" y="2245779"/>
            <a:ext cx="3942491" cy="738664"/>
          </a:xfrm>
          <a:prstGeom prst="rect">
            <a:avLst/>
          </a:prstGeom>
          <a:noFill/>
        </p:spPr>
        <p:txBody>
          <a:bodyPr wrap="square" rtlCol="0">
            <a:spAutoFit/>
          </a:bodyPr>
          <a:lstStyle/>
          <a:p>
            <a:r>
              <a:rPr lang="pt-BR" sz="4200" b="1" i="1" dirty="0"/>
              <a:t>n </a:t>
            </a:r>
            <a:r>
              <a:rPr lang="pt-BR" sz="4200" b="1" dirty="0" err="1"/>
              <a:t>Matrices</a:t>
            </a:r>
            <a:endParaRPr lang="pt-BR" sz="4200" b="1" dirty="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8"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719633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pic>
        <p:nvPicPr>
          <p:cNvPr id="16" name="Imagem 15" descr="Recorte de Tela"/>
          <p:cNvPicPr>
            <a:picLocks noChangeAspect="1"/>
          </p:cNvPicPr>
          <p:nvPr/>
        </p:nvPicPr>
        <p:blipFill rotWithShape="1">
          <a:blip r:embed="rId3">
            <a:extLst>
              <a:ext uri="{28A0092B-C50C-407E-A947-70E740481C1C}">
                <a14:useLocalDpi xmlns:a14="http://schemas.microsoft.com/office/drawing/2010/main" val="0"/>
              </a:ext>
            </a:extLst>
          </a:blip>
          <a:srcRect l="66598" t="12113" r="20157" b="56094"/>
          <a:stretch/>
        </p:blipFill>
        <p:spPr>
          <a:xfrm>
            <a:off x="13655972" y="2888405"/>
            <a:ext cx="1835039" cy="1881495"/>
          </a:xfrm>
          <a:prstGeom prst="rect">
            <a:avLst/>
          </a:prstGeom>
        </p:spPr>
      </p:pic>
      <p:pic>
        <p:nvPicPr>
          <p:cNvPr id="17" name="Imagem 16" descr="Recorte de Tela"/>
          <p:cNvPicPr>
            <a:picLocks noChangeAspect="1"/>
          </p:cNvPicPr>
          <p:nvPr/>
        </p:nvPicPr>
        <p:blipFill rotWithShape="1">
          <a:blip r:embed="rId3">
            <a:extLst>
              <a:ext uri="{28A0092B-C50C-407E-A947-70E740481C1C}">
                <a14:useLocalDpi xmlns:a14="http://schemas.microsoft.com/office/drawing/2010/main" val="0"/>
              </a:ext>
            </a:extLst>
          </a:blip>
          <a:srcRect l="48994" t="16823" r="38599" b="65514"/>
          <a:stretch/>
        </p:blipFill>
        <p:spPr>
          <a:xfrm>
            <a:off x="11304953" y="3614869"/>
            <a:ext cx="1899384" cy="1155032"/>
          </a:xfrm>
          <a:prstGeom prst="rect">
            <a:avLst/>
          </a:prstGeom>
        </p:spPr>
      </p:pic>
      <p:pic>
        <p:nvPicPr>
          <p:cNvPr id="18" name="Imagem 17" descr="Recorte de Tela"/>
          <p:cNvPicPr>
            <a:picLocks noChangeAspect="1"/>
          </p:cNvPicPr>
          <p:nvPr/>
        </p:nvPicPr>
        <p:blipFill rotWithShape="1">
          <a:blip r:embed="rId3">
            <a:extLst>
              <a:ext uri="{28A0092B-C50C-407E-A947-70E740481C1C}">
                <a14:useLocalDpi xmlns:a14="http://schemas.microsoft.com/office/drawing/2010/main" val="0"/>
              </a:ext>
            </a:extLst>
          </a:blip>
          <a:srcRect l="81184" t="9813" b="56825"/>
          <a:stretch/>
        </p:blipFill>
        <p:spPr>
          <a:xfrm>
            <a:off x="10090765" y="5306506"/>
            <a:ext cx="3294602" cy="2495285"/>
          </a:xfrm>
          <a:prstGeom prst="rect">
            <a:avLst/>
          </a:prstGeom>
        </p:spPr>
      </p:pic>
      <p:pic>
        <p:nvPicPr>
          <p:cNvPr id="19" name="Imagem 18" descr="Recorte de Tela"/>
          <p:cNvPicPr>
            <a:picLocks noChangeAspect="1"/>
          </p:cNvPicPr>
          <p:nvPr/>
        </p:nvPicPr>
        <p:blipFill rotWithShape="1">
          <a:blip r:embed="rId3">
            <a:extLst>
              <a:ext uri="{28A0092B-C50C-407E-A947-70E740481C1C}">
                <a14:useLocalDpi xmlns:a14="http://schemas.microsoft.com/office/drawing/2010/main" val="0"/>
              </a:ext>
            </a:extLst>
          </a:blip>
          <a:srcRect l="49497" t="51363" r="37091" b="17629"/>
          <a:stretch/>
        </p:blipFill>
        <p:spPr>
          <a:xfrm>
            <a:off x="13655972" y="5136782"/>
            <a:ext cx="1936106" cy="1911903"/>
          </a:xfrm>
          <a:prstGeom prst="rect">
            <a:avLst/>
          </a:prstGeom>
        </p:spPr>
      </p:pic>
      <p:sp>
        <p:nvSpPr>
          <p:cNvPr id="20" name="CaixaDeTexto 19"/>
          <p:cNvSpPr txBox="1"/>
          <p:nvPr/>
        </p:nvSpPr>
        <p:spPr>
          <a:xfrm>
            <a:off x="2593981" y="4305785"/>
            <a:ext cx="4060658" cy="1615827"/>
          </a:xfrm>
          <a:prstGeom prst="rect">
            <a:avLst/>
          </a:prstGeom>
          <a:noFill/>
        </p:spPr>
        <p:txBody>
          <a:bodyPr wrap="square" rtlCol="0">
            <a:spAutoFit/>
          </a:bodyPr>
          <a:lstStyle/>
          <a:p>
            <a:pPr algn="ctr"/>
            <a:r>
              <a:rPr lang="pt-BR" sz="9900" dirty="0"/>
              <a:t>Lista</a:t>
            </a:r>
          </a:p>
        </p:txBody>
      </p:sp>
      <p:sp>
        <p:nvSpPr>
          <p:cNvPr id="22" name="CaixaDeTexto 21"/>
          <p:cNvSpPr txBox="1"/>
          <p:nvPr/>
        </p:nvSpPr>
        <p:spPr>
          <a:xfrm>
            <a:off x="6145955" y="4221593"/>
            <a:ext cx="1452812" cy="2123658"/>
          </a:xfrm>
          <a:prstGeom prst="rect">
            <a:avLst/>
          </a:prstGeom>
          <a:noFill/>
        </p:spPr>
        <p:txBody>
          <a:bodyPr wrap="square" rtlCol="0">
            <a:spAutoFit/>
          </a:bodyPr>
          <a:lstStyle/>
          <a:p>
            <a:pPr algn="ctr"/>
            <a:r>
              <a:rPr lang="pt-BR" sz="13200" dirty="0"/>
              <a:t>=</a:t>
            </a:r>
          </a:p>
        </p:txBody>
      </p:sp>
      <p:sp>
        <p:nvSpPr>
          <p:cNvPr id="23" name="Retângulo 22"/>
          <p:cNvSpPr/>
          <p:nvPr/>
        </p:nvSpPr>
        <p:spPr>
          <a:xfrm>
            <a:off x="8546993" y="272033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Uma coluna com Escores de Extroversão</a:t>
            </a:r>
          </a:p>
        </p:txBody>
      </p:sp>
      <p:cxnSp>
        <p:nvCxnSpPr>
          <p:cNvPr id="24" name="Conector em Curva 23"/>
          <p:cNvCxnSpPr>
            <a:stCxn id="17" idx="0"/>
          </p:cNvCxnSpPr>
          <p:nvPr/>
        </p:nvCxnSpPr>
        <p:spPr>
          <a:xfrm rot="16200000" flipV="1">
            <a:off x="11566449" y="2926673"/>
            <a:ext cx="276208" cy="1100184"/>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1" name="Retângulo 30"/>
          <p:cNvSpPr/>
          <p:nvPr/>
        </p:nvSpPr>
        <p:spPr>
          <a:xfrm>
            <a:off x="15555653" y="1746305"/>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cxnSp>
        <p:nvCxnSpPr>
          <p:cNvPr id="32" name="Conector em Curva 31"/>
          <p:cNvCxnSpPr>
            <a:stCxn id="16" idx="0"/>
          </p:cNvCxnSpPr>
          <p:nvPr/>
        </p:nvCxnSpPr>
        <p:spPr>
          <a:xfrm rot="5400000" flipH="1" flipV="1">
            <a:off x="14800721" y="2097047"/>
            <a:ext cx="564131" cy="1018589"/>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33" name="Conector em Curva 32"/>
          <p:cNvCxnSpPr>
            <a:stCxn id="18" idx="2"/>
            <a:endCxn id="36" idx="3"/>
          </p:cNvCxnSpPr>
          <p:nvPr/>
        </p:nvCxnSpPr>
        <p:spPr>
          <a:xfrm rot="5400000">
            <a:off x="10598588" y="7293968"/>
            <a:ext cx="631658" cy="1647302"/>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4" name="Retângulo 33"/>
          <p:cNvSpPr/>
          <p:nvPr/>
        </p:nvSpPr>
        <p:spPr>
          <a:xfrm>
            <a:off x="15273624" y="7455248"/>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Banco de dados</a:t>
            </a:r>
          </a:p>
        </p:txBody>
      </p:sp>
      <p:cxnSp>
        <p:nvCxnSpPr>
          <p:cNvPr id="35" name="Conector em Curva 34"/>
          <p:cNvCxnSpPr>
            <a:stCxn id="19" idx="3"/>
          </p:cNvCxnSpPr>
          <p:nvPr/>
        </p:nvCxnSpPr>
        <p:spPr>
          <a:xfrm>
            <a:off x="15592078" y="6092733"/>
            <a:ext cx="943673" cy="1443936"/>
          </a:xfrm>
          <a:prstGeom prst="curvedConnector2">
            <a:avLst/>
          </a:prstGeom>
          <a:ln w="19050">
            <a:prstDash val="sysDash"/>
            <a:tailEnd type="triangle"/>
          </a:ln>
        </p:spPr>
        <p:style>
          <a:lnRef idx="1">
            <a:schemeClr val="dk1"/>
          </a:lnRef>
          <a:fillRef idx="0">
            <a:schemeClr val="dk1"/>
          </a:fillRef>
          <a:effectRef idx="0">
            <a:schemeClr val="dk1"/>
          </a:effectRef>
          <a:fontRef idx="minor">
            <a:schemeClr val="tx1"/>
          </a:fontRef>
        </p:style>
      </p:cxnSp>
      <p:sp>
        <p:nvSpPr>
          <p:cNvPr id="36" name="Retângulo 35"/>
          <p:cNvSpPr/>
          <p:nvPr/>
        </p:nvSpPr>
        <p:spPr>
          <a:xfrm>
            <a:off x="7699767" y="7801790"/>
            <a:ext cx="2390997" cy="126331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700" dirty="0">
                <a:solidFill>
                  <a:schemeClr val="tx1"/>
                </a:solidFill>
              </a:rPr>
              <a:t>Álgebra matricial</a:t>
            </a:r>
          </a:p>
        </p:txBody>
      </p:sp>
      <p:sp>
        <p:nvSpPr>
          <p:cNvPr id="2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2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2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321345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xit" presetSubtype="0" fill="hold" nodeType="withEffect">
                                  <p:stCondLst>
                                    <p:cond delay="0"/>
                                  </p:stCondLst>
                                  <p:childTnLst>
                                    <p:animEffect transition="out" filter="fad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34"/>
                                        </p:tgtEl>
                                      </p:cBhvr>
                                    </p:animEffect>
                                    <p:set>
                                      <p:cBhvr>
                                        <p:cTn id="49" dur="1" fill="hold">
                                          <p:stCondLst>
                                            <p:cond delay="499"/>
                                          </p:stCondLst>
                                        </p:cTn>
                                        <p:tgtEl>
                                          <p:spTgt spid="3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5"/>
                                        </p:tgtEl>
                                      </p:cBhvr>
                                    </p:animEffect>
                                    <p:set>
                                      <p:cBhvr>
                                        <p:cTn id="52" dur="1" fill="hold">
                                          <p:stCondLst>
                                            <p:cond delay="499"/>
                                          </p:stCondLst>
                                        </p:cTn>
                                        <p:tgtEl>
                                          <p:spTgt spid="35"/>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36"/>
                                        </p:tgtEl>
                                      </p:cBhvr>
                                    </p:animEffect>
                                    <p:set>
                                      <p:cBhvr>
                                        <p:cTn id="60"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1" grpId="0" animBg="1"/>
      <p:bldP spid="31" grpId="1" animBg="1"/>
      <p:bldP spid="34" grpId="0" animBg="1"/>
      <p:bldP spid="34" grpId="1" animBg="1"/>
      <p:bldP spid="36" grpId="0" animBg="1"/>
      <p:bldP spid="3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7C574-0F84-B6CD-FEC7-C78104220FBB}"/>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01E0E36-119D-33C0-D696-06942B89B023}"/>
              </a:ext>
            </a:extLst>
          </p:cNvPr>
          <p:cNvSpPr>
            <a:spLocks noGrp="1"/>
          </p:cNvSpPr>
          <p:nvPr>
            <p:ph idx="1"/>
          </p:nvPr>
        </p:nvSpPr>
        <p:spPr>
          <a:xfrm>
            <a:off x="457200" y="1600200"/>
            <a:ext cx="17145000" cy="8191500"/>
          </a:xfrm>
        </p:spPr>
        <p:txBody>
          <a:bodyPr>
            <a:normAutofit lnSpcReduction="10000"/>
          </a:bodyPr>
          <a:lstStyle/>
          <a:p>
            <a:r>
              <a:rPr lang="pt-BR" b="0" i="0" dirty="0">
                <a:solidFill>
                  <a:srgbClr val="212529"/>
                </a:solidFill>
                <a:effectLst/>
                <a:latin typeface="Poppins" panose="020B0502040204020203" pitchFamily="2" charset="0"/>
              </a:rPr>
              <a:t>Neste minicurso serão abordados conceitos teóricos e práticos sobre como explorar evidências de validade de instrumentos utilizando práticas em linguagem R no R Studio. O uso de linguagens e programas estatísticos open-</a:t>
            </a:r>
            <a:r>
              <a:rPr lang="pt-BR" b="0" i="0" dirty="0" err="1">
                <a:solidFill>
                  <a:srgbClr val="212529"/>
                </a:solidFill>
                <a:effectLst/>
                <a:latin typeface="Poppins" panose="020B0502040204020203" pitchFamily="2" charset="0"/>
              </a:rPr>
              <a:t>source</a:t>
            </a:r>
            <a:r>
              <a:rPr lang="pt-BR" b="0" i="0" dirty="0">
                <a:solidFill>
                  <a:srgbClr val="212529"/>
                </a:solidFill>
                <a:effectLst/>
                <a:latin typeface="Poppins" panose="020B0502040204020203" pitchFamily="2" charset="0"/>
              </a:rPr>
              <a:t> tem sido uma constante demanda para profissionais que trabalham com pesquisa, inovação e desenvolvimento de soluções. O uso dessas linguagens auxilia no compartilhamento de conhecimentos e na replicabilidade de estudos, contribuindo para aspectos de acessibilidade, transparência e boas práticas na comunidade acadêmica. Portanto, este minicurso se iniciará com uma introdução sobre R e </a:t>
            </a:r>
            <a:r>
              <a:rPr lang="pt-BR" b="0" i="0" dirty="0" err="1">
                <a:solidFill>
                  <a:srgbClr val="212529"/>
                </a:solidFill>
                <a:effectLst/>
                <a:latin typeface="Poppins" panose="020B0502040204020203" pitchFamily="2" charset="0"/>
              </a:rPr>
              <a:t>RStudio</a:t>
            </a:r>
            <a:r>
              <a:rPr lang="pt-BR" b="0" i="0" dirty="0">
                <a:solidFill>
                  <a:srgbClr val="212529"/>
                </a:solidFill>
                <a:effectLst/>
                <a:latin typeface="Poppins" panose="020B0502040204020203" pitchFamily="2" charset="0"/>
              </a:rPr>
              <a:t> e funções básicas para manipulação de dados. Em seguida serão apresentadas estratégias de análises, com funções e pacotes open-</a:t>
            </a:r>
            <a:r>
              <a:rPr lang="pt-BR" b="0" i="0" dirty="0" err="1">
                <a:solidFill>
                  <a:srgbClr val="212529"/>
                </a:solidFill>
                <a:effectLst/>
                <a:latin typeface="Poppins" panose="020B0502040204020203" pitchFamily="2" charset="0"/>
              </a:rPr>
              <a:t>source</a:t>
            </a:r>
            <a:r>
              <a:rPr lang="pt-BR" b="0" i="0" dirty="0">
                <a:solidFill>
                  <a:srgbClr val="212529"/>
                </a:solidFill>
                <a:effectLst/>
                <a:latin typeface="Poppins" panose="020B0502040204020203" pitchFamily="2" charset="0"/>
              </a:rPr>
              <a:t> para a realização de procedimentos de limpeza e checagem da integridade dos dados, exploração de evidências de validade e verificação de índices de precisão dos escores. O </a:t>
            </a:r>
            <a:r>
              <a:rPr lang="pt-BR" b="0" i="0" dirty="0" err="1">
                <a:solidFill>
                  <a:srgbClr val="212529"/>
                </a:solidFill>
                <a:effectLst/>
                <a:latin typeface="Poppins" panose="020B0502040204020203" pitchFamily="2" charset="0"/>
              </a:rPr>
              <a:t>mini-curso</a:t>
            </a:r>
            <a:r>
              <a:rPr lang="pt-BR" b="0" i="0" dirty="0">
                <a:solidFill>
                  <a:srgbClr val="212529"/>
                </a:solidFill>
                <a:effectLst/>
                <a:latin typeface="Poppins" panose="020B0502040204020203" pitchFamily="2" charset="0"/>
              </a:rPr>
              <a:t> contará com uma discussão sobre boas práticas para a elaboração de scripts, com possibilidades de visualização dos dados por meio de gráficos e tabelas, e com exemplos práticos sobre como pacotes e funções são usados em análises estatísticas e psicométricas na área da psicologia e da educação.</a:t>
            </a:r>
            <a:endParaRPr lang="pt-BR" dirty="0"/>
          </a:p>
        </p:txBody>
      </p:sp>
    </p:spTree>
    <p:extLst>
      <p:ext uri="{BB962C8B-B14F-4D97-AF65-F5344CB8AC3E}">
        <p14:creationId xmlns:p14="http://schemas.microsoft.com/office/powerpoint/2010/main" val="2261648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50356" y="4149561"/>
            <a:ext cx="7574813" cy="1987875"/>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OBJETOS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25" name="Google Shape;286;p24"/>
          <p:cNvSpPr/>
          <p:nvPr/>
        </p:nvSpPr>
        <p:spPr>
          <a:xfrm>
            <a:off x="11084219" y="4280336"/>
            <a:ext cx="1849082" cy="172632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Vetor</a:t>
            </a:r>
            <a:endParaRPr sz="2700" b="1" dirty="0">
              <a:latin typeface="Varela Round"/>
              <a:ea typeface="Varela Round"/>
              <a:cs typeface="Varela Round"/>
              <a:sym typeface="Varela Round"/>
            </a:endParaRPr>
          </a:p>
        </p:txBody>
      </p:sp>
      <p:sp>
        <p:nvSpPr>
          <p:cNvPr id="26" name="Google Shape;286;p24"/>
          <p:cNvSpPr/>
          <p:nvPr/>
        </p:nvSpPr>
        <p:spPr>
          <a:xfrm>
            <a:off x="11084219" y="3690030"/>
            <a:ext cx="3150993" cy="3054330"/>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Matriz</a:t>
            </a:r>
            <a:endParaRPr sz="2700" b="1" dirty="0">
              <a:latin typeface="Varela Round"/>
              <a:ea typeface="Varela Round"/>
              <a:cs typeface="Varela Round"/>
              <a:sym typeface="Varela Round"/>
            </a:endParaRPr>
          </a:p>
        </p:txBody>
      </p:sp>
      <p:sp>
        <p:nvSpPr>
          <p:cNvPr id="27" name="Google Shape;286;p24"/>
          <p:cNvSpPr/>
          <p:nvPr/>
        </p:nvSpPr>
        <p:spPr>
          <a:xfrm>
            <a:off x="11084219" y="3362800"/>
            <a:ext cx="4188291" cy="3902556"/>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Array</a:t>
            </a:r>
            <a:endParaRPr sz="2700" b="1" dirty="0">
              <a:latin typeface="Varela Round"/>
              <a:ea typeface="Varela Round"/>
              <a:cs typeface="Varela Round"/>
              <a:sym typeface="Varela Round"/>
            </a:endParaRPr>
          </a:p>
        </p:txBody>
      </p:sp>
      <p:sp>
        <p:nvSpPr>
          <p:cNvPr id="28" name="Google Shape;286;p24"/>
          <p:cNvSpPr/>
          <p:nvPr/>
        </p:nvSpPr>
        <p:spPr>
          <a:xfrm>
            <a:off x="11084219" y="2633010"/>
            <a:ext cx="5469006" cy="535879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Dataframe</a:t>
            </a:r>
            <a:endParaRPr sz="2700" b="1" dirty="0">
              <a:latin typeface="Varela Round"/>
              <a:ea typeface="Varela Round"/>
              <a:cs typeface="Varela Round"/>
              <a:sym typeface="Varela Round"/>
            </a:endParaRPr>
          </a:p>
        </p:txBody>
      </p:sp>
      <p:sp>
        <p:nvSpPr>
          <p:cNvPr id="29" name="Google Shape;286;p24"/>
          <p:cNvSpPr/>
          <p:nvPr/>
        </p:nvSpPr>
        <p:spPr>
          <a:xfrm>
            <a:off x="10111413" y="1578222"/>
            <a:ext cx="7414617" cy="7277945"/>
          </a:xfrm>
          <a:prstGeom prst="ellipse">
            <a:avLst/>
          </a:prstGeom>
          <a:solidFill>
            <a:srgbClr val="C6A28D">
              <a:alpha val="86670"/>
            </a:srgbClr>
          </a:solidFill>
          <a:ln w="9525" cap="flat" cmpd="sng">
            <a:solidFill>
              <a:srgbClr val="617A86"/>
            </a:solidFill>
            <a:prstDash val="dash"/>
            <a:round/>
            <a:headEnd type="none" w="sm" len="sm"/>
            <a:tailEnd type="none" w="sm" len="sm"/>
          </a:ln>
        </p:spPr>
        <p:txBody>
          <a:bodyPr spcFirstLastPara="1" wrap="square" lIns="137138" tIns="137138" rIns="137138" bIns="137138" anchor="ctr" anchorCtr="0">
            <a:noAutofit/>
          </a:bodyPr>
          <a:lstStyle/>
          <a:p>
            <a:pPr algn="ctr"/>
            <a:r>
              <a:rPr lang="en" sz="2700" b="1" dirty="0">
                <a:latin typeface="Varela Round"/>
                <a:ea typeface="Varela Round"/>
                <a:cs typeface="Varela Round"/>
                <a:sym typeface="Varela Round"/>
              </a:rPr>
              <a:t>Lista</a:t>
            </a:r>
            <a:endParaRPr sz="2700" b="1" dirty="0">
              <a:latin typeface="Varela Round"/>
              <a:ea typeface="Varela Round"/>
              <a:cs typeface="Varela Round"/>
              <a:sym typeface="Varela Round"/>
            </a:endParaRPr>
          </a:p>
        </p:txBody>
      </p:sp>
      <p:sp>
        <p:nvSpPr>
          <p:cNvPr id="3" name="Retângulo 2"/>
          <p:cNvSpPr/>
          <p:nvPr/>
        </p:nvSpPr>
        <p:spPr>
          <a:xfrm>
            <a:off x="1046748" y="832937"/>
            <a:ext cx="1371600" cy="2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Como </a:t>
            </a:r>
            <a:r>
              <a:rPr lang="en-US" sz="2000" spc="600" dirty="0" err="1">
                <a:solidFill>
                  <a:srgbClr val="000000"/>
                </a:solidFill>
                <a:latin typeface="Inter"/>
              </a:rPr>
              <a:t>tudo</a:t>
            </a:r>
            <a:r>
              <a:rPr lang="en-US" sz="2000" spc="600" dirty="0">
                <a:solidFill>
                  <a:srgbClr val="000000"/>
                </a:solidFill>
                <a:latin typeface="Inter"/>
              </a:rPr>
              <a:t> </a:t>
            </a:r>
            <a:r>
              <a:rPr lang="en-US" sz="2000" spc="600" dirty="0" err="1">
                <a:solidFill>
                  <a:srgbClr val="000000"/>
                </a:solidFill>
                <a:latin typeface="Inter"/>
              </a:rPr>
              <a:t>isso</a:t>
            </a:r>
            <a:r>
              <a:rPr lang="en-US" sz="2000" spc="600" dirty="0">
                <a:solidFill>
                  <a:srgbClr val="000000"/>
                </a:solidFill>
                <a:latin typeface="Inter"/>
              </a:rPr>
              <a:t> </a:t>
            </a:r>
            <a:r>
              <a:rPr lang="en-US" sz="2000" spc="600" dirty="0" err="1">
                <a:solidFill>
                  <a:srgbClr val="000000"/>
                </a:solidFill>
                <a:latin typeface="Inter"/>
              </a:rPr>
              <a:t>funciona</a:t>
            </a:r>
            <a:r>
              <a:rPr lang="en-US" sz="2000" spc="600" dirty="0">
                <a:solidFill>
                  <a:srgbClr val="000000"/>
                </a:solidFill>
                <a:latin typeface="Inter"/>
              </a:rPr>
              <a:t>?</a:t>
            </a:r>
          </a:p>
        </p:txBody>
      </p:sp>
    </p:spTree>
    <p:extLst>
      <p:ext uri="{BB962C8B-B14F-4D97-AF65-F5344CB8AC3E}">
        <p14:creationId xmlns:p14="http://schemas.microsoft.com/office/powerpoint/2010/main" val="140688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75588"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Boas </a:t>
            </a:r>
            <a:r>
              <a:rPr lang="en-US" sz="8000" dirty="0" err="1">
                <a:solidFill>
                  <a:srgbClr val="000000"/>
                </a:solidFill>
                <a:latin typeface="Inter"/>
              </a:rPr>
              <a:t>práticas</a:t>
            </a:r>
            <a:r>
              <a:rPr lang="en-US" sz="8000" dirty="0">
                <a:solidFill>
                  <a:srgbClr val="000000"/>
                </a:solidFill>
                <a:latin typeface="Inter"/>
              </a:rPr>
              <a:t> </a:t>
            </a:r>
            <a:r>
              <a:rPr lang="en-US" sz="8000" dirty="0" err="1">
                <a:solidFill>
                  <a:srgbClr val="000000"/>
                </a:solidFill>
                <a:latin typeface="Inter"/>
              </a:rPr>
              <a:t>em</a:t>
            </a:r>
            <a:r>
              <a:rPr lang="en-US" sz="8000" dirty="0">
                <a:solidFill>
                  <a:srgbClr val="000000"/>
                </a:solidFill>
                <a:latin typeface="Inter"/>
              </a:rPr>
              <a:t> R</a:t>
            </a:r>
          </a:p>
        </p:txBody>
      </p:sp>
    </p:spTree>
    <p:extLst>
      <p:ext uri="{BB962C8B-B14F-4D97-AF65-F5344CB8AC3E}">
        <p14:creationId xmlns:p14="http://schemas.microsoft.com/office/powerpoint/2010/main" val="1492409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455510" y="2915386"/>
            <a:ext cx="16447479" cy="6429365"/>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Criar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Rproj</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uma</a:t>
            </a:r>
            <a:r>
              <a:rPr lang="en-GB" dirty="0">
                <a:latin typeface="Inter" panose="020B0604020202020204" charset="0"/>
                <a:ea typeface="Inter" panose="020B0604020202020204" charset="0"/>
                <a:cs typeface="Segoe UI" panose="020B0502040204020203" pitchFamily="34" charset="0"/>
              </a:rPr>
              <a:t> pasta </a:t>
            </a:r>
            <a:r>
              <a:rPr lang="en-GB" b="1" dirty="0">
                <a:latin typeface="Inter" panose="020B0604020202020204" charset="0"/>
                <a:ea typeface="Inter" panose="020B0604020202020204" charset="0"/>
                <a:cs typeface="Segoe UI" panose="020B0502040204020203" pitchFamily="34" charset="0"/>
              </a:rPr>
              <a:t>data</a:t>
            </a:r>
            <a:r>
              <a:rPr lang="en-GB" dirty="0">
                <a:latin typeface="Inter" panose="020B0604020202020204" charset="0"/>
                <a:ea typeface="Inter" panose="020B0604020202020204" charset="0"/>
                <a:cs typeface="Segoe UI" panose="020B0502040204020203" pitchFamily="34" charset="0"/>
              </a:rPr>
              <a:t> para dados </a:t>
            </a:r>
            <a:r>
              <a:rPr lang="en-GB" dirty="0" err="1">
                <a:latin typeface="Inter" panose="020B0604020202020204" charset="0"/>
                <a:ea typeface="Inter" panose="020B0604020202020204" charset="0"/>
                <a:cs typeface="Segoe UI" panose="020B0502040204020203" pitchFamily="34" charset="0"/>
              </a:rPr>
              <a:t>já</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tratados</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Na pasta </a:t>
            </a:r>
            <a:r>
              <a:rPr lang="en-GB" b="1" dirty="0" err="1">
                <a:latin typeface="Inter" panose="020B0604020202020204" charset="0"/>
                <a:ea typeface="Inter" panose="020B0604020202020204" charset="0"/>
                <a:cs typeface="Segoe UI" panose="020B0502040204020203" pitchFamily="34" charset="0"/>
              </a:rPr>
              <a:t>data_raw</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incluir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scripts </a:t>
            </a:r>
            <a:r>
              <a:rPr lang="en-GB" dirty="0" err="1">
                <a:latin typeface="Inter" panose="020B0604020202020204" charset="0"/>
                <a:ea typeface="Inter" panose="020B0604020202020204" charset="0"/>
                <a:cs typeface="Segoe UI" panose="020B0502040204020203" pitchFamily="34" charset="0"/>
              </a:rPr>
              <a:t>usados</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Após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limpar</a:t>
            </a:r>
            <a:r>
              <a:rPr lang="en-GB" dirty="0">
                <a:latin typeface="Inter" panose="020B0604020202020204" charset="0"/>
                <a:ea typeface="Inter" panose="020B0604020202020204" charset="0"/>
                <a:cs typeface="Segoe UI" panose="020B0502040204020203" pitchFamily="34" charset="0"/>
              </a:rPr>
              <a:t> a base, </a:t>
            </a:r>
            <a:r>
              <a:rPr lang="en-GB" dirty="0" err="1">
                <a:latin typeface="Inter" panose="020B0604020202020204" charset="0"/>
                <a:ea typeface="Inter" panose="020B0604020202020204" charset="0"/>
                <a:cs typeface="Segoe UI" panose="020B0502040204020203" pitchFamily="34" charset="0"/>
              </a:rPr>
              <a:t>exporte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ela</a:t>
            </a:r>
            <a:r>
              <a:rPr lang="en-GB" dirty="0">
                <a:latin typeface="Inter" panose="020B0604020202020204" charset="0"/>
                <a:ea typeface="Inter" panose="020B0604020202020204" charset="0"/>
                <a:cs typeface="Segoe UI" panose="020B0502040204020203" pitchFamily="34" charset="0"/>
              </a:rPr>
              <a:t> para a pasta </a:t>
            </a:r>
            <a:r>
              <a:rPr lang="en-GB" b="1" dirty="0">
                <a:latin typeface="Inter" panose="020B0604020202020204" charset="0"/>
                <a:ea typeface="Inter" panose="020B0604020202020204" charset="0"/>
                <a:cs typeface="Segoe UI" panose="020B0502040204020203" pitchFamily="34" charset="0"/>
              </a:rPr>
              <a:t>data</a:t>
            </a:r>
          </a:p>
          <a:p>
            <a:pPr lvl="1">
              <a:lnSpc>
                <a:spcPct val="100000"/>
              </a:lnSpc>
              <a:buClr>
                <a:srgbClr val="AD6237"/>
              </a:buClr>
              <a:buFont typeface="Arial" panose="020B0604020202020204" pitchFamily="34" charset="0"/>
              <a:buChar char="•"/>
            </a:pPr>
            <a:r>
              <a:rPr lang="en-GB" b="1" dirty="0">
                <a:latin typeface="Inter" panose="020B0604020202020204" charset="0"/>
                <a:ea typeface="Inter" panose="020B0604020202020204" charset="0"/>
                <a:cs typeface="Segoe UI" panose="020B0502040204020203" pitchFamily="34" charset="0"/>
              </a:rPr>
              <a:t> SEMPRE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dados </a:t>
            </a:r>
            <a:r>
              <a:rPr lang="en-GB" dirty="0" err="1">
                <a:latin typeface="Inter" panose="020B0604020202020204" charset="0"/>
                <a:ea typeface="Inter" panose="020B0604020202020204" charset="0"/>
                <a:cs typeface="Segoe UI" panose="020B0502040204020203" pitchFamily="34" charset="0"/>
              </a:rPr>
              <a:t>brutos</a:t>
            </a:r>
            <a:r>
              <a:rPr lang="en-GB" dirty="0">
                <a:latin typeface="Inter" panose="020B0604020202020204" charset="0"/>
                <a:ea typeface="Inter" panose="020B0604020202020204" charset="0"/>
                <a:cs typeface="Segoe UI" panose="020B0502040204020203" pitchFamily="34" charset="0"/>
              </a:rPr>
              <a:t> salvos </a:t>
            </a:r>
            <a:r>
              <a:rPr lang="en-GB" dirty="0" err="1">
                <a:latin typeface="Inter" panose="020B0604020202020204" charset="0"/>
                <a:ea typeface="Inter" panose="020B0604020202020204" charset="0"/>
                <a:cs typeface="Segoe UI" panose="020B0502040204020203" pitchFamily="34" charset="0"/>
              </a:rPr>
              <a:t>caso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haja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algum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problema</a:t>
            </a:r>
            <a:r>
              <a:rPr lang="en-GB" dirty="0">
                <a:latin typeface="Inter" panose="020B0604020202020204" charset="0"/>
                <a:ea typeface="Inter" panose="020B0604020202020204" charset="0"/>
                <a:cs typeface="Segoe UI" panose="020B0502040204020203" pitchFamily="34" charset="0"/>
              </a:rPr>
              <a:t> no </a:t>
            </a:r>
            <a:r>
              <a:rPr lang="en-GB" dirty="0" err="1">
                <a:latin typeface="Inter" panose="020B0604020202020204" charset="0"/>
                <a:ea typeface="Inter" panose="020B0604020202020204" charset="0"/>
                <a:cs typeface="Segoe UI" panose="020B0502040204020203" pitchFamily="34" charset="0"/>
              </a:rPr>
              <a:t>processo</a:t>
            </a:r>
            <a:r>
              <a:rPr lang="en-GB" dirty="0">
                <a:latin typeface="Inter" panose="020B0604020202020204" charset="0"/>
                <a:ea typeface="Inter" panose="020B0604020202020204" charset="0"/>
                <a:cs typeface="Segoe UI" panose="020B0502040204020203" pitchFamily="34" charset="0"/>
              </a:rPr>
              <a:t> de </a:t>
            </a:r>
            <a:r>
              <a:rPr lang="en-GB" dirty="0" err="1">
                <a:latin typeface="Inter" panose="020B0604020202020204" charset="0"/>
                <a:ea typeface="Inter" panose="020B0604020202020204" charset="0"/>
                <a:cs typeface="Segoe UI" panose="020B0502040204020203" pitchFamily="34" charset="0"/>
              </a:rPr>
              <a:t>limpeza</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Configure o R para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abrir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projetos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recentes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automaticamente</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Tools &gt; Global options &gt; General &gt; Restore most recently opened project at </a:t>
            </a:r>
            <a:r>
              <a:rPr lang="en-GB" dirty="0" err="1">
                <a:latin typeface="Inter" panose="020B0604020202020204" charset="0"/>
                <a:ea typeface="Inter" panose="020B0604020202020204" charset="0"/>
                <a:cs typeface="Segoe UI" panose="020B0502040204020203" pitchFamily="34" charset="0"/>
              </a:rPr>
              <a:t>startup</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salve o workspace</a:t>
            </a:r>
          </a:p>
          <a:p>
            <a:pPr lvl="1">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Resultados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precisam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replicáveis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qualquer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pessoa</a:t>
            </a:r>
            <a:endParaRPr lang="en-GB"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367856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1035584" y="3083471"/>
            <a:ext cx="16447479" cy="5793829"/>
          </a:xfrm>
        </p:spPr>
        <p:txBody>
          <a:bodyPr>
            <a:normAutofit/>
          </a:bodyPr>
          <a:lstStyle/>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dos </a:t>
            </a:r>
            <a:r>
              <a:rPr lang="en-GB" dirty="0" err="1">
                <a:latin typeface="Inter" panose="020B0604020202020204" charset="0"/>
                <a:ea typeface="Inter" panose="020B0604020202020204" charset="0"/>
                <a:cs typeface="Segoe UI" panose="020B0502040204020203" pitchFamily="34" charset="0"/>
              </a:rPr>
              <a:t>seus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objetos</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variáveis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devem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fazer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endParaRPr lang="en-GB" dirty="0">
              <a:latin typeface="Inter" panose="020B0604020202020204" charset="0"/>
              <a:ea typeface="Inter" panose="020B0604020202020204" charset="0"/>
              <a:cs typeface="Segoe UI" panose="020B0502040204020203" pitchFamily="34" charset="0"/>
            </a:endParaRP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Dê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nomes</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tenham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sentido</a:t>
            </a:r>
            <a:r>
              <a:rPr lang="en-GB" dirty="0">
                <a:latin typeface="Inter" panose="020B0604020202020204" charset="0"/>
                <a:ea typeface="Inter" panose="020B0604020202020204" charset="0"/>
                <a:cs typeface="Segoe UI" panose="020B0502040204020203" pitchFamily="34" charset="0"/>
              </a:rPr>
              <a:t> e que </a:t>
            </a:r>
            <a:r>
              <a:rPr lang="en-GB" dirty="0" err="1">
                <a:latin typeface="Inter" panose="020B0604020202020204" charset="0"/>
                <a:ea typeface="Inter" panose="020B0604020202020204" charset="0"/>
                <a:cs typeface="Segoe UI" panose="020B0502040204020203" pitchFamily="34" charset="0"/>
              </a:rPr>
              <a:t>não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possam</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ser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facilmente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confundidos</a:t>
            </a:r>
            <a:r>
              <a:rPr lang="en-GB" dirty="0">
                <a:latin typeface="Inter" panose="020B0604020202020204" charset="0"/>
                <a:ea typeface="Inter" panose="020B0604020202020204" charset="0"/>
                <a:cs typeface="Segoe UI" panose="020B0502040204020203" pitchFamily="34" charset="0"/>
              </a:rPr>
              <a:t> </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positivo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lista_de_mercado</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lvl="1">
              <a:lnSpc>
                <a:spcPct val="100000"/>
              </a:lnSpc>
              <a:buClr>
                <a:srgbClr val="AD6237"/>
              </a:buClr>
              <a:buFont typeface="Arial" panose="020B0604020202020204" pitchFamily="34" charset="0"/>
              <a:buChar char="•"/>
            </a:pPr>
            <a:r>
              <a:rPr lang="en-GB" dirty="0" err="1">
                <a:latin typeface="Inter" panose="020B0604020202020204" charset="0"/>
                <a:ea typeface="Inter" panose="020B0604020202020204" charset="0"/>
                <a:cs typeface="Segoe UI" panose="020B0502040204020203" pitchFamily="34" charset="0"/>
              </a:rPr>
              <a:t>Exemplo</a:t>
            </a:r>
            <a:r>
              <a:rPr lang="en-GB" dirty="0">
                <a:latin typeface="Inter" panose="020B0604020202020204" charset="0"/>
                <a:ea typeface="Inter" panose="020B0604020202020204" charset="0"/>
                <a:cs typeface="Segoe UI" panose="020B0502040204020203" pitchFamily="34" charset="0"/>
              </a:rPr>
              <a:t> negative: </a:t>
            </a:r>
            <a:r>
              <a:rPr lang="en-GB" dirty="0" err="1">
                <a:latin typeface="Inter" panose="020B0604020202020204" charset="0"/>
                <a:ea typeface="Inter" panose="020B0604020202020204" charset="0"/>
                <a:cs typeface="Segoe UI" panose="020B0502040204020203" pitchFamily="34" charset="0"/>
              </a:rPr>
              <a:t>lista</a:t>
            </a:r>
            <a:r>
              <a:rPr lang="en-GB" dirty="0">
                <a:latin typeface="Inter" panose="020B0604020202020204" charset="0"/>
                <a:ea typeface="Inter" panose="020B0604020202020204" charset="0"/>
                <a:cs typeface="Segoe UI" panose="020B0502040204020203" pitchFamily="34" charset="0"/>
              </a:rPr>
              <a:t> &lt;- c(“chocolate”, “</a:t>
            </a:r>
            <a:r>
              <a:rPr lang="en-GB" dirty="0" err="1">
                <a:latin typeface="Inter" panose="020B0604020202020204" charset="0"/>
                <a:ea typeface="Inter" panose="020B0604020202020204" charset="0"/>
                <a:cs typeface="Segoe UI" panose="020B0502040204020203" pitchFamily="34" charset="0"/>
              </a:rPr>
              <a:t>pao</a:t>
            </a:r>
            <a:r>
              <a:rPr lang="en-GB" dirty="0">
                <a:latin typeface="Inter" panose="020B0604020202020204" charset="0"/>
                <a:ea typeface="Inter" panose="020B0604020202020204" charset="0"/>
                <a:cs typeface="Segoe UI" panose="020B0502040204020203" pitchFamily="34" charset="0"/>
              </a:rPr>
              <a:t>”, “café”)</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bem</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endParaRPr lang="en-GB" dirty="0">
              <a:latin typeface="Inter" panose="020B0604020202020204" charset="0"/>
              <a:ea typeface="Inter" panose="020B0604020202020204" charset="0"/>
              <a:cs typeface="Segoe UI" panose="020B0502040204020203" pitchFamily="34" charset="0"/>
            </a:endParaRP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Evite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muito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longas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Você</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pode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dar</a:t>
            </a:r>
            <a:r>
              <a:rPr lang="en-GB" dirty="0">
                <a:latin typeface="Inter" panose="020B0604020202020204" charset="0"/>
                <a:ea typeface="Inter" panose="020B0604020202020204" charset="0"/>
                <a:cs typeface="Segoe UI" panose="020B0502040204020203" pitchFamily="34" charset="0"/>
              </a:rPr>
              <a:t> ENTER para </a:t>
            </a:r>
            <a:r>
              <a:rPr lang="en-GB" dirty="0" err="1">
                <a:latin typeface="Inter" panose="020B0604020202020204" charset="0"/>
                <a:ea typeface="Inter" panose="020B0604020202020204" charset="0"/>
                <a:cs typeface="Segoe UI" panose="020B0502040204020203" pitchFamily="34" charset="0"/>
              </a:rPr>
              <a:t>quebrar</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linhas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ou</a:t>
            </a:r>
            <a:r>
              <a:rPr lang="en-GB" dirty="0">
                <a:latin typeface="Inter" panose="020B0604020202020204" charset="0"/>
                <a:ea typeface="Inter" panose="020B0604020202020204" charset="0"/>
                <a:cs typeface="Segoe UI" panose="020B0502040204020203" pitchFamily="34" charset="0"/>
              </a:rPr>
              <a:t> ctrl + shift + A para </a:t>
            </a:r>
            <a:r>
              <a:rPr lang="en-GB" dirty="0" err="1">
                <a:latin typeface="Inter" panose="020B0604020202020204" charset="0"/>
                <a:ea typeface="Inter" panose="020B0604020202020204" charset="0"/>
                <a:cs typeface="Segoe UI" panose="020B0502040204020203" pitchFamily="34" charset="0"/>
              </a:rPr>
              <a:t>identar</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código</a:t>
            </a:r>
          </a:p>
          <a:p>
            <a:pPr>
              <a:lnSpc>
                <a:spcPct val="100000"/>
              </a:lnSpc>
              <a:buClr>
                <a:srgbClr val="AD6237"/>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Mantenha</a:t>
            </a:r>
            <a:r>
              <a:rPr lang="en-GB" dirty="0">
                <a:latin typeface="Inter" panose="020B0604020202020204" charset="0"/>
                <a:ea typeface="Inter" panose="020B0604020202020204" charset="0"/>
                <a:cs typeface="Segoe UI" panose="020B0502040204020203" pitchFamily="34" charset="0"/>
              </a:rPr>
              <a:t> o </a:t>
            </a:r>
            <a:r>
              <a:rPr lang="en-GB" dirty="0" err="1">
                <a:latin typeface="Inter" panose="020B0604020202020204" charset="0"/>
                <a:ea typeface="Inter" panose="020B0604020202020204" charset="0"/>
                <a:cs typeface="Segoe UI" panose="020B0502040204020203" pitchFamily="34" charset="0"/>
              </a:rPr>
              <a:t>seu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código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organizado</a:t>
            </a:r>
            <a:r>
              <a:rPr lang="en-GB" dirty="0">
                <a:latin typeface="Inter" panose="020B0604020202020204" charset="0"/>
                <a:ea typeface="Inter" panose="020B0604020202020204" charset="0"/>
                <a:cs typeface="Segoe UI" panose="020B0502040204020203" pitchFamily="34" charset="0"/>
              </a:rPr>
              <a:t> e com </a:t>
            </a:r>
            <a:r>
              <a:rPr lang="en-GB" dirty="0" err="1">
                <a:latin typeface="Inter" panose="020B0604020202020204" charset="0"/>
                <a:ea typeface="Inter" panose="020B0604020202020204" charset="0"/>
                <a:cs typeface="Segoe UI" panose="020B0502040204020203" pitchFamily="34" charset="0"/>
              </a:rPr>
              <a:t>padrões</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dentro</a:t>
            </a:r>
            <a:r>
              <a:rPr lang="en-GB" dirty="0">
                <a:latin typeface="Inter" panose="020B0604020202020204" charset="0"/>
                <a:ea typeface="Inter" panose="020B0604020202020204" charset="0"/>
                <a:cs typeface="Segoe UI" panose="020B0502040204020203" pitchFamily="34" charset="0"/>
              </a:rPr>
              <a:t> do </a:t>
            </a:r>
            <a:r>
              <a:rPr lang="en-GB" dirty="0" err="1">
                <a:latin typeface="Inter" panose="020B0604020202020204" charset="0"/>
                <a:ea typeface="Inter" panose="020B0604020202020204" charset="0"/>
                <a:cs typeface="Segoe UI" panose="020B0502040204020203" pitchFamily="34" charset="0"/>
              </a:rPr>
              <a:t>possível</a:t>
            </a:r>
            <a:r>
              <a:rPr lang="en-GB" dirty="0">
                <a:latin typeface="Inter" panose="020B0604020202020204" charset="0"/>
                <a:ea typeface="Inter" panose="020B0604020202020204" charset="0"/>
                <a:cs typeface="Segoe UI" panose="020B0502040204020203" pitchFamily="34" charset="0"/>
              </a:rPr>
              <a:t>)</a:t>
            </a:r>
          </a:p>
          <a:p>
            <a:pPr lvl="1">
              <a:lnSpc>
                <a:spcPct val="100000"/>
              </a:lnSpc>
              <a:buClr>
                <a:srgbClr val="AD6237"/>
              </a:buClr>
              <a:buFont typeface="Arial" panose="020B0604020202020204" pitchFamily="34" charset="0"/>
              <a:buChar char="•"/>
            </a:pPr>
            <a:r>
              <a:rPr lang="pt-BR" dirty="0">
                <a:latin typeface="Inter" panose="020B0604020202020204" charset="0"/>
                <a:ea typeface="Inter" panose="020B0604020202020204" charset="0"/>
                <a:cs typeface="Segoe UI" panose="020B0502040204020203" pitchFamily="34" charset="0"/>
              </a:rPr>
              <a:t>Exemplo: use </a:t>
            </a:r>
            <a:r>
              <a:rPr lang="pt-BR" dirty="0" err="1">
                <a:latin typeface="Inter" panose="020B0604020202020204" charset="0"/>
                <a:ea typeface="Inter" panose="020B0604020202020204" charset="0"/>
                <a:cs typeface="Segoe UI" panose="020B0502040204020203" pitchFamily="34" charset="0"/>
              </a:rPr>
              <a:t>snake_case</a:t>
            </a:r>
            <a:r>
              <a:rPr lang="pt-BR" dirty="0">
                <a:latin typeface="Inter" panose="020B0604020202020204" charset="0"/>
                <a:ea typeface="Inter" panose="020B0604020202020204" charset="0"/>
                <a:cs typeface="Segoe UI" panose="020B0502040204020203" pitchFamily="34" charset="0"/>
              </a:rPr>
              <a:t> (palavras em minúsculas, separados por um </a:t>
            </a:r>
            <a:r>
              <a:rPr lang="pt-BR" dirty="0" err="1">
                <a:latin typeface="Inter" panose="020B0604020202020204" charset="0"/>
                <a:ea typeface="Inter" panose="020B0604020202020204" charset="0"/>
                <a:cs typeface="Segoe UI" panose="020B0502040204020203" pitchFamily="34" charset="0"/>
              </a:rPr>
              <a:t>underscore</a:t>
            </a:r>
            <a:r>
              <a:rPr lang="pt-BR" dirty="0">
                <a:latin typeface="Inter" panose="020B0604020202020204" charset="0"/>
                <a:ea typeface="Inter" panose="020B0604020202020204" charset="0"/>
                <a:cs typeface="Segoe UI" panose="020B0502040204020203" pitchFamily="34" charset="0"/>
              </a:rPr>
              <a:t>) em todas as variáveis e funções do seu projeto.</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4060272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5436827"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Boas práticas no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3" name="Espaço Reservado para Conteúdo 2"/>
          <p:cNvSpPr>
            <a:spLocks noGrp="1"/>
          </p:cNvSpPr>
          <p:nvPr>
            <p:ph idx="1"/>
          </p:nvPr>
        </p:nvSpPr>
        <p:spPr>
          <a:xfrm>
            <a:off x="996043" y="3192035"/>
            <a:ext cx="16447479" cy="5926545"/>
          </a:xfrm>
        </p:spPr>
        <p:txBody>
          <a:bodyPr>
            <a:normAutofit/>
          </a:bodyPr>
          <a:lstStyle/>
          <a:p>
            <a:pPr>
              <a:lnSpc>
                <a:spcPct val="150000"/>
              </a:lnSpc>
              <a:buClr>
                <a:srgbClr val="AD6237"/>
              </a:buClr>
              <a:buFont typeface="Arial" panose="020B0604020202020204" pitchFamily="34" charset="0"/>
              <a:buChar char="•"/>
            </a:pPr>
            <a:r>
              <a:rPr lang="pt-BR" dirty="0">
                <a:latin typeface="Inter" panose="020B0604020202020204" charset="0"/>
                <a:ea typeface="Inter" panose="020B0604020202020204" charset="0"/>
              </a:rPr>
              <a:t> </a:t>
            </a:r>
            <a:r>
              <a:rPr lang="pt-BR" sz="3600" dirty="0">
                <a:latin typeface="Inter" panose="020B0604020202020204" charset="0"/>
                <a:ea typeface="Inter" panose="020B0604020202020204" charset="0"/>
                <a:cs typeface="Segoe UI" panose="020B0502040204020203" pitchFamily="34" charset="0"/>
              </a:rPr>
              <a:t>Carregue os pacotes no início do arquivo</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Isso facilita para identificar os pacotes a serem usados e instalar os pacotes que você ou outra pessoa não possuem</a:t>
            </a:r>
          </a:p>
          <a:p>
            <a:pPr>
              <a:lnSpc>
                <a:spcPct val="150000"/>
              </a:lnSpc>
              <a:buClr>
                <a:srgbClr val="AD6237"/>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 Evite referências de caminho que tenha o seu computador como raiz</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positivo: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("data/titanic.csv")</a:t>
            </a:r>
          </a:p>
          <a:p>
            <a:pPr lvl="1">
              <a:lnSpc>
                <a:spcPct val="150000"/>
              </a:lnSpc>
              <a:buClr>
                <a:srgbClr val="AD6237"/>
              </a:buClr>
              <a:buFont typeface="Arial" panose="020B0604020202020204" pitchFamily="34" charset="0"/>
              <a:buChar char="•"/>
            </a:pPr>
            <a:r>
              <a:rPr lang="pt-BR" sz="3000" dirty="0">
                <a:latin typeface="Inter" panose="020B0604020202020204" charset="0"/>
                <a:ea typeface="Inter" panose="020B0604020202020204" charset="0"/>
                <a:cs typeface="Segoe UI" panose="020B0502040204020203" pitchFamily="34" charset="0"/>
              </a:rPr>
              <a:t>Exemplo negativo: </a:t>
            </a:r>
            <a:r>
              <a:rPr lang="pt-BR" sz="3000" dirty="0" err="1">
                <a:latin typeface="Inter" panose="020B0604020202020204" charset="0"/>
                <a:ea typeface="Inter" panose="020B0604020202020204" charset="0"/>
                <a:cs typeface="Segoe UI" panose="020B0502040204020203" pitchFamily="34" charset="0"/>
              </a:rPr>
              <a:t>df_titanic</a:t>
            </a:r>
            <a:r>
              <a:rPr lang="pt-BR" sz="3000" dirty="0">
                <a:latin typeface="Inter" panose="020B0604020202020204" charset="0"/>
                <a:ea typeface="Inter" panose="020B0604020202020204" charset="0"/>
                <a:cs typeface="Segoe UI" panose="020B0502040204020203" pitchFamily="34" charset="0"/>
              </a:rPr>
              <a:t> &lt;- </a:t>
            </a:r>
            <a:r>
              <a:rPr lang="pt-BR" sz="3000" dirty="0" err="1">
                <a:latin typeface="Inter" panose="020B0604020202020204" charset="0"/>
                <a:ea typeface="Inter" panose="020B0604020202020204" charset="0"/>
                <a:cs typeface="Segoe UI" panose="020B0502040204020203" pitchFamily="34" charset="0"/>
              </a:rPr>
              <a:t>read_csv</a:t>
            </a:r>
            <a:r>
              <a:rPr lang="pt-BR" sz="3000" dirty="0">
                <a:latin typeface="Inter" panose="020B0604020202020204" charset="0"/>
                <a:ea typeface="Inter" panose="020B0604020202020204" charset="0"/>
                <a:cs typeface="Segoe UI" panose="020B0502040204020203" pitchFamily="34" charset="0"/>
              </a:rPr>
              <a:t>("C:\Users\beatr\Documents\GitHub\2020-R-Ladies-SP-Basico\data/titanic.csv")</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Boas </a:t>
            </a:r>
            <a:r>
              <a:rPr lang="en-US" sz="2000" spc="600" dirty="0" err="1">
                <a:solidFill>
                  <a:srgbClr val="000000"/>
                </a:solidFill>
                <a:latin typeface="Inter"/>
              </a:rPr>
              <a:t>práticas</a:t>
            </a:r>
            <a:r>
              <a:rPr lang="en-US" sz="2000" spc="600" dirty="0">
                <a:solidFill>
                  <a:srgbClr val="000000"/>
                </a:solidFill>
                <a:latin typeface="Inter"/>
              </a:rPr>
              <a:t> </a:t>
            </a:r>
            <a:r>
              <a:rPr lang="en-US" sz="2000" spc="600" dirty="0" err="1">
                <a:solidFill>
                  <a:srgbClr val="000000"/>
                </a:solidFill>
                <a:latin typeface="Inter"/>
              </a:rPr>
              <a:t>em</a:t>
            </a:r>
            <a:r>
              <a:rPr lang="en-US" sz="2000" spc="600" dirty="0">
                <a:solidFill>
                  <a:srgbClr val="000000"/>
                </a:solidFill>
                <a:latin typeface="Inter"/>
              </a:rPr>
              <a:t> R</a:t>
            </a:r>
          </a:p>
        </p:txBody>
      </p:sp>
    </p:spTree>
    <p:extLst>
      <p:ext uri="{BB962C8B-B14F-4D97-AF65-F5344CB8AC3E}">
        <p14:creationId xmlns:p14="http://schemas.microsoft.com/office/powerpoint/2010/main" val="1814895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63867" y="3796908"/>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544483"/>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vocês</a:t>
            </a:r>
            <a:r>
              <a:rPr lang="en-US" sz="8000" dirty="0">
                <a:solidFill>
                  <a:srgbClr val="000000"/>
                </a:solidFill>
                <a:latin typeface="Inter"/>
              </a:rPr>
              <a:t> me </a:t>
            </a:r>
            <a:r>
              <a:rPr lang="en-US" sz="8000" dirty="0" err="1">
                <a:solidFill>
                  <a:srgbClr val="000000"/>
                </a:solidFill>
                <a:latin typeface="Inter"/>
              </a:rPr>
              <a:t>contaram</a:t>
            </a:r>
            <a:r>
              <a:rPr lang="en-US" sz="8000" dirty="0">
                <a:solidFill>
                  <a:srgbClr val="000000"/>
                </a:solidFill>
                <a:latin typeface="Inter"/>
              </a:rPr>
              <a:t>?</a:t>
            </a:r>
          </a:p>
        </p:txBody>
      </p:sp>
    </p:spTree>
    <p:extLst>
      <p:ext uri="{BB962C8B-B14F-4D97-AF65-F5344CB8AC3E}">
        <p14:creationId xmlns:p14="http://schemas.microsoft.com/office/powerpoint/2010/main" val="3066461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028701" y="2163276"/>
            <a:ext cx="15430500" cy="6788587"/>
          </a:xfrm>
          <a:prstGeom prst="rect">
            <a:avLst/>
          </a:prstGeom>
        </p:spPr>
      </p:pic>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533400" y="352425"/>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Texto Explicativo 1 (Borda e Ênfase) 9"/>
          <p:cNvSpPr/>
          <p:nvPr/>
        </p:nvSpPr>
        <p:spPr>
          <a:xfrm>
            <a:off x="13084927" y="1447152"/>
            <a:ext cx="4283770" cy="1992592"/>
          </a:xfrm>
          <a:prstGeom prst="accentBorderCallout1">
            <a:avLst/>
          </a:prstGeom>
          <a:solidFill>
            <a:srgbClr val="E1DAD6"/>
          </a:solidFill>
          <a:ln>
            <a:solidFill>
              <a:srgbClr val="E1DA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solidFill>
                  <a:schemeClr val="tx1">
                    <a:lumMod val="75000"/>
                    <a:lumOff val="25000"/>
                  </a:schemeClr>
                </a:solidFill>
                <a:latin typeface="Inter" panose="020B0604020202020204" charset="0"/>
                <a:ea typeface="Inter" panose="020B0604020202020204" charset="0"/>
              </a:rPr>
              <a:t>Vocês também indicaram experiência com </a:t>
            </a:r>
            <a:r>
              <a:rPr lang="pt-BR" sz="2400" dirty="0" err="1">
                <a:solidFill>
                  <a:schemeClr val="tx1">
                    <a:lumMod val="75000"/>
                    <a:lumOff val="25000"/>
                  </a:schemeClr>
                </a:solidFill>
                <a:latin typeface="Inter" panose="020B0604020202020204" charset="0"/>
                <a:ea typeface="Inter" panose="020B0604020202020204" charset="0"/>
              </a:rPr>
              <a:t>PowerBI</a:t>
            </a:r>
            <a:r>
              <a:rPr lang="pt-BR" sz="2400" dirty="0">
                <a:solidFill>
                  <a:schemeClr val="tx1">
                    <a:lumMod val="75000"/>
                    <a:lumOff val="25000"/>
                  </a:schemeClr>
                </a:solidFill>
                <a:latin typeface="Inter" panose="020B0604020202020204" charset="0"/>
                <a:ea typeface="Inter" panose="020B0604020202020204" charset="0"/>
              </a:rPr>
              <a:t>, Python, Excel, R...</a:t>
            </a:r>
          </a:p>
        </p:txBody>
      </p:sp>
      <p:sp>
        <p:nvSpPr>
          <p:cNvPr id="11"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282897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943924" y="2947988"/>
            <a:ext cx="1600200" cy="145732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8" name="Retângulo 7"/>
          <p:cNvSpPr/>
          <p:nvPr/>
        </p:nvSpPr>
        <p:spPr>
          <a:xfrm>
            <a:off x="12374441" y="2365461"/>
            <a:ext cx="2590800" cy="107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Box 9"/>
          <p:cNvSpPr txBox="1"/>
          <p:nvPr/>
        </p:nvSpPr>
        <p:spPr>
          <a:xfrm>
            <a:off x="1351083" y="1513822"/>
            <a:ext cx="14623571" cy="1354217"/>
          </a:xfrm>
          <a:prstGeom prst="rect">
            <a:avLst/>
          </a:prstGeom>
        </p:spPr>
        <p:txBody>
          <a:bodyPr wrap="square" lIns="0" tIns="0" rIns="0" bIns="0" rtlCol="0" anchor="t">
            <a:spAutoFit/>
          </a:bodyPr>
          <a:lstStyle/>
          <a:p>
            <a:r>
              <a:rPr lang="en-US" sz="4800" b="1" dirty="0" err="1">
                <a:solidFill>
                  <a:srgbClr val="000000"/>
                </a:solidFill>
                <a:latin typeface="Inter"/>
              </a:rPr>
              <a:t>Vocês</a:t>
            </a:r>
            <a:r>
              <a:rPr lang="en-US" sz="4800" b="1" dirty="0">
                <a:solidFill>
                  <a:srgbClr val="000000"/>
                </a:solidFill>
                <a:latin typeface="Inter"/>
              </a:rPr>
              <a:t> </a:t>
            </a:r>
            <a:r>
              <a:rPr lang="en-US" sz="4800" b="1" dirty="0" err="1">
                <a:solidFill>
                  <a:srgbClr val="000000"/>
                </a:solidFill>
                <a:latin typeface="Inter"/>
              </a:rPr>
              <a:t>querem</a:t>
            </a:r>
            <a:r>
              <a:rPr lang="en-US" sz="4800" b="1" dirty="0">
                <a:solidFill>
                  <a:srgbClr val="000000"/>
                </a:solidFill>
                <a:latin typeface="Inter"/>
              </a:rPr>
              <a:t> saber </a:t>
            </a:r>
            <a:r>
              <a:rPr lang="en-US" sz="4800" b="1" dirty="0" err="1">
                <a:solidFill>
                  <a:srgbClr val="000000"/>
                </a:solidFill>
                <a:latin typeface="Inter"/>
              </a:rPr>
              <a:t>fazer</a:t>
            </a:r>
            <a:r>
              <a:rPr lang="en-US" sz="4800" b="1" dirty="0">
                <a:solidFill>
                  <a:srgbClr val="000000"/>
                </a:solidFill>
                <a:latin typeface="Inter"/>
              </a:rPr>
              <a:t>:</a:t>
            </a:r>
          </a:p>
          <a:p>
            <a:endParaRPr lang="en-US" sz="4000" dirty="0">
              <a:solidFill>
                <a:srgbClr val="000000"/>
              </a:solidFill>
              <a:latin typeface="Inter"/>
            </a:endParaRPr>
          </a:p>
        </p:txBody>
      </p:sp>
      <p:sp>
        <p:nvSpPr>
          <p:cNvPr id="12" name="TextBox 9"/>
          <p:cNvSpPr txBox="1"/>
          <p:nvPr/>
        </p:nvSpPr>
        <p:spPr>
          <a:xfrm>
            <a:off x="2887878" y="5123796"/>
            <a:ext cx="14371422" cy="492443"/>
          </a:xfrm>
          <a:prstGeom prst="rect">
            <a:avLst/>
          </a:prstGeom>
        </p:spPr>
        <p:txBody>
          <a:bodyPr wrap="square" lIns="0" tIns="0" rIns="0" bIns="0" rtlCol="0" anchor="t">
            <a:spAutoFit/>
          </a:bodyPr>
          <a:lstStyle/>
          <a:p>
            <a:r>
              <a:rPr lang="en-US" sz="3200" dirty="0" err="1">
                <a:solidFill>
                  <a:srgbClr val="000000"/>
                </a:solidFill>
                <a:latin typeface="Inter"/>
              </a:rPr>
              <a:t>Análises</a:t>
            </a:r>
            <a:r>
              <a:rPr lang="en-US" sz="3200" dirty="0">
                <a:solidFill>
                  <a:srgbClr val="000000"/>
                </a:solidFill>
                <a:latin typeface="Inter"/>
              </a:rPr>
              <a:t> </a:t>
            </a:r>
            <a:r>
              <a:rPr lang="en-US" sz="3200" dirty="0" err="1">
                <a:solidFill>
                  <a:srgbClr val="000000"/>
                </a:solidFill>
                <a:latin typeface="Inter"/>
              </a:rPr>
              <a:t>psicométricas</a:t>
            </a:r>
            <a:r>
              <a:rPr lang="en-US" sz="3200" dirty="0">
                <a:solidFill>
                  <a:srgbClr val="000000"/>
                </a:solidFill>
                <a:latin typeface="Inter"/>
              </a:rPr>
              <a:t> e </a:t>
            </a:r>
            <a:r>
              <a:rPr lang="en-US" sz="3200" dirty="0" err="1">
                <a:solidFill>
                  <a:srgbClr val="000000"/>
                </a:solidFill>
                <a:latin typeface="Inter"/>
              </a:rPr>
              <a:t>fatoriais</a:t>
            </a:r>
            <a:endParaRPr lang="en-US" sz="3200" dirty="0">
              <a:solidFill>
                <a:srgbClr val="000000"/>
              </a:solidFill>
              <a:latin typeface="Inter"/>
            </a:endParaRPr>
          </a:p>
        </p:txBody>
      </p:sp>
      <p:sp>
        <p:nvSpPr>
          <p:cNvPr id="13" name="TextBox 9"/>
          <p:cNvSpPr txBox="1"/>
          <p:nvPr/>
        </p:nvSpPr>
        <p:spPr>
          <a:xfrm>
            <a:off x="2887878" y="7186771"/>
            <a:ext cx="14371422" cy="492443"/>
          </a:xfrm>
          <a:prstGeom prst="rect">
            <a:avLst/>
          </a:prstGeom>
        </p:spPr>
        <p:txBody>
          <a:bodyPr wrap="square" lIns="0" tIns="0" rIns="0" bIns="0" rtlCol="0" anchor="t">
            <a:spAutoFit/>
          </a:bodyPr>
          <a:lstStyle/>
          <a:p>
            <a:r>
              <a:rPr lang="en-US" sz="3200" dirty="0" err="1">
                <a:solidFill>
                  <a:srgbClr val="000000"/>
                </a:solidFill>
                <a:latin typeface="Inter"/>
              </a:rPr>
              <a:t>Modelos</a:t>
            </a:r>
            <a:r>
              <a:rPr lang="en-US" sz="3200" dirty="0">
                <a:solidFill>
                  <a:srgbClr val="000000"/>
                </a:solidFill>
                <a:latin typeface="Inter"/>
              </a:rPr>
              <a:t> </a:t>
            </a:r>
            <a:r>
              <a:rPr lang="en-US" sz="3200" dirty="0" err="1">
                <a:solidFill>
                  <a:srgbClr val="000000"/>
                </a:solidFill>
                <a:latin typeface="Inter"/>
              </a:rPr>
              <a:t>matemáticos</a:t>
            </a:r>
            <a:r>
              <a:rPr lang="en-US" sz="3200" dirty="0">
                <a:solidFill>
                  <a:srgbClr val="000000"/>
                </a:solidFill>
                <a:latin typeface="Inter"/>
              </a:rPr>
              <a:t> e um </a:t>
            </a:r>
            <a:r>
              <a:rPr lang="en-US" sz="3200" dirty="0" err="1">
                <a:solidFill>
                  <a:srgbClr val="000000"/>
                </a:solidFill>
                <a:latin typeface="Inter"/>
              </a:rPr>
              <a:t>pouco</a:t>
            </a:r>
            <a:r>
              <a:rPr lang="en-US" sz="3200" dirty="0">
                <a:solidFill>
                  <a:srgbClr val="000000"/>
                </a:solidFill>
                <a:latin typeface="Inter"/>
              </a:rPr>
              <a:t> </a:t>
            </a:r>
            <a:r>
              <a:rPr lang="en-US" sz="3200" dirty="0" err="1">
                <a:solidFill>
                  <a:srgbClr val="000000"/>
                </a:solidFill>
                <a:latin typeface="Inter"/>
              </a:rPr>
              <a:t>mais</a:t>
            </a:r>
            <a:r>
              <a:rPr lang="en-US" sz="3200" dirty="0">
                <a:solidFill>
                  <a:srgbClr val="000000"/>
                </a:solidFill>
                <a:latin typeface="Inter"/>
              </a:rPr>
              <a:t> </a:t>
            </a:r>
            <a:r>
              <a:rPr lang="en-US" sz="3200" dirty="0" err="1">
                <a:solidFill>
                  <a:srgbClr val="000000"/>
                </a:solidFill>
                <a:latin typeface="Inter"/>
              </a:rPr>
              <a:t>sobre</a:t>
            </a:r>
            <a:r>
              <a:rPr lang="en-US" sz="3200" dirty="0">
                <a:solidFill>
                  <a:srgbClr val="000000"/>
                </a:solidFill>
                <a:latin typeface="Inter"/>
              </a:rPr>
              <a:t> </a:t>
            </a:r>
            <a:r>
              <a:rPr lang="en-US" sz="3200" dirty="0" err="1">
                <a:solidFill>
                  <a:srgbClr val="000000"/>
                </a:solidFill>
                <a:latin typeface="Inter"/>
              </a:rPr>
              <a:t>resultados</a:t>
            </a:r>
            <a:r>
              <a:rPr lang="en-US" sz="3200" dirty="0">
                <a:solidFill>
                  <a:srgbClr val="000000"/>
                </a:solidFill>
                <a:latin typeface="Inter"/>
              </a:rPr>
              <a:t> </a:t>
            </a:r>
            <a:r>
              <a:rPr lang="en-US" sz="3200" dirty="0" err="1">
                <a:solidFill>
                  <a:srgbClr val="000000"/>
                </a:solidFill>
                <a:latin typeface="Inter"/>
              </a:rPr>
              <a:t>descritivos</a:t>
            </a:r>
            <a:endParaRPr lang="en-US" sz="3200" dirty="0">
              <a:solidFill>
                <a:srgbClr val="000000"/>
              </a:solidFill>
              <a:latin typeface="Inter"/>
            </a:endParaRPr>
          </a:p>
        </p:txBody>
      </p:sp>
      <p:sp>
        <p:nvSpPr>
          <p:cNvPr id="7" name="CaixaDeTexto 6"/>
          <p:cNvSpPr txBox="1"/>
          <p:nvPr/>
        </p:nvSpPr>
        <p:spPr>
          <a:xfrm>
            <a:off x="1441269" y="3180829"/>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1</a:t>
            </a:r>
          </a:p>
        </p:txBody>
      </p:sp>
      <p:sp>
        <p:nvSpPr>
          <p:cNvPr id="15" name="TextBox 9"/>
          <p:cNvSpPr txBox="1"/>
          <p:nvPr/>
        </p:nvSpPr>
        <p:spPr>
          <a:xfrm>
            <a:off x="2887878" y="3155363"/>
            <a:ext cx="14371422" cy="492443"/>
          </a:xfrm>
          <a:prstGeom prst="rect">
            <a:avLst/>
          </a:prstGeom>
        </p:spPr>
        <p:txBody>
          <a:bodyPr wrap="square" lIns="0" tIns="0" rIns="0" bIns="0" rtlCol="0" anchor="t">
            <a:spAutoFit/>
          </a:bodyPr>
          <a:lstStyle/>
          <a:p>
            <a:r>
              <a:rPr lang="en-US" sz="3200" dirty="0" err="1">
                <a:solidFill>
                  <a:srgbClr val="000000"/>
                </a:solidFill>
                <a:latin typeface="Inter"/>
              </a:rPr>
              <a:t>Gráficos</a:t>
            </a:r>
            <a:r>
              <a:rPr lang="en-US" sz="3200" dirty="0">
                <a:solidFill>
                  <a:srgbClr val="000000"/>
                </a:solidFill>
                <a:latin typeface="Inter"/>
              </a:rPr>
              <a:t> e </a:t>
            </a:r>
            <a:r>
              <a:rPr lang="en-US" sz="3200" dirty="0" err="1">
                <a:solidFill>
                  <a:srgbClr val="000000"/>
                </a:solidFill>
                <a:latin typeface="Inter"/>
              </a:rPr>
              <a:t>métodos</a:t>
            </a:r>
            <a:r>
              <a:rPr lang="en-US" sz="3200" dirty="0">
                <a:solidFill>
                  <a:srgbClr val="000000"/>
                </a:solidFill>
                <a:latin typeface="Inter"/>
              </a:rPr>
              <a:t> </a:t>
            </a:r>
            <a:r>
              <a:rPr lang="en-US" sz="3200" dirty="0" err="1">
                <a:solidFill>
                  <a:srgbClr val="000000"/>
                </a:solidFill>
                <a:latin typeface="Inter"/>
              </a:rPr>
              <a:t>paramétricos</a:t>
            </a:r>
            <a:r>
              <a:rPr lang="en-US" sz="3200" dirty="0">
                <a:solidFill>
                  <a:srgbClr val="000000"/>
                </a:solidFill>
                <a:latin typeface="Inter"/>
              </a:rPr>
              <a:t> e </a:t>
            </a:r>
            <a:r>
              <a:rPr lang="en-US" sz="3200" dirty="0" err="1">
                <a:solidFill>
                  <a:srgbClr val="000000"/>
                </a:solidFill>
                <a:latin typeface="Inter"/>
              </a:rPr>
              <a:t>não</a:t>
            </a:r>
            <a:r>
              <a:rPr lang="en-US" sz="3200" dirty="0">
                <a:solidFill>
                  <a:srgbClr val="000000"/>
                </a:solidFill>
                <a:latin typeface="Inter"/>
              </a:rPr>
              <a:t> </a:t>
            </a:r>
            <a:r>
              <a:rPr lang="en-US" sz="3200" dirty="0" err="1">
                <a:solidFill>
                  <a:srgbClr val="000000"/>
                </a:solidFill>
                <a:latin typeface="Inter"/>
              </a:rPr>
              <a:t>paramétricos</a:t>
            </a:r>
            <a:endParaRPr lang="en-US" sz="3200" dirty="0">
              <a:solidFill>
                <a:srgbClr val="000000"/>
              </a:solidFill>
              <a:latin typeface="Inter"/>
            </a:endParaRPr>
          </a:p>
        </p:txBody>
      </p:sp>
      <p:grpSp>
        <p:nvGrpSpPr>
          <p:cNvPr id="16" name="Group 4"/>
          <p:cNvGrpSpPr/>
          <p:nvPr/>
        </p:nvGrpSpPr>
        <p:grpSpPr>
          <a:xfrm>
            <a:off x="947493" y="4939581"/>
            <a:ext cx="1600200" cy="1457325"/>
            <a:chOff x="0" y="0"/>
            <a:chExt cx="812800" cy="812800"/>
          </a:xfrm>
        </p:grpSpPr>
        <p:sp>
          <p:nvSpPr>
            <p:cNvPr id="17"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8"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9" name="CaixaDeTexto 18"/>
          <p:cNvSpPr txBox="1"/>
          <p:nvPr/>
        </p:nvSpPr>
        <p:spPr>
          <a:xfrm>
            <a:off x="1531491" y="5172422"/>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2</a:t>
            </a:r>
          </a:p>
        </p:txBody>
      </p:sp>
      <p:grpSp>
        <p:nvGrpSpPr>
          <p:cNvPr id="20" name="Group 4"/>
          <p:cNvGrpSpPr/>
          <p:nvPr/>
        </p:nvGrpSpPr>
        <p:grpSpPr>
          <a:xfrm>
            <a:off x="947493" y="7050080"/>
            <a:ext cx="1600200" cy="1457325"/>
            <a:chOff x="0" y="0"/>
            <a:chExt cx="812800" cy="812800"/>
          </a:xfrm>
        </p:grpSpPr>
        <p:sp>
          <p:nvSpPr>
            <p:cNvPr id="21"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22"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3" name="CaixaDeTexto 22"/>
          <p:cNvSpPr txBox="1"/>
          <p:nvPr/>
        </p:nvSpPr>
        <p:spPr>
          <a:xfrm>
            <a:off x="1531491" y="7282921"/>
            <a:ext cx="723902" cy="923330"/>
          </a:xfrm>
          <a:prstGeom prst="rect">
            <a:avLst/>
          </a:prstGeom>
          <a:noFill/>
        </p:spPr>
        <p:txBody>
          <a:bodyPr wrap="square" rtlCol="0">
            <a:spAutoFit/>
          </a:bodyPr>
          <a:lstStyle/>
          <a:p>
            <a:r>
              <a:rPr lang="pt-BR" sz="5400" dirty="0">
                <a:latin typeface="Gadugi" panose="020B0502040204020203" pitchFamily="34" charset="0"/>
                <a:ea typeface="Gadugi" panose="020B0502040204020203" pitchFamily="34" charset="0"/>
                <a:cs typeface="Tahoma" panose="020B0604030504040204" pitchFamily="34" charset="0"/>
              </a:rPr>
              <a:t>3</a:t>
            </a:r>
          </a:p>
        </p:txBody>
      </p:sp>
      <p:sp>
        <p:nvSpPr>
          <p:cNvPr id="2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vocês</a:t>
            </a:r>
            <a:r>
              <a:rPr lang="en-US" sz="2000" spc="600" dirty="0">
                <a:solidFill>
                  <a:srgbClr val="000000"/>
                </a:solidFill>
                <a:latin typeface="Inter"/>
              </a:rPr>
              <a:t> me </a:t>
            </a:r>
            <a:r>
              <a:rPr lang="en-US" sz="2000" spc="600" dirty="0" err="1">
                <a:solidFill>
                  <a:srgbClr val="000000"/>
                </a:solidFill>
                <a:latin typeface="Inter"/>
              </a:rPr>
              <a:t>contaram</a:t>
            </a:r>
            <a:r>
              <a:rPr lang="en-US" sz="2000" spc="600" dirty="0">
                <a:solidFill>
                  <a:srgbClr val="000000"/>
                </a:solidFill>
                <a:latin typeface="Inter"/>
              </a:rPr>
              <a:t>?</a:t>
            </a:r>
          </a:p>
        </p:txBody>
      </p:sp>
    </p:spTree>
    <p:extLst>
      <p:ext uri="{BB962C8B-B14F-4D97-AF65-F5344CB8AC3E}">
        <p14:creationId xmlns:p14="http://schemas.microsoft.com/office/powerpoint/2010/main" val="1575069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err="1">
                <a:solidFill>
                  <a:srgbClr val="000000"/>
                </a:solidFill>
                <a:latin typeface="Inter"/>
              </a:rPr>
              <a:t>Conceitos</a:t>
            </a:r>
            <a:r>
              <a:rPr lang="en-US" sz="4000" dirty="0">
                <a:solidFill>
                  <a:srgbClr val="000000"/>
                </a:solidFill>
                <a:latin typeface="Inter"/>
              </a:rPr>
              <a:t> </a:t>
            </a:r>
            <a:r>
              <a:rPr lang="en-US" sz="4000" dirty="0" err="1">
                <a:solidFill>
                  <a:srgbClr val="000000"/>
                </a:solidFill>
                <a:latin typeface="Inter"/>
              </a:rPr>
              <a:t>teóricos</a:t>
            </a:r>
            <a:endParaRPr lang="en-US" sz="4000" dirty="0">
              <a:solidFill>
                <a:srgbClr val="000000"/>
              </a:solidFill>
              <a:latin typeface="Inter"/>
            </a:endParaRPr>
          </a:p>
        </p:txBody>
      </p:sp>
    </p:spTree>
    <p:extLst>
      <p:ext uri="{BB962C8B-B14F-4D97-AF65-F5344CB8AC3E}">
        <p14:creationId xmlns:p14="http://schemas.microsoft.com/office/powerpoint/2010/main" val="2108504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09800" y="2324100"/>
            <a:ext cx="13868400" cy="5078313"/>
          </a:xfrm>
          <a:prstGeom prst="rect">
            <a:avLst/>
          </a:prstGeom>
        </p:spPr>
        <p:txBody>
          <a:bodyPr wrap="square" lIns="0" tIns="0" rIns="0" bIns="0" rtlCol="0" anchor="t">
            <a:spAutoFit/>
          </a:bodyPr>
          <a:lstStyle/>
          <a:p>
            <a:pPr algn="ctr">
              <a:lnSpc>
                <a:spcPct val="150000"/>
              </a:lnSpc>
            </a:pPr>
            <a:r>
              <a:rPr lang="en-GB" sz="4400" dirty="0">
                <a:latin typeface="Inter" panose="020B0604020202020204" charset="0"/>
                <a:ea typeface="Inter" panose="020B0604020202020204" charset="0"/>
              </a:rPr>
              <a:t>“</a:t>
            </a:r>
            <a:r>
              <a:rPr lang="en-GB" sz="4400" dirty="0" err="1">
                <a:latin typeface="Inter" panose="020B0604020202020204" charset="0"/>
                <a:ea typeface="Inter" panose="020B0604020202020204" charset="0"/>
              </a:rPr>
              <a:t>Por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mais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desafiador</a:t>
            </a:r>
            <a:r>
              <a:rPr lang="en-GB" sz="4400" dirty="0">
                <a:latin typeface="Inter" panose="020B0604020202020204" charset="0"/>
                <a:ea typeface="Inter" panose="020B0604020202020204" charset="0"/>
              </a:rPr>
              <a:t> que </a:t>
            </a:r>
            <a:r>
              <a:rPr lang="en-GB" sz="4400" dirty="0" err="1">
                <a:latin typeface="Inter" panose="020B0604020202020204" charset="0"/>
                <a:ea typeface="Inter" panose="020B0604020202020204" charset="0"/>
              </a:rPr>
              <a:t>seja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definir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contar</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mensurar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características</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nós</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mesmos</a:t>
            </a:r>
            <a:r>
              <a:rPr lang="en-GB" sz="4400" dirty="0">
                <a:latin typeface="Inter" panose="020B0604020202020204" charset="0"/>
                <a:ea typeface="Inter" panose="020B0604020202020204" charset="0"/>
              </a:rPr>
              <a:t> e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ao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nosso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redor</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isso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tudo</a:t>
            </a:r>
            <a:r>
              <a:rPr lang="en-GB" sz="4400" dirty="0">
                <a:latin typeface="Inter" panose="020B0604020202020204" charset="0"/>
                <a:ea typeface="Inter" panose="020B0604020202020204" charset="0"/>
              </a:rPr>
              <a:t> continua </a:t>
            </a:r>
            <a:r>
              <a:rPr lang="en-GB" sz="4400" dirty="0" err="1">
                <a:latin typeface="Inter" panose="020B0604020202020204" charset="0"/>
                <a:ea typeface="Inter" panose="020B0604020202020204" charset="0"/>
              </a:rPr>
              <a:t>sendo</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simplesmente</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informação</a:t>
            </a:r>
            <a:r>
              <a:rPr lang="en-GB" sz="4400" dirty="0">
                <a:latin typeface="Inter" panose="020B0604020202020204" charset="0"/>
                <a:ea typeface="Inter" panose="020B0604020202020204" charset="0"/>
              </a:rPr>
              <a:t>, e </a:t>
            </a:r>
            <a:r>
              <a:rPr lang="en-GB" sz="4400" dirty="0" err="1">
                <a:latin typeface="Inter" panose="020B0604020202020204" charset="0"/>
                <a:ea typeface="Inter" panose="020B0604020202020204" charset="0"/>
              </a:rPr>
              <a:t>apenas</a:t>
            </a:r>
            <a:r>
              <a:rPr lang="en-GB" sz="4400" dirty="0">
                <a:latin typeface="Inter" panose="020B0604020202020204" charset="0"/>
                <a:ea typeface="Inter" panose="020B0604020202020204" charset="0"/>
              </a:rPr>
              <a:t> o </a:t>
            </a:r>
            <a:r>
              <a:rPr lang="en-GB" sz="4400" dirty="0" err="1">
                <a:latin typeface="Inter" panose="020B0604020202020204" charset="0"/>
                <a:ea typeface="Inter" panose="020B0604020202020204" charset="0"/>
              </a:rPr>
              <a:t>ponto</a:t>
            </a:r>
            <a:r>
              <a:rPr lang="en-GB" sz="4400" dirty="0">
                <a:latin typeface="Inter" panose="020B0604020202020204" charset="0"/>
                <a:ea typeface="Inter" panose="020B0604020202020204" charset="0"/>
              </a:rPr>
              <a:t> de </a:t>
            </a:r>
            <a:r>
              <a:rPr lang="en-GB" sz="4400" dirty="0" err="1">
                <a:latin typeface="Inter" panose="020B0604020202020204" charset="0"/>
                <a:ea typeface="Inter" panose="020B0604020202020204" charset="0"/>
              </a:rPr>
              <a:t>partida</a:t>
            </a:r>
            <a:r>
              <a:rPr lang="en-GB" sz="4400" dirty="0">
                <a:latin typeface="Inter" panose="020B0604020202020204" charset="0"/>
                <a:ea typeface="Inter" panose="020B0604020202020204" charset="0"/>
              </a:rPr>
              <a:t> para </a:t>
            </a:r>
            <a:r>
              <a:rPr lang="en-GB" sz="4400" dirty="0" err="1">
                <a:latin typeface="Inter" panose="020B0604020202020204" charset="0"/>
                <a:ea typeface="Inter" panose="020B0604020202020204" charset="0"/>
              </a:rPr>
              <a:t>uma</a:t>
            </a:r>
            <a:r>
              <a:rPr lang="en-GB" sz="4400" dirty="0">
                <a:latin typeface="Inter" panose="020B0604020202020204" charset="0"/>
                <a:ea typeface="Inter" panose="020B0604020202020204" charset="0"/>
              </a:rPr>
              <a:t> </a:t>
            </a:r>
            <a:r>
              <a:rPr lang="en-GB" sz="4400" dirty="0" err="1">
                <a:latin typeface="Inter" panose="020B0604020202020204" charset="0"/>
                <a:ea typeface="Inter" panose="020B0604020202020204" charset="0"/>
              </a:rPr>
              <a:t>compreensão</a:t>
            </a:r>
            <a:r>
              <a:rPr lang="en-GB" sz="4400" dirty="0">
                <a:latin typeface="Inter" panose="020B0604020202020204" charset="0"/>
                <a:ea typeface="Inter" panose="020B0604020202020204" charset="0"/>
              </a:rPr>
              <a:t> real do </a:t>
            </a:r>
            <a:r>
              <a:rPr lang="en-GB" sz="4400" dirty="0" err="1">
                <a:latin typeface="Inter" panose="020B0604020202020204" charset="0"/>
                <a:ea typeface="Inter" panose="020B0604020202020204" charset="0"/>
              </a:rPr>
              <a:t>mundo</a:t>
            </a:r>
            <a:r>
              <a:rPr lang="en-GB" sz="4400" dirty="0">
                <a:latin typeface="Inter" panose="020B0604020202020204" charset="0"/>
                <a:ea typeface="Inter" panose="020B0604020202020204" charset="0"/>
              </a:rPr>
              <a:t>”</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Tree>
    <p:extLst>
      <p:ext uri="{BB962C8B-B14F-4D97-AF65-F5344CB8AC3E}">
        <p14:creationId xmlns:p14="http://schemas.microsoft.com/office/powerpoint/2010/main" val="261625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1231106"/>
          </a:xfrm>
          <a:prstGeom prst="rect">
            <a:avLst/>
          </a:prstGeom>
        </p:spPr>
        <p:txBody>
          <a:bodyPr wrap="square" lIns="0" tIns="0" rIns="0" bIns="0" rtlCol="0" anchor="t">
            <a:spAutoFit/>
          </a:bodyPr>
          <a:lstStyle/>
          <a:p>
            <a:r>
              <a:rPr lang="en-US" sz="8000" dirty="0">
                <a:solidFill>
                  <a:srgbClr val="000000"/>
                </a:solidFill>
                <a:latin typeface="Inter"/>
              </a:rPr>
              <a:t>O que é R?</a:t>
            </a:r>
          </a:p>
        </p:txBody>
      </p:sp>
    </p:spTree>
    <p:extLst>
      <p:ext uri="{BB962C8B-B14F-4D97-AF65-F5344CB8AC3E}">
        <p14:creationId xmlns:p14="http://schemas.microsoft.com/office/powerpoint/2010/main" val="3553971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2694" y="6036100"/>
            <a:ext cx="16196606" cy="2492990"/>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É </a:t>
            </a:r>
            <a:r>
              <a:rPr lang="en-GB" sz="3600" dirty="0" err="1">
                <a:latin typeface="Inter" panose="020B0604020202020204" charset="0"/>
                <a:ea typeface="Inter" panose="020B0604020202020204" charset="0"/>
              </a:rPr>
              <a:t>qualquer</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medição</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pode</a:t>
            </a:r>
            <a:r>
              <a:rPr lang="en-GB" sz="3600" dirty="0">
                <a:latin typeface="Inter" panose="020B0604020202020204" charset="0"/>
                <a:ea typeface="Inter" panose="020B0604020202020204" charset="0"/>
              </a:rPr>
              <a:t> assumer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valores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diferentes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circunstâncias</a:t>
            </a:r>
            <a:r>
              <a:rPr lang="en-GB" sz="3600" dirty="0">
                <a:latin typeface="Inter" panose="020B0604020202020204" charset="0"/>
                <a:ea typeface="Inter" panose="020B0604020202020204" charset="0"/>
              </a:rPr>
              <a:t>. É um </a:t>
            </a:r>
            <a:r>
              <a:rPr lang="en-GB" sz="3600" dirty="0" err="1">
                <a:latin typeface="Inter" panose="020B0604020202020204" charset="0"/>
                <a:ea typeface="Inter" panose="020B0604020202020204" charset="0"/>
              </a:rPr>
              <a:t>termo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abreviado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útil</a:t>
            </a:r>
            <a:r>
              <a:rPr lang="en-GB" sz="3600" dirty="0">
                <a:latin typeface="Inter" panose="020B0604020202020204" charset="0"/>
                <a:ea typeface="Inter" panose="020B0604020202020204" charset="0"/>
              </a:rPr>
              <a:t> para </a:t>
            </a:r>
            <a:r>
              <a:rPr lang="en-GB" sz="3600" dirty="0" err="1">
                <a:latin typeface="Inter" panose="020B0604020202020204" charset="0"/>
                <a:ea typeface="Inter" panose="020B0604020202020204" charset="0"/>
              </a:rPr>
              <a:t>todos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tipos</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que </a:t>
            </a:r>
            <a:r>
              <a:rPr lang="en-GB" sz="3600" dirty="0" err="1">
                <a:latin typeface="Inter" panose="020B0604020202020204" charset="0"/>
                <a:ea typeface="Inter" panose="020B0604020202020204" charset="0"/>
              </a:rPr>
              <a:t>compreendem</a:t>
            </a:r>
            <a:r>
              <a:rPr lang="en-GB" sz="3600" dirty="0">
                <a:latin typeface="Inter" panose="020B0604020202020204" charset="0"/>
                <a:ea typeface="Inter" panose="020B0604020202020204" charset="0"/>
              </a:rPr>
              <a:t> dados.</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028700" y="4966134"/>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é </a:t>
            </a:r>
            <a:r>
              <a:rPr lang="en-US" sz="4800" b="1" dirty="0" err="1">
                <a:solidFill>
                  <a:schemeClr val="tx1">
                    <a:lumMod val="95000"/>
                    <a:lumOff val="5000"/>
                  </a:schemeClr>
                </a:solidFill>
                <a:latin typeface="Inter" panose="020B0604020202020204" charset="0"/>
                <a:ea typeface="Inter" panose="020B0604020202020204" charset="0"/>
              </a:rPr>
              <a:t>uma</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variável</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
        <p:nvSpPr>
          <p:cNvPr id="10" name="TextBox 9"/>
          <p:cNvSpPr txBox="1"/>
          <p:nvPr/>
        </p:nvSpPr>
        <p:spPr>
          <a:xfrm>
            <a:off x="1019175" y="1653440"/>
            <a:ext cx="16206131"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O que </a:t>
            </a:r>
            <a:r>
              <a:rPr lang="en-US" sz="4800" b="1" dirty="0" err="1">
                <a:solidFill>
                  <a:schemeClr val="tx1">
                    <a:lumMod val="95000"/>
                    <a:lumOff val="5000"/>
                  </a:schemeClr>
                </a:solidFill>
                <a:latin typeface="Inter" panose="020B0604020202020204" charset="0"/>
                <a:ea typeface="Inter" panose="020B0604020202020204" charset="0"/>
              </a:rPr>
              <a:t>são</a:t>
            </a:r>
            <a:r>
              <a:rPr lang="en-US" sz="4800" b="1" dirty="0">
                <a:solidFill>
                  <a:schemeClr val="tx1">
                    <a:lumMod val="95000"/>
                    <a:lumOff val="5000"/>
                  </a:schemeClr>
                </a:solidFill>
                <a:latin typeface="Inter" panose="020B0604020202020204" charset="0"/>
                <a:ea typeface="Inter" panose="020B0604020202020204" charset="0"/>
              </a:rPr>
              <a:t> dados?</a:t>
            </a:r>
            <a:endParaRPr lang="en-US" sz="4000" b="1" i="1" dirty="0">
              <a:solidFill>
                <a:schemeClr val="tx1">
                  <a:lumMod val="95000"/>
                  <a:lumOff val="5000"/>
                </a:schemeClr>
              </a:solidFill>
              <a:latin typeface="Inter"/>
            </a:endParaRPr>
          </a:p>
        </p:txBody>
      </p:sp>
      <p:sp>
        <p:nvSpPr>
          <p:cNvPr id="11" name="TextBox 2"/>
          <p:cNvSpPr txBox="1"/>
          <p:nvPr/>
        </p:nvSpPr>
        <p:spPr>
          <a:xfrm>
            <a:off x="1081744" y="2521793"/>
            <a:ext cx="16196606" cy="1661993"/>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3600" dirty="0">
                <a:latin typeface="Inter" panose="020B0604020202020204" charset="0"/>
                <a:ea typeface="Inter" panose="020B0604020202020204" charset="0"/>
              </a:rPr>
              <a:t>São </a:t>
            </a:r>
            <a:r>
              <a:rPr lang="en-GB" sz="3600" dirty="0" err="1">
                <a:latin typeface="Inter" panose="020B0604020202020204" charset="0"/>
                <a:ea typeface="Inter" panose="020B0604020202020204" charset="0"/>
              </a:rPr>
              <a:t>informações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sejam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elas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números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fatos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categorias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observações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etc</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traduzidas</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um format </a:t>
            </a:r>
            <a:r>
              <a:rPr lang="en-GB" sz="3600" dirty="0" err="1">
                <a:latin typeface="Inter" panose="020B0604020202020204" charset="0"/>
                <a:ea typeface="Inter" panose="020B0604020202020204" charset="0"/>
              </a:rPr>
              <a:t>eficiente</a:t>
            </a:r>
            <a:r>
              <a:rPr lang="en-GB" sz="3600" dirty="0">
                <a:latin typeface="Inter" panose="020B0604020202020204" charset="0"/>
                <a:ea typeface="Inter" panose="020B0604020202020204" charset="0"/>
              </a:rPr>
              <a:t>.</a:t>
            </a:r>
          </a:p>
        </p:txBody>
      </p:sp>
    </p:spTree>
    <p:extLst>
      <p:ext uri="{BB962C8B-B14F-4D97-AF65-F5344CB8AC3E}">
        <p14:creationId xmlns:p14="http://schemas.microsoft.com/office/powerpoint/2010/main" val="2816066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533400" y="1143928"/>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276737" y="3325427"/>
            <a:ext cx="15949088" cy="4506426"/>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essência</a:t>
            </a:r>
            <a:r>
              <a:rPr lang="en-GB" sz="4000" dirty="0">
                <a:latin typeface="Inter" panose="020B0604020202020204" charset="0"/>
                <a:ea typeface="Inter" panose="020B0604020202020204" charset="0"/>
              </a:rPr>
              <a:t>, dados </a:t>
            </a:r>
            <a:r>
              <a:rPr lang="en-GB" sz="4000" dirty="0" err="1">
                <a:latin typeface="Inter" panose="020B0604020202020204" charset="0"/>
                <a:ea typeface="Inter" panose="020B0604020202020204" charset="0"/>
              </a:rPr>
              <a:t>binários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categóricos</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ou</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até</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numéricos</a:t>
            </a:r>
            <a:endParaRPr lang="en-GB" sz="4000" dirty="0">
              <a:latin typeface="Inter" panose="020B0604020202020204" charset="0"/>
              <a:ea typeface="Inter" panose="020B0604020202020204" charset="0"/>
            </a:endParaRP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que </a:t>
            </a:r>
            <a:r>
              <a:rPr lang="en-GB" sz="4000" dirty="0" err="1">
                <a:latin typeface="Inter" panose="020B0604020202020204" charset="0"/>
                <a:ea typeface="Inter" panose="020B0604020202020204" charset="0"/>
              </a:rPr>
              <a:t>determina</a:t>
            </a:r>
            <a:r>
              <a:rPr lang="en-GB" sz="4000" dirty="0">
                <a:latin typeface="Inter" panose="020B0604020202020204" charset="0"/>
                <a:ea typeface="Inter" panose="020B0604020202020204" charset="0"/>
              </a:rPr>
              <a:t> 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é </a:t>
            </a:r>
            <a:r>
              <a:rPr lang="en-GB" sz="4000" dirty="0" err="1">
                <a:latin typeface="Inter" panose="020B0604020202020204" charset="0"/>
                <a:ea typeface="Inter" panose="020B0604020202020204" charset="0"/>
              </a:rPr>
              <a:t>sua</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natureza</a:t>
            </a:r>
            <a:r>
              <a:rPr lang="en-GB" sz="4000" dirty="0">
                <a:latin typeface="Inter" panose="020B0604020202020204" charset="0"/>
                <a:ea typeface="Inter" panose="020B0604020202020204" charset="0"/>
              </a:rPr>
              <a:t> e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está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sendo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tratado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em</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análise</a:t>
            </a:r>
            <a:r>
              <a:rPr lang="en-GB" sz="40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r>
              <a:rPr lang="en-GB" sz="4000" dirty="0">
                <a:latin typeface="Inter" panose="020B0604020202020204" charset="0"/>
                <a:ea typeface="Inter" panose="020B0604020202020204" charset="0"/>
              </a:rPr>
              <a:t>O </a:t>
            </a:r>
            <a:r>
              <a:rPr lang="en-GB" sz="4000" dirty="0" err="1">
                <a:latin typeface="Inter" panose="020B0604020202020204" charset="0"/>
                <a:ea typeface="Inter" panose="020B0604020202020204" charset="0"/>
              </a:rPr>
              <a:t>tipo</a:t>
            </a:r>
            <a:r>
              <a:rPr lang="en-GB" sz="4000" dirty="0">
                <a:latin typeface="Inter" panose="020B0604020202020204" charset="0"/>
                <a:ea typeface="Inter" panose="020B0604020202020204" charset="0"/>
              </a:rPr>
              <a:t> de dado </a:t>
            </a:r>
            <a:r>
              <a:rPr lang="en-GB" sz="4000" dirty="0" err="1">
                <a:latin typeface="Inter" panose="020B0604020202020204" charset="0"/>
                <a:ea typeface="Inter" panose="020B0604020202020204" charset="0"/>
              </a:rPr>
              <a:t>influenciará</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diretamente</a:t>
            </a:r>
            <a:r>
              <a:rPr lang="en-GB" sz="4000" dirty="0">
                <a:latin typeface="Inter" panose="020B0604020202020204" charset="0"/>
                <a:ea typeface="Inter" panose="020B0604020202020204" charset="0"/>
              </a:rPr>
              <a:t> a forma </a:t>
            </a:r>
            <a:r>
              <a:rPr lang="en-GB" sz="4000" dirty="0" err="1">
                <a:latin typeface="Inter" panose="020B0604020202020204" charset="0"/>
                <a:ea typeface="Inter" panose="020B0604020202020204" charset="0"/>
              </a:rPr>
              <a:t>como</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ele</a:t>
            </a:r>
            <a:r>
              <a:rPr lang="en-GB" sz="4000" dirty="0">
                <a:latin typeface="Inter" panose="020B0604020202020204" charset="0"/>
                <a:ea typeface="Inter" panose="020B0604020202020204" charset="0"/>
              </a:rPr>
              <a:t> </a:t>
            </a:r>
            <a:r>
              <a:rPr lang="en-GB" sz="4000" dirty="0" err="1">
                <a:latin typeface="Inter" panose="020B0604020202020204" charset="0"/>
                <a:ea typeface="Inter" panose="020B0604020202020204" charset="0"/>
              </a:rPr>
              <a:t>pode</a:t>
            </a:r>
            <a:r>
              <a:rPr lang="en-GB" sz="4000" dirty="0">
                <a:latin typeface="Inter" panose="020B0604020202020204" charset="0"/>
                <a:ea typeface="Inter" panose="020B0604020202020204" charset="0"/>
              </a:rPr>
              <a:t> ser </a:t>
            </a:r>
            <a:r>
              <a:rPr lang="en-GB" sz="4000" dirty="0" err="1">
                <a:latin typeface="Inter" panose="020B0604020202020204" charset="0"/>
                <a:ea typeface="Inter" panose="020B0604020202020204" charset="0"/>
              </a:rPr>
              <a:t>comunicado</a:t>
            </a:r>
            <a:r>
              <a:rPr lang="en-GB" sz="40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350852"/>
            <a:ext cx="15982563" cy="1477328"/>
          </a:xfrm>
          <a:prstGeom prst="rect">
            <a:avLst/>
          </a:prstGeom>
        </p:spPr>
        <p:txBody>
          <a:bodyPr wrap="square" lIns="0" tIns="0" rIns="0" bIns="0" rtlCol="0" anchor="t">
            <a:spAutoFit/>
          </a:bodyPr>
          <a:lstStyle/>
          <a:p>
            <a:r>
              <a:rPr lang="en-US" sz="4800" b="1" dirty="0" err="1">
                <a:solidFill>
                  <a:schemeClr val="tx1">
                    <a:lumMod val="95000"/>
                    <a:lumOff val="5000"/>
                  </a:schemeClr>
                </a:solidFill>
                <a:latin typeface="Inter" panose="020B0604020202020204" charset="0"/>
                <a:ea typeface="Inter" panose="020B0604020202020204" charset="0"/>
              </a:rPr>
              <a:t>Colocando</a:t>
            </a:r>
            <a:r>
              <a:rPr lang="en-US" sz="4800" b="1" dirty="0">
                <a:solidFill>
                  <a:schemeClr val="tx1">
                    <a:lumMod val="95000"/>
                    <a:lumOff val="5000"/>
                  </a:schemeClr>
                </a:solidFill>
                <a:latin typeface="Inter" panose="020B0604020202020204" charset="0"/>
                <a:ea typeface="Inter" panose="020B0604020202020204" charset="0"/>
              </a:rPr>
              <a:t> as </a:t>
            </a:r>
            <a:r>
              <a:rPr lang="en-US" sz="4800" b="1" dirty="0" err="1">
                <a:solidFill>
                  <a:schemeClr val="tx1">
                    <a:lumMod val="95000"/>
                    <a:lumOff val="5000"/>
                  </a:schemeClr>
                </a:solidFill>
                <a:latin typeface="Inter" panose="020B0604020202020204" charset="0"/>
                <a:ea typeface="Inter" panose="020B0604020202020204" charset="0"/>
              </a:rPr>
              <a:t>coisas</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em</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proporção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como</a:t>
            </a:r>
            <a:r>
              <a:rPr lang="en-US" sz="4800" b="1" dirty="0">
                <a:solidFill>
                  <a:schemeClr val="tx1">
                    <a:lumMod val="95000"/>
                    <a:lumOff val="5000"/>
                  </a:schemeClr>
                </a:solidFill>
                <a:latin typeface="Inter" panose="020B0604020202020204" charset="0"/>
                <a:ea typeface="Inter" panose="020B0604020202020204" charset="0"/>
              </a:rPr>
              <a:t> </a:t>
            </a:r>
            <a:r>
              <a:rPr lang="en-US" sz="4800" b="1" dirty="0" err="1">
                <a:solidFill>
                  <a:schemeClr val="tx1">
                    <a:lumMod val="95000"/>
                    <a:lumOff val="5000"/>
                  </a:schemeClr>
                </a:solidFill>
                <a:latin typeface="Inter" panose="020B0604020202020204" charset="0"/>
                <a:ea typeface="Inter" panose="020B0604020202020204" charset="0"/>
              </a:rPr>
              <a:t>diz</a:t>
            </a:r>
            <a:r>
              <a:rPr lang="en-US" sz="4800" b="1" dirty="0">
                <a:solidFill>
                  <a:schemeClr val="tx1">
                    <a:lumMod val="95000"/>
                    <a:lumOff val="5000"/>
                  </a:schemeClr>
                </a:solidFill>
                <a:latin typeface="Inter" panose="020B0604020202020204" charset="0"/>
                <a:ea typeface="Inter" panose="020B0604020202020204" charset="0"/>
              </a:rPr>
              <a:t> o </a:t>
            </a:r>
            <a:r>
              <a:rPr lang="en-US" sz="4800" b="1" dirty="0" err="1">
                <a:solidFill>
                  <a:schemeClr val="tx1">
                    <a:lumMod val="95000"/>
                    <a:lumOff val="5000"/>
                  </a:schemeClr>
                </a:solidFill>
                <a:latin typeface="Inter" panose="020B0604020202020204" charset="0"/>
                <a:ea typeface="Inter" panose="020B0604020202020204" charset="0"/>
              </a:rPr>
              <a:t>Spiegelhater</a:t>
            </a:r>
            <a:r>
              <a:rPr lang="en-US" sz="4800" b="1" dirty="0">
                <a:solidFill>
                  <a:schemeClr val="tx1">
                    <a:lumMod val="95000"/>
                    <a:lumOff val="5000"/>
                  </a:schemeClr>
                </a:solidFill>
                <a:latin typeface="Inter" panose="020B0604020202020204" charset="0"/>
                <a:ea typeface="Inter" panose="020B0604020202020204" charset="0"/>
              </a:rPr>
              <a:t>…</a:t>
            </a:r>
            <a:endParaRPr lang="en-US" sz="4000" b="1" i="1" dirty="0">
              <a:solidFill>
                <a:schemeClr val="tx1">
                  <a:lumMod val="95000"/>
                  <a:lumOff val="5000"/>
                </a:schemeClr>
              </a:solidFill>
              <a:latin typeface="Inter"/>
            </a:endParaRPr>
          </a:p>
        </p:txBody>
      </p:sp>
    </p:spTree>
    <p:extLst>
      <p:ext uri="{BB962C8B-B14F-4D97-AF65-F5344CB8AC3E}">
        <p14:creationId xmlns:p14="http://schemas.microsoft.com/office/powerpoint/2010/main" val="2770759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9456" y="2837940"/>
            <a:ext cx="7974544" cy="5082482"/>
          </a:xfrm>
          <a:prstGeom prst="rect">
            <a:avLst/>
          </a:prstGeom>
        </p:spPr>
        <p:txBody>
          <a:bodyPr wrap="square" lIns="0" tIns="0" rIns="0" bIns="0" rtlCol="0" anchor="t">
            <a:spAutoFit/>
          </a:bodyPr>
          <a:lstStyle/>
          <a:p>
            <a:pPr>
              <a:lnSpc>
                <a:spcPct val="150000"/>
              </a:lnSpc>
            </a:pPr>
            <a:r>
              <a:rPr lang="en-GB" sz="3200" dirty="0" err="1">
                <a:latin typeface="Inter" panose="020B0604020202020204" charset="0"/>
                <a:ea typeface="Inter" panose="020B0604020202020204" charset="0"/>
              </a:rPr>
              <a:t>Indicam</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presença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fenômeno</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identificação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específica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geral</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comunicados</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do </a:t>
            </a:r>
            <a:r>
              <a:rPr lang="en-GB" sz="3200" dirty="0" err="1">
                <a:latin typeface="Inter" panose="020B0604020202020204" charset="0"/>
                <a:ea typeface="Inter" panose="020B0604020202020204" charset="0"/>
              </a:rPr>
              <a:t>número</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vezes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porcentagens</a:t>
            </a:r>
            <a:r>
              <a:rPr lang="en-GB" sz="3200" dirty="0">
                <a:latin typeface="Inter" panose="020B0604020202020204" charset="0"/>
                <a:ea typeface="Inter" panose="020B0604020202020204" charset="0"/>
              </a:rPr>
              <a:t>, tanto de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perspectiva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positiva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quanto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negativa</a:t>
            </a:r>
            <a:r>
              <a:rPr lang="en-GB" sz="3200" dirty="0">
                <a:latin typeface="Inter" panose="020B0604020202020204" charset="0"/>
                <a:ea typeface="Inter" panose="020B060402020202020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binários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744200" y="2384231"/>
            <a:ext cx="6096000" cy="5724644"/>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15%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sofreram</a:t>
            </a:r>
            <a:r>
              <a:rPr lang="en-GB" sz="3200" dirty="0">
                <a:latin typeface="Inter" panose="020B0604020202020204" charset="0"/>
                <a:ea typeface="Inter" panose="020B0604020202020204" charset="0"/>
              </a:rPr>
              <a:t> bullying </a:t>
            </a:r>
            <a:r>
              <a:rPr lang="en-GB" sz="3200" dirty="0" err="1">
                <a:latin typeface="Inter" panose="020B0604020202020204" charset="0"/>
                <a:ea typeface="Inter" panose="020B0604020202020204" charset="0"/>
              </a:rPr>
              <a:t>nos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últimos</a:t>
            </a:r>
            <a:r>
              <a:rPr lang="en-GB" sz="3200" dirty="0">
                <a:latin typeface="Inter" panose="020B0604020202020204" charset="0"/>
                <a:ea typeface="Inter" panose="020B0604020202020204" charset="0"/>
              </a:rPr>
              <a:t> 30 </a:t>
            </a:r>
            <a:r>
              <a:rPr lang="en-GB" sz="3200" dirty="0" err="1">
                <a:latin typeface="Inter" panose="020B0604020202020204" charset="0"/>
                <a:ea typeface="Inter" panose="020B0604020202020204" charset="0"/>
              </a:rPr>
              <a:t>dias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30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cirurgias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apendicite</a:t>
            </a:r>
            <a:r>
              <a:rPr lang="en-GB" sz="3200" dirty="0">
                <a:latin typeface="Inter" panose="020B0604020202020204" charset="0"/>
                <a:ea typeface="Inter" panose="020B0604020202020204" charset="0"/>
              </a:rPr>
              <a:t> no Hospital Albert Einstein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mes</a:t>
            </a:r>
            <a:r>
              <a:rPr lang="en-GB" sz="3200" dirty="0">
                <a:latin typeface="Inter" panose="020B0604020202020204" charset="0"/>
                <a:ea typeface="Inter" panose="020B0604020202020204" charset="0"/>
              </a:rPr>
              <a:t>.</a:t>
            </a:r>
          </a:p>
          <a:p>
            <a:endParaRPr lang="en-GB" sz="3200" dirty="0">
              <a:latin typeface="Inter" panose="020B0604020202020204" charset="0"/>
              <a:ea typeface="Inter" panose="020B0604020202020204" charset="0"/>
            </a:endParaRPr>
          </a:p>
          <a:p>
            <a:endParaRPr lang="en-GB" sz="3200" dirty="0">
              <a:latin typeface="Inter" panose="020B0604020202020204" charset="0"/>
              <a:ea typeface="Inter" panose="020B0604020202020204" charset="0"/>
            </a:endParaRPr>
          </a:p>
          <a:p>
            <a:r>
              <a:rPr lang="en-GB" sz="3200" dirty="0" err="1">
                <a:latin typeface="Inter" panose="020B0604020202020204" charset="0"/>
                <a:ea typeface="Inter" panose="020B0604020202020204" charset="0"/>
              </a:rPr>
              <a:t>Houve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200</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relatos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casos</a:t>
            </a:r>
            <a:r>
              <a:rPr lang="en-GB" sz="3200" dirty="0">
                <a:latin typeface="Inter" panose="020B0604020202020204" charset="0"/>
                <a:ea typeface="Inter" panose="020B0604020202020204" charset="0"/>
              </a:rPr>
              <a:t> de bullying (20%) </a:t>
            </a:r>
            <a:r>
              <a:rPr lang="en-GB" sz="3200" dirty="0" err="1">
                <a:latin typeface="Inter" panose="020B0604020202020204" charset="0"/>
                <a:ea typeface="Inter" panose="020B0604020202020204" charset="0"/>
              </a:rPr>
              <a:t>na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escola</a:t>
            </a:r>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25627909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6287A880-3465-FAB4-6D90-945E87BF0BEE}"/>
              </a:ext>
            </a:extLst>
          </p:cNvPr>
          <p:cNvGrpSpPr/>
          <p:nvPr/>
        </p:nvGrpSpPr>
        <p:grpSpPr>
          <a:xfrm>
            <a:off x="685800" y="1559261"/>
            <a:ext cx="6553200" cy="6197789"/>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9" name="TextBox 9"/>
          <p:cNvSpPr txBox="1"/>
          <p:nvPr/>
        </p:nvSpPr>
        <p:spPr>
          <a:xfrm>
            <a:off x="3900393" y="4713794"/>
            <a:ext cx="5890882" cy="2462213"/>
          </a:xfrm>
          <a:prstGeom prst="rect">
            <a:avLst/>
          </a:prstGeom>
        </p:spPr>
        <p:txBody>
          <a:bodyPr wrap="square" lIns="0" tIns="0" rIns="0" bIns="0" rtlCol="0" anchor="t">
            <a:spAutoFit/>
          </a:bodyPr>
          <a:lstStyle/>
          <a:p>
            <a:r>
              <a:rPr lang="en-US" sz="8000" b="1" dirty="0">
                <a:solidFill>
                  <a:schemeClr val="tx1">
                    <a:lumMod val="95000"/>
                    <a:lumOff val="5000"/>
                  </a:schemeClr>
                </a:solidFill>
                <a:latin typeface="Inter" panose="020B0604020202020204" charset="0"/>
                <a:ea typeface="Inter" panose="020B0604020202020204" charset="0"/>
              </a:rPr>
              <a:t>Dados </a:t>
            </a:r>
            <a:r>
              <a:rPr lang="en-US" sz="8000" b="1" dirty="0" err="1">
                <a:solidFill>
                  <a:schemeClr val="tx1">
                    <a:lumMod val="95000"/>
                    <a:lumOff val="5000"/>
                  </a:schemeClr>
                </a:solidFill>
                <a:latin typeface="Inter" panose="020B0604020202020204" charset="0"/>
                <a:ea typeface="Inter" panose="020B0604020202020204" charset="0"/>
              </a:rPr>
              <a:t>binários</a:t>
            </a:r>
            <a:endParaRPr lang="en-US" sz="6600" b="1" i="1" dirty="0">
              <a:solidFill>
                <a:schemeClr val="tx1">
                  <a:lumMod val="95000"/>
                  <a:lumOff val="5000"/>
                </a:schemeClr>
              </a:solidFill>
              <a:latin typeface="Inter"/>
            </a:endParaRPr>
          </a:p>
        </p:txBody>
      </p:sp>
      <p:pic>
        <p:nvPicPr>
          <p:cNvPr id="14" name="Imagem 13" descr="Diagrama, Esquemático&#10;&#10;Descrição gerada automaticamente com confiança média">
            <a:extLst>
              <a:ext uri="{FF2B5EF4-FFF2-40B4-BE49-F238E27FC236}">
                <a16:creationId xmlns:a16="http://schemas.microsoft.com/office/drawing/2014/main" id="{E327DC44-E456-4FF6-48AC-548DD30D7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876300"/>
            <a:ext cx="7563713" cy="7563713"/>
          </a:xfrm>
          <a:prstGeom prst="rect">
            <a:avLst/>
          </a:prstGeom>
        </p:spPr>
      </p:pic>
    </p:spTree>
    <p:extLst>
      <p:ext uri="{BB962C8B-B14F-4D97-AF65-F5344CB8AC3E}">
        <p14:creationId xmlns:p14="http://schemas.microsoft.com/office/powerpoint/2010/main" val="3744340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6836" y="1559108"/>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7298473"/>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medidas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assumer duas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ordenadas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Não-ordenados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nominais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país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origem</a:t>
            </a:r>
            <a:r>
              <a:rPr lang="en-GB" sz="3200" dirty="0">
                <a:latin typeface="Inter" panose="020B0604020202020204" charset="0"/>
                <a:ea typeface="Inter" panose="020B0604020202020204" charset="0"/>
              </a:rPr>
              <a:t>.</a:t>
            </a:r>
          </a:p>
          <a:p>
            <a:pPr marL="457200" indent="-457200">
              <a:lnSpc>
                <a:spcPct val="150000"/>
              </a:lnSpc>
              <a:buFont typeface="Arial" panose="020B0604020202020204" pitchFamily="34" charset="0"/>
              <a:buChar char="•"/>
            </a:pPr>
            <a:r>
              <a:rPr lang="en-GB" sz="3200" dirty="0" err="1">
                <a:latin typeface="Inter" panose="020B0604020202020204" charset="0"/>
                <a:ea typeface="Inter" panose="020B0604020202020204" charset="0"/>
              </a:rPr>
              <a:t>Ordenados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são</a:t>
            </a:r>
            <a:r>
              <a:rPr lang="en-GB" sz="3200" dirty="0">
                <a:latin typeface="Inter" panose="020B0604020202020204" charset="0"/>
                <a:ea typeface="Inter" panose="020B0604020202020204" charset="0"/>
              </a:rPr>
              <a:t> dados </a:t>
            </a:r>
            <a:r>
              <a:rPr lang="en-GB" sz="3200" dirty="0" err="1">
                <a:latin typeface="Inter" panose="020B0604020202020204" charset="0"/>
                <a:ea typeface="Inter" panose="020B0604020202020204" charset="0"/>
              </a:rPr>
              <a:t>ordinais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como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escalas</a:t>
            </a:r>
            <a:r>
              <a:rPr lang="en-GB" sz="3200" dirty="0">
                <a:latin typeface="Inter" panose="020B0604020202020204" charset="0"/>
                <a:ea typeface="Inter" panose="020B0604020202020204" charset="0"/>
              </a:rPr>
              <a:t> de </a:t>
            </a:r>
            <a:r>
              <a:rPr lang="en-GB" sz="3200" dirty="0" err="1">
                <a:latin typeface="Inter" panose="020B0604020202020204" charset="0"/>
                <a:ea typeface="Inter" panose="020B0604020202020204" charset="0"/>
              </a:rPr>
              <a:t>frequência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faixas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etárias</a:t>
            </a:r>
            <a:r>
              <a:rPr lang="en-GB" sz="3200" dirty="0">
                <a:latin typeface="Inter" panose="020B0604020202020204" charset="0"/>
                <a:ea typeface="Inter" panose="020B0604020202020204" charset="0"/>
              </a:rPr>
              <a:t>. </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categóricos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533304" y="2049329"/>
            <a:ext cx="6096000" cy="6894195"/>
          </a:xfrm>
          <a:prstGeom prst="rect">
            <a:avLst/>
          </a:prstGeom>
        </p:spPr>
        <p:txBody>
          <a:bodyPr wrap="square" lIns="0" tIns="0" rIns="0" bIns="0" rtlCol="0" anchor="t">
            <a:spAutoFit/>
          </a:bodyPr>
          <a:lstStyle/>
          <a:p>
            <a:r>
              <a:rPr lang="en-GB" sz="4000" b="1" dirty="0">
                <a:latin typeface="Inter" panose="020B0604020202020204" charset="0"/>
                <a:ea typeface="Inter" panose="020B0604020202020204" charset="0"/>
              </a:rPr>
              <a:t>10% </a:t>
            </a:r>
            <a:r>
              <a:rPr lang="en-GB" sz="3200" dirty="0">
                <a:latin typeface="Inter" panose="020B0604020202020204" charset="0"/>
                <a:ea typeface="Inter" panose="020B0604020202020204" charset="0"/>
              </a:rPr>
              <a:t>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sentem</a:t>
            </a:r>
            <a:r>
              <a:rPr lang="en-GB" sz="3200" dirty="0">
                <a:latin typeface="Inter" panose="020B0604020202020204" charset="0"/>
                <a:ea typeface="Inter" panose="020B0604020202020204" charset="0"/>
              </a:rPr>
              <a:t> um </a:t>
            </a:r>
            <a:r>
              <a:rPr lang="en-GB" sz="3200" dirty="0" err="1">
                <a:latin typeface="Inter" panose="020B0604020202020204" charset="0"/>
                <a:ea typeface="Inter" panose="020B0604020202020204" charset="0"/>
              </a:rPr>
              <a:t>pouco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e </a:t>
            </a:r>
            <a:r>
              <a:rPr lang="en-GB" sz="4000" b="1" dirty="0">
                <a:latin typeface="Inter" panose="020B0604020202020204" charset="0"/>
                <a:ea typeface="Inter" panose="020B0604020202020204" charset="0"/>
              </a:rPr>
              <a:t>15%</a:t>
            </a:r>
            <a:r>
              <a:rPr lang="en-GB" sz="3200" dirty="0">
                <a:latin typeface="Inter" panose="020B0604020202020204" charset="0"/>
                <a:ea typeface="Inter" panose="020B0604020202020204" charset="0"/>
              </a:rPr>
              <a:t> dos </a:t>
            </a:r>
            <a:r>
              <a:rPr lang="en-GB" sz="3200" dirty="0" err="1">
                <a:latin typeface="Inter" panose="020B0604020202020204" charset="0"/>
                <a:ea typeface="Inter" panose="020B0604020202020204" charset="0"/>
              </a:rPr>
              <a:t>estudantes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relataram</a:t>
            </a:r>
            <a:r>
              <a:rPr lang="en-GB" sz="3200" dirty="0">
                <a:latin typeface="Inter" panose="020B0604020202020204" charset="0"/>
                <a:ea typeface="Inter" panose="020B0604020202020204" charset="0"/>
              </a:rPr>
              <a:t> que se </a:t>
            </a:r>
            <a:r>
              <a:rPr lang="en-GB" sz="3200" dirty="0" err="1">
                <a:latin typeface="Inter" panose="020B0604020202020204" charset="0"/>
                <a:ea typeface="Inter" panose="020B0604020202020204" charset="0"/>
              </a:rPr>
              <a:t>percebem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muito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felizes</a:t>
            </a:r>
            <a:r>
              <a:rPr lang="en-GB" sz="3200" dirty="0">
                <a:latin typeface="Inter" panose="020B0604020202020204" charset="0"/>
                <a:ea typeface="Inter" panose="020B0604020202020204" charset="0"/>
              </a:rPr>
              <a:t>. </a:t>
            </a:r>
          </a:p>
          <a:p>
            <a:endParaRPr lang="en-GB" sz="3200" dirty="0">
              <a:latin typeface="Inter" panose="020B0604020202020204" charset="0"/>
              <a:ea typeface="Inter" panose="020B0604020202020204" charset="0"/>
            </a:endParaRPr>
          </a:p>
          <a:p>
            <a:r>
              <a:rPr lang="en-GB" sz="3200" dirty="0">
                <a:latin typeface="Inter" panose="020B0604020202020204" charset="0"/>
                <a:ea typeface="Inter" panose="020B0604020202020204" charset="0"/>
              </a:rPr>
              <a:t>No </a:t>
            </a:r>
            <a:r>
              <a:rPr lang="en-GB" sz="3200" dirty="0" err="1">
                <a:latin typeface="Inter" panose="020B0604020202020204" charset="0"/>
                <a:ea typeface="Inter" panose="020B0604020202020204" charset="0"/>
              </a:rPr>
              <a:t>Brasil</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42%</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população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Sudeste</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enquanto</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27,8%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a:t>
            </a:r>
            <a:r>
              <a:rPr lang="en-GB" sz="3200" dirty="0" err="1">
                <a:latin typeface="Inter" panose="020B0604020202020204" charset="0"/>
                <a:ea typeface="Inter" panose="020B0604020202020204" charset="0"/>
              </a:rPr>
              <a:t>Nordeste</a:t>
            </a:r>
            <a:r>
              <a:rPr lang="en-GB" sz="3200" dirty="0">
                <a:latin typeface="Inter" panose="020B0604020202020204" charset="0"/>
                <a:ea typeface="Inter" panose="020B0604020202020204" charset="0"/>
              </a:rPr>
              <a:t>, </a:t>
            </a:r>
            <a:r>
              <a:rPr lang="en-GB" sz="3600" b="1" dirty="0">
                <a:latin typeface="Inter" panose="020B0604020202020204" charset="0"/>
                <a:ea typeface="Inter" panose="020B0604020202020204" charset="0"/>
              </a:rPr>
              <a:t>14,3%</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Sul, </a:t>
            </a:r>
            <a:r>
              <a:rPr lang="en-GB" sz="3600" b="1" dirty="0">
                <a:latin typeface="Inter" panose="020B0604020202020204" charset="0"/>
                <a:ea typeface="Inter" panose="020B0604020202020204" charset="0"/>
              </a:rPr>
              <a:t>7,4%</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Centro-Oeste e </a:t>
            </a:r>
            <a:r>
              <a:rPr lang="en-GB" sz="3600" b="1" dirty="0">
                <a:latin typeface="Inter" panose="020B0604020202020204" charset="0"/>
                <a:ea typeface="Inter" panose="020B0604020202020204" charset="0"/>
              </a:rPr>
              <a:t>8,4% </a:t>
            </a:r>
            <a:r>
              <a:rPr lang="en-GB" sz="3200" dirty="0" err="1">
                <a:latin typeface="Inter" panose="020B0604020202020204" charset="0"/>
                <a:ea typeface="Inter" panose="020B0604020202020204" charset="0"/>
              </a:rPr>
              <a:t>vive</a:t>
            </a:r>
            <a:r>
              <a:rPr lang="en-GB" sz="3200" dirty="0">
                <a:latin typeface="Inter" panose="020B0604020202020204" charset="0"/>
                <a:ea typeface="Inter" panose="020B0604020202020204" charset="0"/>
              </a:rPr>
              <a:t> no Norte.</a:t>
            </a:r>
          </a:p>
          <a:p>
            <a:endParaRPr lang="en-GB" sz="3200" dirty="0">
              <a:latin typeface="Inter" panose="020B0604020202020204" charset="0"/>
              <a:ea typeface="Inter" panose="020B0604020202020204" charset="0"/>
            </a:endParaRPr>
          </a:p>
        </p:txBody>
      </p:sp>
    </p:spTree>
    <p:extLst>
      <p:ext uri="{BB962C8B-B14F-4D97-AF65-F5344CB8AC3E}">
        <p14:creationId xmlns:p14="http://schemas.microsoft.com/office/powerpoint/2010/main" val="453607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grpSp>
        <p:nvGrpSpPr>
          <p:cNvPr id="6" name="Group 4">
            <a:extLst>
              <a:ext uri="{FF2B5EF4-FFF2-40B4-BE49-F238E27FC236}">
                <a16:creationId xmlns:a16="http://schemas.microsoft.com/office/drawing/2014/main" id="{E486E74E-9CD9-0825-7EC8-650AAC1C5A39}"/>
              </a:ext>
            </a:extLst>
          </p:cNvPr>
          <p:cNvGrpSpPr/>
          <p:nvPr/>
        </p:nvGrpSpPr>
        <p:grpSpPr>
          <a:xfrm>
            <a:off x="685800" y="1559261"/>
            <a:ext cx="6553200" cy="6197789"/>
            <a:chOff x="0" y="0"/>
            <a:chExt cx="812800" cy="812800"/>
          </a:xfrm>
        </p:grpSpPr>
        <p:sp>
          <p:nvSpPr>
            <p:cNvPr id="8" name="Freeform 5">
              <a:extLst>
                <a:ext uri="{FF2B5EF4-FFF2-40B4-BE49-F238E27FC236}">
                  <a16:creationId xmlns:a16="http://schemas.microsoft.com/office/drawing/2014/main" id="{DB034240-5477-CBA6-FA41-4A45B6C5051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E15A766E-97C7-6DDE-E38F-82C7177AFFD3}"/>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1" name="TextBox 9">
            <a:extLst>
              <a:ext uri="{FF2B5EF4-FFF2-40B4-BE49-F238E27FC236}">
                <a16:creationId xmlns:a16="http://schemas.microsoft.com/office/drawing/2014/main" id="{48ED4F94-B866-CDF6-FDB2-6BE26F5BAB4B}"/>
              </a:ext>
            </a:extLst>
          </p:cNvPr>
          <p:cNvSpPr txBox="1"/>
          <p:nvPr/>
        </p:nvSpPr>
        <p:spPr>
          <a:xfrm>
            <a:off x="3900393" y="4713794"/>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categóricos</a:t>
            </a:r>
            <a:endParaRPr lang="en-US" sz="5400" b="1" i="1" dirty="0">
              <a:solidFill>
                <a:schemeClr val="tx1">
                  <a:lumMod val="95000"/>
                  <a:lumOff val="5000"/>
                </a:schemeClr>
              </a:solidFill>
              <a:latin typeface="Inter"/>
            </a:endParaRPr>
          </a:p>
        </p:txBody>
      </p:sp>
      <p:pic>
        <p:nvPicPr>
          <p:cNvPr id="3" name="Imagem 2"/>
          <p:cNvPicPr>
            <a:picLocks noChangeAspect="1"/>
          </p:cNvPicPr>
          <p:nvPr/>
        </p:nvPicPr>
        <p:blipFill>
          <a:blip r:embed="rId3"/>
          <a:stretch>
            <a:fillRect/>
          </a:stretch>
        </p:blipFill>
        <p:spPr>
          <a:xfrm>
            <a:off x="8732193" y="1454769"/>
            <a:ext cx="9555807" cy="7043381"/>
          </a:xfrm>
          <a:prstGeom prst="rect">
            <a:avLst/>
          </a:prstGeom>
        </p:spPr>
      </p:pic>
    </p:spTree>
    <p:extLst>
      <p:ext uri="{BB962C8B-B14F-4D97-AF65-F5344CB8AC3E}">
        <p14:creationId xmlns:p14="http://schemas.microsoft.com/office/powerpoint/2010/main" val="2388662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Cantos Arredondados 12">
            <a:extLst>
              <a:ext uri="{FF2B5EF4-FFF2-40B4-BE49-F238E27FC236}">
                <a16:creationId xmlns:a16="http://schemas.microsoft.com/office/drawing/2014/main" id="{E44AF8AB-6202-EA4F-D304-6BF8A93EF11B}"/>
              </a:ext>
            </a:extLst>
          </p:cNvPr>
          <p:cNvSpPr/>
          <p:nvPr/>
        </p:nvSpPr>
        <p:spPr>
          <a:xfrm>
            <a:off x="9859665" y="1370275"/>
            <a:ext cx="7448937" cy="7374891"/>
          </a:xfrm>
          <a:prstGeom prst="roundRect">
            <a:avLst/>
          </a:prstGeom>
          <a:solidFill>
            <a:srgbClr val="E1D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 name="Group 4">
            <a:extLst>
              <a:ext uri="{FF2B5EF4-FFF2-40B4-BE49-F238E27FC236}">
                <a16:creationId xmlns:a16="http://schemas.microsoft.com/office/drawing/2014/main" id="{6287A880-3465-FAB4-6D90-945E87BF0BEE}"/>
              </a:ext>
            </a:extLst>
          </p:cNvPr>
          <p:cNvGrpSpPr/>
          <p:nvPr/>
        </p:nvGrpSpPr>
        <p:grpSpPr>
          <a:xfrm>
            <a:off x="457200" y="926911"/>
            <a:ext cx="2637476" cy="2500305"/>
            <a:chOff x="0" y="0"/>
            <a:chExt cx="812800" cy="812800"/>
          </a:xfrm>
        </p:grpSpPr>
        <p:sp>
          <p:nvSpPr>
            <p:cNvPr id="4" name="Freeform 5">
              <a:extLst>
                <a:ext uri="{FF2B5EF4-FFF2-40B4-BE49-F238E27FC236}">
                  <a16:creationId xmlns:a16="http://schemas.microsoft.com/office/drawing/2014/main" id="{E59AF3E8-8208-8015-76B0-20E5BC84926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2" name="TextBox 6">
              <a:extLst>
                <a:ext uri="{FF2B5EF4-FFF2-40B4-BE49-F238E27FC236}">
                  <a16:creationId xmlns:a16="http://schemas.microsoft.com/office/drawing/2014/main" id="{B3ED42C2-95C7-3AD7-A0F0-17C2EF47CF58}"/>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 name="TextBox 2"/>
          <p:cNvSpPr txBox="1"/>
          <p:nvPr/>
        </p:nvSpPr>
        <p:spPr>
          <a:xfrm>
            <a:off x="1163880" y="2963386"/>
            <a:ext cx="7974544" cy="6559809"/>
          </a:xfrm>
          <a:prstGeom prst="rect">
            <a:avLst/>
          </a:prstGeom>
        </p:spPr>
        <p:txBody>
          <a:bodyPr wrap="square" lIns="0" tIns="0" rIns="0" bIns="0" rtlCol="0" anchor="t">
            <a:spAutoFit/>
          </a:bodyPr>
          <a:lstStyle/>
          <a:p>
            <a:pPr>
              <a:lnSpc>
                <a:spcPct val="150000"/>
              </a:lnSpc>
            </a:pPr>
            <a:r>
              <a:rPr lang="en-GB" sz="3200" dirty="0">
                <a:latin typeface="Inter" panose="020B0604020202020204" charset="0"/>
                <a:ea typeface="Inter" panose="020B0604020202020204" charset="0"/>
              </a:rPr>
              <a:t>São </a:t>
            </a:r>
            <a:r>
              <a:rPr lang="en-GB" sz="3200" dirty="0" err="1">
                <a:latin typeface="Inter" panose="020B0604020202020204" charset="0"/>
                <a:ea typeface="Inter" panose="020B0604020202020204" charset="0"/>
              </a:rPr>
              <a:t>medições</a:t>
            </a:r>
            <a:r>
              <a:rPr lang="en-GB" sz="3200" dirty="0">
                <a:latin typeface="Inter" panose="020B0604020202020204" charset="0"/>
                <a:ea typeface="Inter" panose="020B0604020202020204" charset="0"/>
              </a:rPr>
              <a:t> que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feitas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princípio</a:t>
            </a:r>
            <a:r>
              <a:rPr lang="en-GB" sz="3200" dirty="0">
                <a:latin typeface="Inter" panose="020B0604020202020204" charset="0"/>
                <a:ea typeface="Inter" panose="020B0604020202020204" charset="0"/>
              </a:rPr>
              <a:t>, com a </a:t>
            </a:r>
            <a:r>
              <a:rPr lang="en-GB" sz="3200" dirty="0" err="1">
                <a:latin typeface="Inter" panose="020B0604020202020204" charset="0"/>
                <a:ea typeface="Inter" panose="020B0604020202020204" charset="0"/>
              </a:rPr>
              <a:t>precisão</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desejada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feita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por</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meio</a:t>
            </a:r>
            <a:r>
              <a:rPr lang="en-GB" sz="3200" dirty="0">
                <a:latin typeface="Inter" panose="020B0604020202020204" charset="0"/>
                <a:ea typeface="Inter" panose="020B0604020202020204" charset="0"/>
              </a:rPr>
              <a:t> da </a:t>
            </a:r>
            <a:r>
              <a:rPr lang="en-GB" sz="3200" dirty="0" err="1">
                <a:latin typeface="Inter" panose="020B0604020202020204" charset="0"/>
                <a:ea typeface="Inter" panose="020B0604020202020204" charset="0"/>
              </a:rPr>
              <a:t>ocorrência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de um </a:t>
            </a:r>
            <a:r>
              <a:rPr lang="en-GB" sz="3200" dirty="0" err="1">
                <a:latin typeface="Inter" panose="020B0604020202020204" charset="0"/>
                <a:ea typeface="Inter" panose="020B0604020202020204" charset="0"/>
              </a:rPr>
              <a:t>evento</a:t>
            </a:r>
            <a:r>
              <a:rPr lang="en-GB" sz="3200" dirty="0">
                <a:latin typeface="Inter" panose="020B0604020202020204" charset="0"/>
                <a:ea typeface="Inter" panose="020B0604020202020204" charset="0"/>
              </a:rPr>
              <a:t> e </a:t>
            </a:r>
            <a:r>
              <a:rPr lang="en-GB" sz="3200" dirty="0" err="1">
                <a:latin typeface="Inter" panose="020B0604020202020204" charset="0"/>
                <a:ea typeface="Inter" panose="020B0604020202020204" charset="0"/>
              </a:rPr>
              <a:t>não</a:t>
            </a:r>
            <a:r>
              <a:rPr lang="en-GB" sz="3200" dirty="0">
                <a:latin typeface="Inter" panose="020B0604020202020204" charset="0"/>
                <a:ea typeface="Inter" panose="020B0604020202020204" charset="0"/>
              </a:rPr>
              <a:t> é </a:t>
            </a:r>
            <a:r>
              <a:rPr lang="en-GB" sz="3200" dirty="0" err="1">
                <a:latin typeface="Inter" panose="020B0604020202020204" charset="0"/>
                <a:ea typeface="Inter" panose="020B0604020202020204" charset="0"/>
              </a:rPr>
              <a:t>categorizada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em</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uma</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mais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categorias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inicialmente</a:t>
            </a:r>
            <a:r>
              <a:rPr lang="en-GB" sz="3200" dirty="0">
                <a:latin typeface="Inter" panose="020B0604020202020204" charset="0"/>
                <a:ea typeface="Inter" panose="020B0604020202020204" charset="0"/>
              </a:rPr>
              <a:t>. A </a:t>
            </a:r>
            <a:r>
              <a:rPr lang="en-GB" sz="3200" dirty="0" err="1">
                <a:latin typeface="Inter" panose="020B0604020202020204" charset="0"/>
                <a:ea typeface="Inter" panose="020B0604020202020204" charset="0"/>
              </a:rPr>
              <a:t>partir</a:t>
            </a:r>
            <a:r>
              <a:rPr lang="en-GB" sz="3200" dirty="0">
                <a:latin typeface="Inter" panose="020B0604020202020204" charset="0"/>
                <a:ea typeface="Inter" panose="020B0604020202020204" charset="0"/>
              </a:rPr>
              <a:t> dela, </a:t>
            </a:r>
            <a:r>
              <a:rPr lang="en-GB" sz="3200" dirty="0" err="1">
                <a:latin typeface="Inter" panose="020B0604020202020204" charset="0"/>
                <a:ea typeface="Inter" panose="020B0604020202020204" charset="0"/>
              </a:rPr>
              <a:t>podem</a:t>
            </a:r>
            <a:r>
              <a:rPr lang="en-GB" sz="3200" dirty="0">
                <a:latin typeface="Inter" panose="020B0604020202020204" charset="0"/>
                <a:ea typeface="Inter" panose="020B0604020202020204" charset="0"/>
              </a:rPr>
              <a:t> ser </a:t>
            </a:r>
            <a:r>
              <a:rPr lang="en-GB" sz="3200" dirty="0" err="1">
                <a:latin typeface="Inter" panose="020B0604020202020204" charset="0"/>
                <a:ea typeface="Inter" panose="020B0604020202020204" charset="0"/>
              </a:rPr>
              <a:t>visualizadas</a:t>
            </a:r>
            <a:r>
              <a:rPr lang="en-GB" sz="3200" dirty="0">
                <a:latin typeface="Inter" panose="020B0604020202020204" charset="0"/>
                <a:ea typeface="Inter" panose="020B0604020202020204" charset="0"/>
              </a:rPr>
              <a:t> medias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desvios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padrões</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ou</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até</a:t>
            </a:r>
            <a:r>
              <a:rPr lang="en-GB" sz="3200" dirty="0">
                <a:latin typeface="Inter" panose="020B0604020202020204" charset="0"/>
                <a:ea typeface="Inter" panose="020B0604020202020204" charset="0"/>
              </a:rPr>
              <a:t> </a:t>
            </a:r>
            <a:r>
              <a:rPr lang="en-GB" sz="3200" dirty="0" err="1">
                <a:latin typeface="Inter" panose="020B0604020202020204" charset="0"/>
                <a:ea typeface="Inter" panose="020B0604020202020204" charset="0"/>
              </a:rPr>
              <a:t>correlações</a:t>
            </a:r>
            <a:r>
              <a:rPr lang="en-GB" sz="3200" dirty="0">
                <a:latin typeface="Inter" panose="020B0604020202020204" charset="0"/>
                <a:ea typeface="Inter" panose="020B0604020202020204" charset="0"/>
              </a:rPr>
              <a:t>.</a:t>
            </a:r>
          </a:p>
          <a:p>
            <a:pPr marL="571500" indent="-571500">
              <a:lnSpc>
                <a:spcPct val="150000"/>
              </a:lnSpc>
              <a:buFont typeface="Arial" panose="020B0604020202020204" pitchFamily="34" charset="0"/>
              <a:buChar char="•"/>
            </a:pPr>
            <a:endParaRPr lang="en-GB" sz="3200" dirty="0">
              <a:latin typeface="Inter" panose="020B0604020202020204" charset="0"/>
              <a:ea typeface="Inter" panose="020B0604020202020204" charset="0"/>
            </a:endParaRPr>
          </a:p>
          <a:p>
            <a:pPr>
              <a:lnSpc>
                <a:spcPct val="150000"/>
              </a:lnSpc>
            </a:pPr>
            <a:endParaRPr lang="en-GB" sz="3200" dirty="0">
              <a:latin typeface="Inter" panose="020B0604020202020204" charset="0"/>
              <a:ea typeface="Inter" panose="020B060402020202020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CaixaDeTexto 7">
            <a:extLst>
              <a:ext uri="{FF2B5EF4-FFF2-40B4-BE49-F238E27FC236}">
                <a16:creationId xmlns:a16="http://schemas.microsoft.com/office/drawing/2014/main" id="{359B669B-71B6-12BD-3564-A9ABC1774461}"/>
              </a:ext>
            </a:extLst>
          </p:cNvPr>
          <p:cNvSpPr txBox="1"/>
          <p:nvPr/>
        </p:nvSpPr>
        <p:spPr>
          <a:xfrm>
            <a:off x="6411192" y="8860393"/>
            <a:ext cx="10848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Inter" panose="020B0604020202020204" charset="0"/>
                <a:ea typeface="Inter" panose="020B0604020202020204" charset="0"/>
              </a:rPr>
              <a:t>Fonte: </a:t>
            </a:r>
            <a:r>
              <a:rPr lang="en-US" dirty="0" err="1">
                <a:latin typeface="Inter" panose="020B0604020202020204" charset="0"/>
                <a:ea typeface="Inter" panose="020B0604020202020204" charset="0"/>
              </a:rPr>
              <a:t>Spiegelhater</a:t>
            </a:r>
            <a:r>
              <a:rPr lang="en-US" dirty="0">
                <a:latin typeface="Inter" panose="020B0604020202020204" charset="0"/>
                <a:ea typeface="Inter" panose="020B0604020202020204" charset="0"/>
              </a:rPr>
              <a:t>, D. (2019) A arte da </a:t>
            </a:r>
            <a:r>
              <a:rPr lang="en-US" dirty="0" err="1">
                <a:latin typeface="Inter" panose="020B0604020202020204" charset="0"/>
                <a:ea typeface="Inter" panose="020B0604020202020204" charset="0"/>
              </a:rPr>
              <a:t>estatística</a:t>
            </a:r>
            <a:r>
              <a:rPr lang="en-US" dirty="0">
                <a:latin typeface="Inter" panose="020B0604020202020204" charset="0"/>
                <a:ea typeface="Inter" panose="020B0604020202020204" charset="0"/>
              </a:rPr>
              <a:t> </a:t>
            </a:r>
            <a:endParaRPr lang="pt-BR" dirty="0">
              <a:latin typeface="Inter" panose="020B0604020202020204" charset="0"/>
              <a:ea typeface="Inter" panose="020B0604020202020204" charset="0"/>
              <a:cs typeface="+mn-lt"/>
            </a:endParaRPr>
          </a:p>
        </p:txBody>
      </p:sp>
      <p:sp>
        <p:nvSpPr>
          <p:cNvPr id="9" name="TextBox 9"/>
          <p:cNvSpPr txBox="1"/>
          <p:nvPr/>
        </p:nvSpPr>
        <p:spPr>
          <a:xfrm>
            <a:off x="1276737" y="1749131"/>
            <a:ext cx="15982563" cy="738664"/>
          </a:xfrm>
          <a:prstGeom prst="rect">
            <a:avLst/>
          </a:prstGeom>
        </p:spPr>
        <p:txBody>
          <a:bodyPr wrap="square" lIns="0" tIns="0" rIns="0" bIns="0" rtlCol="0" anchor="t">
            <a:spAutoFit/>
          </a:bodyPr>
          <a:lstStyle/>
          <a:p>
            <a:r>
              <a:rPr lang="en-US" sz="4800" b="1" dirty="0">
                <a:solidFill>
                  <a:schemeClr val="tx1">
                    <a:lumMod val="95000"/>
                    <a:lumOff val="5000"/>
                  </a:schemeClr>
                </a:solidFill>
                <a:latin typeface="Inter" panose="020B0604020202020204" charset="0"/>
                <a:ea typeface="Inter" panose="020B0604020202020204" charset="0"/>
              </a:rPr>
              <a:t>Dados </a:t>
            </a:r>
            <a:r>
              <a:rPr lang="en-US" sz="4800" b="1" dirty="0" err="1">
                <a:solidFill>
                  <a:schemeClr val="tx1">
                    <a:lumMod val="95000"/>
                    <a:lumOff val="5000"/>
                  </a:schemeClr>
                </a:solidFill>
                <a:latin typeface="Inter" panose="020B0604020202020204" charset="0"/>
                <a:ea typeface="Inter" panose="020B0604020202020204" charset="0"/>
              </a:rPr>
              <a:t>numéricos</a:t>
            </a:r>
            <a:endParaRPr lang="en-US" sz="4000" b="1" i="1" dirty="0">
              <a:solidFill>
                <a:schemeClr val="tx1">
                  <a:lumMod val="95000"/>
                  <a:lumOff val="5000"/>
                </a:schemeClr>
              </a:solidFill>
              <a:latin typeface="Inter"/>
            </a:endParaRPr>
          </a:p>
        </p:txBody>
      </p:sp>
      <p:sp>
        <p:nvSpPr>
          <p:cNvPr id="11" name="TextBox 2">
            <a:extLst>
              <a:ext uri="{FF2B5EF4-FFF2-40B4-BE49-F238E27FC236}">
                <a16:creationId xmlns:a16="http://schemas.microsoft.com/office/drawing/2014/main" id="{1DB3EEFB-2904-9064-0C48-C89DDC9961C9}"/>
              </a:ext>
            </a:extLst>
          </p:cNvPr>
          <p:cNvSpPr txBox="1"/>
          <p:nvPr/>
        </p:nvSpPr>
        <p:spPr>
          <a:xfrm>
            <a:off x="10820400" y="3208225"/>
            <a:ext cx="5999267" cy="4308872"/>
          </a:xfrm>
          <a:prstGeom prst="rect">
            <a:avLst/>
          </a:prstGeom>
        </p:spPr>
        <p:txBody>
          <a:bodyPr wrap="square" lIns="0" tIns="0" rIns="0" bIns="0" rtlCol="0" anchor="t">
            <a:spAutoFit/>
          </a:bodyPr>
          <a:lstStyle/>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1,65cm</a:t>
            </a:r>
            <a:r>
              <a:rPr lang="en-GB" sz="3600" dirty="0">
                <a:latin typeface="Inter" panose="020B0604020202020204" charset="0"/>
                <a:ea typeface="Inter" panose="020B0604020202020204" charset="0"/>
              </a:rPr>
              <a:t> de </a:t>
            </a:r>
            <a:r>
              <a:rPr lang="en-GB" sz="3600" dirty="0" err="1">
                <a:latin typeface="Inter" panose="020B0604020202020204" charset="0"/>
                <a:ea typeface="Inter" panose="020B0604020202020204" charset="0"/>
              </a:rPr>
              <a:t>altura</a:t>
            </a:r>
            <a:r>
              <a:rPr lang="en-GB" sz="3600" dirty="0">
                <a:latin typeface="Inter" panose="020B0604020202020204" charset="0"/>
                <a:ea typeface="Inter" panose="020B0604020202020204" charset="0"/>
              </a:rPr>
              <a:t>.</a:t>
            </a:r>
          </a:p>
          <a:p>
            <a:endParaRPr lang="en-GB" sz="3600" dirty="0">
              <a:latin typeface="Inter" panose="020B0604020202020204" charset="0"/>
              <a:ea typeface="Inter" panose="020B0604020202020204" charset="0"/>
            </a:endParaRPr>
          </a:p>
          <a:p>
            <a:r>
              <a:rPr lang="en-GB" sz="3600" dirty="0" err="1">
                <a:latin typeface="Inter" panose="020B0604020202020204" charset="0"/>
                <a:ea typeface="Inter" panose="020B0604020202020204" charset="0"/>
              </a:rPr>
              <a:t>Em</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média</a:t>
            </a:r>
            <a:r>
              <a:rPr lang="en-GB" sz="3600" dirty="0">
                <a:latin typeface="Inter" panose="020B0604020202020204" charset="0"/>
                <a:ea typeface="Inter" panose="020B0604020202020204" charset="0"/>
              </a:rPr>
              <a:t>, a </a:t>
            </a:r>
            <a:r>
              <a:rPr lang="en-GB" sz="3600" dirty="0" err="1">
                <a:latin typeface="Inter" panose="020B0604020202020204" charset="0"/>
                <a:ea typeface="Inter" panose="020B0604020202020204" charset="0"/>
              </a:rPr>
              <a:t>população</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brasileira</a:t>
            </a:r>
            <a:r>
              <a:rPr lang="en-GB" sz="3600" dirty="0">
                <a:latin typeface="Inter" panose="020B0604020202020204" charset="0"/>
                <a:ea typeface="Inter" panose="020B0604020202020204" charset="0"/>
              </a:rPr>
              <a:t> </a:t>
            </a:r>
            <a:r>
              <a:rPr lang="en-GB" sz="3600" dirty="0" err="1">
                <a:latin typeface="Inter" panose="020B0604020202020204" charset="0"/>
                <a:ea typeface="Inter" panose="020B0604020202020204" charset="0"/>
              </a:rPr>
              <a:t>tem</a:t>
            </a:r>
            <a:r>
              <a:rPr lang="en-GB" sz="3600" dirty="0">
                <a:latin typeface="Inter" panose="020B0604020202020204" charset="0"/>
                <a:ea typeface="Inter" panose="020B0604020202020204" charset="0"/>
              </a:rPr>
              <a:t> </a:t>
            </a:r>
            <a:r>
              <a:rPr lang="en-GB" sz="4000" b="1" dirty="0">
                <a:latin typeface="Inter" panose="020B0604020202020204" charset="0"/>
                <a:ea typeface="Inter" panose="020B0604020202020204" charset="0"/>
              </a:rPr>
              <a:t>72,5</a:t>
            </a:r>
            <a:r>
              <a:rPr lang="en-GB" sz="3600" dirty="0">
                <a:latin typeface="Inter" panose="020B0604020202020204" charset="0"/>
                <a:ea typeface="Inter" panose="020B0604020202020204" charset="0"/>
              </a:rPr>
              <a:t> </a:t>
            </a:r>
            <a:r>
              <a:rPr lang="en-GB" sz="3600" b="1" dirty="0" err="1">
                <a:latin typeface="Inter" panose="020B0604020202020204" charset="0"/>
                <a:ea typeface="Inter" panose="020B0604020202020204" charset="0"/>
              </a:rPr>
              <a:t>anos</a:t>
            </a:r>
            <a:r>
              <a:rPr lang="en-GB" sz="3600" dirty="0">
                <a:latin typeface="Inter" panose="020B0604020202020204" charset="0"/>
                <a:ea typeface="Inter" panose="020B0604020202020204" charset="0"/>
              </a:rPr>
              <a:t>.</a:t>
            </a:r>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a:p>
            <a:endParaRPr lang="en-GB" sz="2800" dirty="0">
              <a:latin typeface="Inter" panose="020B0604020202020204" charset="0"/>
              <a:ea typeface="Inter" panose="020B0604020202020204" charset="0"/>
            </a:endParaRPr>
          </a:p>
        </p:txBody>
      </p:sp>
    </p:spTree>
    <p:extLst>
      <p:ext uri="{BB962C8B-B14F-4D97-AF65-F5344CB8AC3E}">
        <p14:creationId xmlns:p14="http://schemas.microsoft.com/office/powerpoint/2010/main" val="23670760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pic>
        <p:nvPicPr>
          <p:cNvPr id="6" name="Imagem 5">
            <a:extLst>
              <a:ext uri="{FF2B5EF4-FFF2-40B4-BE49-F238E27FC236}">
                <a16:creationId xmlns:a16="http://schemas.microsoft.com/office/drawing/2014/main" id="{C55031BA-E786-F637-831F-B9F759982C2B}"/>
              </a:ext>
            </a:extLst>
          </p:cNvPr>
          <p:cNvPicPr>
            <a:picLocks noChangeAspect="1"/>
          </p:cNvPicPr>
          <p:nvPr/>
        </p:nvPicPr>
        <p:blipFill>
          <a:blip r:embed="rId3"/>
          <a:stretch>
            <a:fillRect/>
          </a:stretch>
        </p:blipFill>
        <p:spPr>
          <a:xfrm>
            <a:off x="10404882" y="5143500"/>
            <a:ext cx="3371908" cy="3575239"/>
          </a:xfrm>
          <a:prstGeom prst="rect">
            <a:avLst/>
          </a:prstGeom>
        </p:spPr>
      </p:pic>
      <p:pic>
        <p:nvPicPr>
          <p:cNvPr id="11" name="Imagem 10">
            <a:extLst>
              <a:ext uri="{FF2B5EF4-FFF2-40B4-BE49-F238E27FC236}">
                <a16:creationId xmlns:a16="http://schemas.microsoft.com/office/drawing/2014/main" id="{82E5D470-A91C-95BF-F246-1BB19EC4434A}"/>
              </a:ext>
            </a:extLst>
          </p:cNvPr>
          <p:cNvPicPr>
            <a:picLocks noChangeAspect="1"/>
          </p:cNvPicPr>
          <p:nvPr/>
        </p:nvPicPr>
        <p:blipFill>
          <a:blip r:embed="rId4"/>
          <a:stretch>
            <a:fillRect/>
          </a:stretch>
        </p:blipFill>
        <p:spPr>
          <a:xfrm>
            <a:off x="13923760" y="5205124"/>
            <a:ext cx="3371908" cy="3581560"/>
          </a:xfrm>
          <a:prstGeom prst="rect">
            <a:avLst/>
          </a:prstGeom>
        </p:spPr>
      </p:pic>
      <p:pic>
        <p:nvPicPr>
          <p:cNvPr id="14" name="Imagem 13">
            <a:extLst>
              <a:ext uri="{FF2B5EF4-FFF2-40B4-BE49-F238E27FC236}">
                <a16:creationId xmlns:a16="http://schemas.microsoft.com/office/drawing/2014/main" id="{D05D69FB-33E7-CCF9-09A8-B309BC220B43}"/>
              </a:ext>
            </a:extLst>
          </p:cNvPr>
          <p:cNvPicPr>
            <a:picLocks noChangeAspect="1"/>
          </p:cNvPicPr>
          <p:nvPr/>
        </p:nvPicPr>
        <p:blipFill>
          <a:blip r:embed="rId5"/>
          <a:stretch>
            <a:fillRect/>
          </a:stretch>
        </p:blipFill>
        <p:spPr>
          <a:xfrm>
            <a:off x="10096288" y="362595"/>
            <a:ext cx="7569114" cy="4842529"/>
          </a:xfrm>
          <a:prstGeom prst="rect">
            <a:avLst/>
          </a:prstGeom>
        </p:spPr>
      </p:pic>
      <p:grpSp>
        <p:nvGrpSpPr>
          <p:cNvPr id="2" name="Group 4">
            <a:extLst>
              <a:ext uri="{FF2B5EF4-FFF2-40B4-BE49-F238E27FC236}">
                <a16:creationId xmlns:a16="http://schemas.microsoft.com/office/drawing/2014/main" id="{CDD2DD14-78BF-86BA-36A9-32E82ABDE183}"/>
              </a:ext>
            </a:extLst>
          </p:cNvPr>
          <p:cNvGrpSpPr/>
          <p:nvPr/>
        </p:nvGrpSpPr>
        <p:grpSpPr>
          <a:xfrm>
            <a:off x="1192562" y="1684459"/>
            <a:ext cx="6553200" cy="6197789"/>
            <a:chOff x="0" y="0"/>
            <a:chExt cx="812800" cy="812800"/>
          </a:xfrm>
        </p:grpSpPr>
        <p:sp>
          <p:nvSpPr>
            <p:cNvPr id="8" name="Freeform 5">
              <a:extLst>
                <a:ext uri="{FF2B5EF4-FFF2-40B4-BE49-F238E27FC236}">
                  <a16:creationId xmlns:a16="http://schemas.microsoft.com/office/drawing/2014/main" id="{8EC5A110-5DCF-1804-33F5-4B08A81F7F1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10" name="TextBox 6">
              <a:extLst>
                <a:ext uri="{FF2B5EF4-FFF2-40B4-BE49-F238E27FC236}">
                  <a16:creationId xmlns:a16="http://schemas.microsoft.com/office/drawing/2014/main" id="{06305AFF-5F8E-31C3-0A28-F262CE25E937}"/>
                </a:ext>
              </a:extLst>
            </p:cNvPr>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9">
            <a:extLst>
              <a:ext uri="{FF2B5EF4-FFF2-40B4-BE49-F238E27FC236}">
                <a16:creationId xmlns:a16="http://schemas.microsoft.com/office/drawing/2014/main" id="{720534C5-7365-1482-D45E-BA657B66087A}"/>
              </a:ext>
            </a:extLst>
          </p:cNvPr>
          <p:cNvSpPr txBox="1"/>
          <p:nvPr/>
        </p:nvSpPr>
        <p:spPr>
          <a:xfrm>
            <a:off x="4407155" y="4838992"/>
            <a:ext cx="5890882" cy="2031325"/>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Dados </a:t>
            </a:r>
            <a:r>
              <a:rPr lang="en-US" sz="6600" b="1" dirty="0" err="1">
                <a:solidFill>
                  <a:schemeClr val="tx1">
                    <a:lumMod val="95000"/>
                    <a:lumOff val="5000"/>
                  </a:schemeClr>
                </a:solidFill>
                <a:latin typeface="Inter" panose="020B0604020202020204" charset="0"/>
                <a:ea typeface="Inter" panose="020B0604020202020204" charset="0"/>
              </a:rPr>
              <a:t>numéricos</a:t>
            </a:r>
            <a:endParaRPr lang="en-US" sz="5400" b="1" i="1" dirty="0">
              <a:solidFill>
                <a:schemeClr val="tx1">
                  <a:lumMod val="95000"/>
                  <a:lumOff val="5000"/>
                </a:schemeClr>
              </a:solidFill>
              <a:latin typeface="Inter"/>
            </a:endParaRPr>
          </a:p>
        </p:txBody>
      </p:sp>
      <p:sp>
        <p:nvSpPr>
          <p:cNvPr id="15" name="CaixaDeTexto 14">
            <a:extLst>
              <a:ext uri="{FF2B5EF4-FFF2-40B4-BE49-F238E27FC236}">
                <a16:creationId xmlns:a16="http://schemas.microsoft.com/office/drawing/2014/main" id="{989F1427-F758-1704-BFBD-AA6C257666DA}"/>
              </a:ext>
            </a:extLst>
          </p:cNvPr>
          <p:cNvSpPr txBox="1"/>
          <p:nvPr/>
        </p:nvSpPr>
        <p:spPr>
          <a:xfrm>
            <a:off x="10342642" y="816916"/>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~0.90</a:t>
            </a:r>
          </a:p>
        </p:txBody>
      </p:sp>
      <p:sp>
        <p:nvSpPr>
          <p:cNvPr id="16" name="CaixaDeTexto 15">
            <a:extLst>
              <a:ext uri="{FF2B5EF4-FFF2-40B4-BE49-F238E27FC236}">
                <a16:creationId xmlns:a16="http://schemas.microsoft.com/office/drawing/2014/main" id="{127640D1-8DD8-0CE1-96CF-E763182131D1}"/>
              </a:ext>
            </a:extLst>
          </p:cNvPr>
          <p:cNvSpPr txBox="1"/>
          <p:nvPr/>
        </p:nvSpPr>
        <p:spPr>
          <a:xfrm>
            <a:off x="10384438" y="8693110"/>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
        <p:nvSpPr>
          <p:cNvPr id="17" name="CaixaDeTexto 16">
            <a:extLst>
              <a:ext uri="{FF2B5EF4-FFF2-40B4-BE49-F238E27FC236}">
                <a16:creationId xmlns:a16="http://schemas.microsoft.com/office/drawing/2014/main" id="{727F242F-71DD-6A5C-1B9C-7ACDA22AB089}"/>
              </a:ext>
            </a:extLst>
          </p:cNvPr>
          <p:cNvSpPr txBox="1"/>
          <p:nvPr/>
        </p:nvSpPr>
        <p:spPr>
          <a:xfrm>
            <a:off x="13923760" y="8718739"/>
            <a:ext cx="2819400" cy="461665"/>
          </a:xfrm>
          <a:prstGeom prst="rect">
            <a:avLst/>
          </a:prstGeom>
          <a:noFill/>
        </p:spPr>
        <p:txBody>
          <a:bodyPr wrap="square" rtlCol="0">
            <a:spAutoFit/>
          </a:bodyPr>
          <a:lstStyle/>
          <a:p>
            <a:r>
              <a:rPr lang="pt-BR" sz="2400" dirty="0">
                <a:latin typeface="Inter" panose="020B0604020202020204" charset="0"/>
                <a:ea typeface="Inter" panose="020B0604020202020204" charset="0"/>
              </a:rPr>
              <a:t>r = 0</a:t>
            </a:r>
          </a:p>
        </p:txBody>
      </p:sp>
    </p:spTree>
    <p:extLst>
      <p:ext uri="{BB962C8B-B14F-4D97-AF65-F5344CB8AC3E}">
        <p14:creationId xmlns:p14="http://schemas.microsoft.com/office/powerpoint/2010/main" val="4162692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spTree>
    <p:extLst>
      <p:ext uri="{BB962C8B-B14F-4D97-AF65-F5344CB8AC3E}">
        <p14:creationId xmlns:p14="http://schemas.microsoft.com/office/powerpoint/2010/main" val="3423265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em curva 7"/>
          <p:cNvCxnSpPr>
            <a:stCxn id="4" idx="2"/>
            <a:endCxn id="6" idx="1"/>
          </p:cNvCxnSpPr>
          <p:nvPr/>
        </p:nvCxnSpPr>
        <p:spPr>
          <a:xfrm rot="16200000" flipH="1">
            <a:off x="6766112" y="4785897"/>
            <a:ext cx="2026079" cy="3026638"/>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2" name="Título 1"/>
          <p:cNvSpPr>
            <a:spLocks noGrp="1"/>
          </p:cNvSpPr>
          <p:nvPr>
            <p:ph type="title"/>
          </p:nvPr>
        </p:nvSpPr>
        <p:spPr/>
        <p:txBody>
          <a:bodyPr/>
          <a:lstStyle/>
          <a:p>
            <a:r>
              <a:rPr lang="pt-BR" dirty="0"/>
              <a:t>Propriedades das escalas</a:t>
            </a:r>
            <a:endParaRPr lang="en-GB" dirty="0"/>
          </a:p>
        </p:txBody>
      </p:sp>
      <p:pic>
        <p:nvPicPr>
          <p:cNvPr id="4" name="Espaço Reservado para Conteúdo 3" descr="Recorte de Tela"/>
          <p:cNvPicPr>
            <a:picLocks noGrp="1" noChangeAspect="1"/>
          </p:cNvPicPr>
          <p:nvPr>
            <p:ph idx="1"/>
          </p:nvPr>
        </p:nvPicPr>
        <p:blipFill rotWithShape="1">
          <a:blip r:embed="rId3">
            <a:extLst>
              <a:ext uri="{28A0092B-C50C-407E-A947-70E740481C1C}">
                <a14:useLocalDpi xmlns:a14="http://schemas.microsoft.com/office/drawing/2010/main" val="0"/>
              </a:ext>
            </a:extLst>
          </a:blip>
          <a:srcRect t="35561"/>
          <a:stretch/>
        </p:blipFill>
        <p:spPr>
          <a:xfrm>
            <a:off x="1149056" y="3172065"/>
            <a:ext cx="10233552" cy="2114112"/>
          </a:xfrm>
        </p:spPr>
      </p:pic>
      <p:sp>
        <p:nvSpPr>
          <p:cNvPr id="6" name="CaixaDeTexto 5"/>
          <p:cNvSpPr txBox="1"/>
          <p:nvPr/>
        </p:nvSpPr>
        <p:spPr>
          <a:xfrm>
            <a:off x="9292470" y="6158094"/>
            <a:ext cx="7924719" cy="2308324"/>
          </a:xfrm>
          <a:prstGeom prst="rect">
            <a:avLst/>
          </a:prstGeom>
          <a:ln>
            <a:prstDash val="dashDot"/>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pt-BR" sz="3600" dirty="0"/>
              <a:t>Outra tradução da tabela disponível em: </a:t>
            </a:r>
          </a:p>
          <a:p>
            <a:r>
              <a:rPr lang="pt-BR" sz="3600" dirty="0" err="1"/>
              <a:t>Pasquali</a:t>
            </a:r>
            <a:r>
              <a:rPr lang="pt-BR" sz="3600" dirty="0"/>
              <a:t>, L. (2013). </a:t>
            </a:r>
            <a:r>
              <a:rPr lang="pt-BR" sz="3600" i="1" dirty="0" err="1"/>
              <a:t>Psicometria</a:t>
            </a:r>
            <a:r>
              <a:rPr lang="pt-BR" sz="3600" dirty="0"/>
              <a:t>: teoria dos testes na </a:t>
            </a:r>
            <a:r>
              <a:rPr lang="pt-BR" sz="3600" dirty="0">
                <a:latin typeface="Segoe UI" panose="020B0502040204020203" pitchFamily="34" charset="0"/>
                <a:cs typeface="Segoe UI" panose="020B0502040204020203" pitchFamily="34" charset="0"/>
              </a:rPr>
              <a:t>psicologia</a:t>
            </a:r>
            <a:r>
              <a:rPr lang="pt-BR" sz="3600" dirty="0"/>
              <a:t> e na educação. 5ed. Petrópolis: Vozes.</a:t>
            </a:r>
            <a:endParaRPr lang="en-GB" sz="3600" dirty="0"/>
          </a:p>
        </p:txBody>
      </p:sp>
      <p:graphicFrame>
        <p:nvGraphicFramePr>
          <p:cNvPr id="5" name="Tabela 4"/>
          <p:cNvGraphicFramePr>
            <a:graphicFrameLocks noGrp="1"/>
          </p:cNvGraphicFramePr>
          <p:nvPr/>
        </p:nvGraphicFramePr>
        <p:xfrm>
          <a:off x="314326" y="228599"/>
          <a:ext cx="17733044" cy="9915768"/>
        </p:xfrm>
        <a:graphic>
          <a:graphicData uri="http://schemas.openxmlformats.org/drawingml/2006/table">
            <a:tbl>
              <a:tblPr firstRow="1" bandRow="1">
                <a:tableStyleId>{EB9631B5-78F2-41C9-869B-9F39066F8104}</a:tableStyleId>
              </a:tblPr>
              <a:tblGrid>
                <a:gridCol w="2384801">
                  <a:extLst>
                    <a:ext uri="{9D8B030D-6E8A-4147-A177-3AD203B41FA5}">
                      <a16:colId xmlns:a16="http://schemas.microsoft.com/office/drawing/2014/main" val="20000"/>
                    </a:ext>
                  </a:extLst>
                </a:gridCol>
                <a:gridCol w="4052766">
                  <a:extLst>
                    <a:ext uri="{9D8B030D-6E8A-4147-A177-3AD203B41FA5}">
                      <a16:colId xmlns:a16="http://schemas.microsoft.com/office/drawing/2014/main" val="20001"/>
                    </a:ext>
                  </a:extLst>
                </a:gridCol>
                <a:gridCol w="4276929">
                  <a:extLst>
                    <a:ext uri="{9D8B030D-6E8A-4147-A177-3AD203B41FA5}">
                      <a16:colId xmlns:a16="http://schemas.microsoft.com/office/drawing/2014/main" val="20002"/>
                    </a:ext>
                  </a:extLst>
                </a:gridCol>
                <a:gridCol w="7018548">
                  <a:extLst>
                    <a:ext uri="{9D8B030D-6E8A-4147-A177-3AD203B41FA5}">
                      <a16:colId xmlns:a16="http://schemas.microsoft.com/office/drawing/2014/main" val="20003"/>
                    </a:ext>
                  </a:extLst>
                </a:gridCol>
              </a:tblGrid>
              <a:tr h="1305983">
                <a:tc>
                  <a:txBody>
                    <a:bodyPr/>
                    <a:lstStyle/>
                    <a:p>
                      <a:pPr algn="ctr"/>
                      <a:r>
                        <a:rPr lang="pt-BR" sz="3000" dirty="0"/>
                        <a:t>Tipo de Escala</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básicas empíricas</a:t>
                      </a:r>
                      <a:endParaRPr lang="en-GB" sz="3000" dirty="0"/>
                    </a:p>
                  </a:txBody>
                  <a:tcPr marL="137160" marR="137160" marT="68580" marB="68580" anchor="ctr">
                    <a:solidFill>
                      <a:schemeClr val="accent2">
                        <a:lumMod val="75000"/>
                      </a:schemeClr>
                    </a:solidFill>
                  </a:tcPr>
                </a:tc>
                <a:tc>
                  <a:txBody>
                    <a:bodyPr/>
                    <a:lstStyle/>
                    <a:p>
                      <a:pPr algn="ctr"/>
                      <a:r>
                        <a:rPr lang="pt-BR" sz="3000" dirty="0"/>
                        <a:t>Operações estatísticas</a:t>
                      </a:r>
                      <a:r>
                        <a:rPr lang="pt-BR" sz="3000" baseline="0" dirty="0"/>
                        <a:t> possíveis</a:t>
                      </a:r>
                      <a:endParaRPr lang="en-GB" sz="3000" dirty="0"/>
                    </a:p>
                  </a:txBody>
                  <a:tcPr marL="137160" marR="137160" marT="68580" marB="68580" anchor="ctr">
                    <a:solidFill>
                      <a:schemeClr val="accent2">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3000" dirty="0"/>
                        <a:t>Exemplos</a:t>
                      </a:r>
                      <a:r>
                        <a:rPr lang="en-GB" sz="3000" baseline="0" dirty="0"/>
                        <a:t> e transformações possíveis</a:t>
                      </a:r>
                      <a:endParaRPr lang="en-GB" sz="3000" dirty="0"/>
                    </a:p>
                    <a:p>
                      <a:pPr algn="ctr"/>
                      <a:endParaRPr lang="en-GB" sz="3000" dirty="0"/>
                    </a:p>
                  </a:txBody>
                  <a:tcPr marL="137160" marR="137160" marT="68580" marB="68580" anchor="ctr">
                    <a:solidFill>
                      <a:schemeClr val="accent2">
                        <a:lumMod val="75000"/>
                      </a:schemeClr>
                    </a:solidFill>
                  </a:tcPr>
                </a:tc>
                <a:extLst>
                  <a:ext uri="{0D108BD9-81ED-4DB2-BD59-A6C34878D82A}">
                    <a16:rowId xmlns:a16="http://schemas.microsoft.com/office/drawing/2014/main" val="10000"/>
                  </a:ext>
                </a:extLst>
              </a:tr>
              <a:tr h="2095863">
                <a:tc>
                  <a:txBody>
                    <a:bodyPr/>
                    <a:lstStyle/>
                    <a:p>
                      <a:pPr algn="ctr"/>
                      <a:r>
                        <a:rPr lang="pt-BR" sz="2700" dirty="0"/>
                        <a:t>Nominal</a:t>
                      </a:r>
                      <a:endParaRPr lang="en-GB" sz="2700" dirty="0"/>
                    </a:p>
                  </a:txBody>
                  <a:tcPr marL="137160" marR="137160" marT="68580" marB="68580" anchor="ctr">
                    <a:solidFill>
                      <a:srgbClr val="F1EDE9"/>
                    </a:solidFill>
                  </a:tcPr>
                </a:tc>
                <a:tc>
                  <a:txBody>
                    <a:bodyPr/>
                    <a:lstStyle/>
                    <a:p>
                      <a:r>
                        <a:rPr lang="pt-BR" sz="2700" dirty="0"/>
                        <a:t>Determinar igualdade (identidade)</a:t>
                      </a:r>
                      <a:endParaRPr lang="en-GB" sz="2700" dirty="0"/>
                    </a:p>
                  </a:txBody>
                  <a:tcPr marL="137160" marR="137160" marT="68580" marB="68580" anchor="ctr">
                    <a:solidFill>
                      <a:srgbClr val="F1EDE9"/>
                    </a:solidFill>
                  </a:tcPr>
                </a:tc>
                <a:tc>
                  <a:txBody>
                    <a:bodyPr/>
                    <a:lstStyle/>
                    <a:p>
                      <a:r>
                        <a:rPr lang="pt-BR" sz="2700" dirty="0"/>
                        <a:t>Frequência</a:t>
                      </a:r>
                      <a:r>
                        <a:rPr lang="pt-BR" sz="2700" baseline="0" dirty="0"/>
                        <a:t> (número de casos) e Moda (e.g. qual atributo é o mais comum neste grupo de objetos?)</a:t>
                      </a:r>
                      <a:endParaRPr lang="en-GB" sz="2700" dirty="0"/>
                    </a:p>
                  </a:txBody>
                  <a:tcPr marL="137160" marR="137160" marT="68580" marB="68580" anchor="ctr">
                    <a:solidFill>
                      <a:srgbClr val="F1EDE9"/>
                    </a:solidFill>
                  </a:tcPr>
                </a:tc>
                <a:tc>
                  <a:txBody>
                    <a:bodyPr/>
                    <a:lstStyle/>
                    <a:p>
                      <a:r>
                        <a:rPr lang="pt-BR" sz="2700" dirty="0"/>
                        <a:t>Gênero</a:t>
                      </a:r>
                      <a:r>
                        <a:rPr lang="pt-BR" sz="2700" baseline="0" dirty="0"/>
                        <a:t> (M/F </a:t>
                      </a:r>
                      <a:r>
                        <a:rPr lang="pt-BR" sz="2700" baseline="0" dirty="0">
                          <a:sym typeface="Wingdings" panose="05000000000000000000" pitchFamily="2" charset="2"/>
                        </a:rPr>
                        <a:t> 1/2)</a:t>
                      </a:r>
                    </a:p>
                    <a:p>
                      <a:r>
                        <a:rPr lang="pt-BR" sz="2700" baseline="0" dirty="0">
                          <a:sym typeface="Wingdings" panose="05000000000000000000" pitchFamily="2" charset="2"/>
                        </a:rPr>
                        <a:t>Tipo sanguíneo (A/B/AB/O  1/2/3/4)</a:t>
                      </a:r>
                      <a:endParaRPr lang="en-GB" sz="2700" dirty="0"/>
                    </a:p>
                  </a:txBody>
                  <a:tcPr marL="137160" marR="137160" marT="68580" marB="68580" anchor="ctr">
                    <a:solidFill>
                      <a:srgbClr val="F1EDE9"/>
                    </a:solidFill>
                  </a:tcPr>
                </a:tc>
                <a:extLst>
                  <a:ext uri="{0D108BD9-81ED-4DB2-BD59-A6C34878D82A}">
                    <a16:rowId xmlns:a16="http://schemas.microsoft.com/office/drawing/2014/main" val="10001"/>
                  </a:ext>
                </a:extLst>
              </a:tr>
              <a:tr h="2579522">
                <a:tc>
                  <a:txBody>
                    <a:bodyPr/>
                    <a:lstStyle/>
                    <a:p>
                      <a:pPr algn="ctr"/>
                      <a:r>
                        <a:rPr lang="pt-BR" sz="2700" dirty="0"/>
                        <a:t>Ordinal</a:t>
                      </a:r>
                      <a:endParaRPr lang="en-GB" sz="2700" dirty="0"/>
                    </a:p>
                  </a:txBody>
                  <a:tcPr marL="137160" marR="137160" marT="68580" marB="68580" anchor="ctr"/>
                </a:tc>
                <a:tc>
                  <a:txBody>
                    <a:bodyPr/>
                    <a:lstStyle/>
                    <a:p>
                      <a:r>
                        <a:rPr lang="pt-BR" sz="2700" dirty="0"/>
                        <a:t>Determinar qual é maior ou menor (ordem) + identidade</a:t>
                      </a:r>
                      <a:endParaRPr lang="en-GB" sz="2700" dirty="0"/>
                    </a:p>
                  </a:txBody>
                  <a:tcPr marL="137160" marR="137160" marT="68580" marB="68580" anchor="ctr"/>
                </a:tc>
                <a:tc>
                  <a:txBody>
                    <a:bodyPr/>
                    <a:lstStyle/>
                    <a:p>
                      <a:r>
                        <a:rPr lang="pt-BR" sz="2700" dirty="0"/>
                        <a:t>Mediana (e.g. qual</a:t>
                      </a:r>
                      <a:r>
                        <a:rPr lang="pt-BR" sz="2700" baseline="0" dirty="0"/>
                        <a:t> atributo representa o centro neste grupo de objetos?) </a:t>
                      </a:r>
                      <a:r>
                        <a:rPr lang="pt-BR" sz="2700" dirty="0"/>
                        <a:t>e Procedimentos não-paramétricos</a:t>
                      </a:r>
                      <a:endParaRPr lang="en-GB" sz="2700" dirty="0"/>
                    </a:p>
                  </a:txBody>
                  <a:tcPr marL="137160" marR="137160" marT="68580" marB="68580" anchor="ctr"/>
                </a:tc>
                <a:tc>
                  <a:txBody>
                    <a:bodyPr/>
                    <a:lstStyle/>
                    <a:p>
                      <a:r>
                        <a:rPr lang="pt-BR" sz="2700" dirty="0"/>
                        <a:t>Escala</a:t>
                      </a:r>
                      <a:r>
                        <a:rPr lang="pt-BR" sz="2700" baseline="0" dirty="0"/>
                        <a:t> de Frequência </a:t>
                      </a:r>
                    </a:p>
                    <a:p>
                      <a:r>
                        <a:rPr lang="pt-BR" sz="2700" baseline="0" dirty="0"/>
                        <a:t>(Nunca/Às vezes/Frequentemente/Sempre </a:t>
                      </a:r>
                      <a:r>
                        <a:rPr lang="pt-BR" sz="2700" baseline="0" dirty="0">
                          <a:sym typeface="Wingdings" panose="05000000000000000000" pitchFamily="2" charset="2"/>
                        </a:rPr>
                        <a:t> 1/2/3/4)</a:t>
                      </a:r>
                      <a:endParaRPr lang="en-GB" sz="2700" dirty="0"/>
                    </a:p>
                  </a:txBody>
                  <a:tcPr marL="137160" marR="137160" marT="68580" marB="68580" anchor="ctr"/>
                </a:tc>
                <a:extLst>
                  <a:ext uri="{0D108BD9-81ED-4DB2-BD59-A6C34878D82A}">
                    <a16:rowId xmlns:a16="http://schemas.microsoft.com/office/drawing/2014/main" val="10002"/>
                  </a:ext>
                </a:extLst>
              </a:tr>
              <a:tr h="2095863">
                <a:tc>
                  <a:txBody>
                    <a:bodyPr/>
                    <a:lstStyle/>
                    <a:p>
                      <a:pPr algn="ctr"/>
                      <a:r>
                        <a:rPr lang="pt-BR" sz="2700" dirty="0"/>
                        <a:t>Intervalar</a:t>
                      </a:r>
                      <a:endParaRPr lang="en-GB" sz="2700" dirty="0"/>
                    </a:p>
                  </a:txBody>
                  <a:tcPr marL="137160" marR="137160" marT="68580" marB="68580" anchor="ctr">
                    <a:solidFill>
                      <a:srgbClr val="F1EDE9"/>
                    </a:solidFill>
                  </a:tcPr>
                </a:tc>
                <a:tc>
                  <a:txBody>
                    <a:bodyPr/>
                    <a:lstStyle/>
                    <a:p>
                      <a:r>
                        <a:rPr lang="pt-BR" sz="2700" dirty="0"/>
                        <a:t>Determinar igualdade</a:t>
                      </a:r>
                      <a:r>
                        <a:rPr lang="pt-BR" sz="2700" baseline="0" dirty="0"/>
                        <a:t> dos intervalos ou das diferenças (aditividade) + igualdade + ordem</a:t>
                      </a:r>
                      <a:endParaRPr lang="en-GB" sz="2700" dirty="0"/>
                    </a:p>
                  </a:txBody>
                  <a:tcPr marL="137160" marR="137160" marT="68580" marB="68580" anchor="ctr">
                    <a:solidFill>
                      <a:srgbClr val="F1EDE9"/>
                    </a:solidFill>
                  </a:tcPr>
                </a:tc>
                <a:tc>
                  <a:txBody>
                    <a:bodyPr/>
                    <a:lstStyle/>
                    <a:p>
                      <a:r>
                        <a:rPr lang="pt-BR" sz="2700" dirty="0"/>
                        <a:t>Média (e.g.</a:t>
                      </a:r>
                      <a:r>
                        <a:rPr lang="pt-BR" sz="2700" baseline="0" dirty="0"/>
                        <a:t> qual a média do atributo?)</a:t>
                      </a:r>
                      <a:r>
                        <a:rPr lang="pt-BR" sz="2700" dirty="0"/>
                        <a:t>, Desvio Padrão, Procedimentos</a:t>
                      </a:r>
                      <a:r>
                        <a:rPr lang="pt-BR" sz="2700" baseline="0" dirty="0"/>
                        <a:t> paramétricos</a:t>
                      </a:r>
                      <a:endParaRPr lang="en-GB" sz="2700" dirty="0"/>
                    </a:p>
                  </a:txBody>
                  <a:tcPr marL="137160" marR="137160" marT="68580" marB="68580" anchor="ctr">
                    <a:solidFill>
                      <a:srgbClr val="F1EDE9"/>
                    </a:solidFill>
                  </a:tcPr>
                </a:tc>
                <a:tc>
                  <a:txBody>
                    <a:bodyPr/>
                    <a:lstStyle/>
                    <a:p>
                      <a:r>
                        <a:rPr lang="pt-BR" sz="2700" dirty="0"/>
                        <a:t>Temperatura</a:t>
                      </a:r>
                      <a:r>
                        <a:rPr lang="pt-BR" sz="2700" baseline="0" dirty="0"/>
                        <a:t> (Celsius) ...-21 -20 ...0 ...20 21...</a:t>
                      </a:r>
                      <a:endParaRPr lang="en-GB" sz="2700" dirty="0"/>
                    </a:p>
                  </a:txBody>
                  <a:tcPr marL="137160" marR="137160" marT="68580" marB="68580" anchor="ctr">
                    <a:solidFill>
                      <a:srgbClr val="F1EDE9"/>
                    </a:solidFill>
                  </a:tcPr>
                </a:tc>
                <a:extLst>
                  <a:ext uri="{0D108BD9-81ED-4DB2-BD59-A6C34878D82A}">
                    <a16:rowId xmlns:a16="http://schemas.microsoft.com/office/drawing/2014/main" val="10003"/>
                  </a:ext>
                </a:extLst>
              </a:tr>
              <a:tr h="1838537">
                <a:tc>
                  <a:txBody>
                    <a:bodyPr/>
                    <a:lstStyle/>
                    <a:p>
                      <a:pPr algn="ctr"/>
                      <a:r>
                        <a:rPr lang="pt-BR" sz="2700" dirty="0"/>
                        <a:t>Razão</a:t>
                      </a:r>
                      <a:endParaRPr lang="en-GB" sz="2700" dirty="0"/>
                    </a:p>
                  </a:txBody>
                  <a:tcPr marL="137160" marR="137160" marT="68580" marB="68580" anchor="ctr"/>
                </a:tc>
                <a:tc>
                  <a:txBody>
                    <a:bodyPr/>
                    <a:lstStyle/>
                    <a:p>
                      <a:r>
                        <a:rPr lang="pt-BR" sz="2700" dirty="0"/>
                        <a:t>Determinar igualdade dos índices (razão) + identidade + ordem</a:t>
                      </a:r>
                      <a:r>
                        <a:rPr lang="pt-BR" sz="2700" baseline="0" dirty="0"/>
                        <a:t> + aditividade</a:t>
                      </a:r>
                      <a:endParaRPr lang="en-GB" sz="2700" dirty="0"/>
                    </a:p>
                  </a:txBody>
                  <a:tcPr marL="137160" marR="137160" marT="68580" marB="68580" anchor="ctr"/>
                </a:tc>
                <a:tc>
                  <a:txBody>
                    <a:bodyPr/>
                    <a:lstStyle/>
                    <a:p>
                      <a:r>
                        <a:rPr lang="pt-BR" sz="2700" dirty="0"/>
                        <a:t>Computa</a:t>
                      </a:r>
                      <a:r>
                        <a:rPr lang="pt-BR" sz="2700" baseline="0" dirty="0"/>
                        <a:t> índices de variação</a:t>
                      </a:r>
                      <a:endParaRPr lang="en-GB" sz="2700" dirty="0"/>
                    </a:p>
                  </a:txBody>
                  <a:tcPr marL="137160" marR="137160" marT="68580" marB="68580" anchor="ctr"/>
                </a:tc>
                <a:tc>
                  <a:txBody>
                    <a:bodyPr/>
                    <a:lstStyle/>
                    <a:p>
                      <a:r>
                        <a:rPr lang="pt-BR" sz="2700" dirty="0"/>
                        <a:t>Massa (kg):</a:t>
                      </a:r>
                      <a:r>
                        <a:rPr lang="pt-BR" sz="2700" baseline="0" dirty="0"/>
                        <a:t>          0 1 2 ... 20 21 .... 100 101...</a:t>
                      </a:r>
                    </a:p>
                    <a:p>
                      <a:pPr defTabSz="898525"/>
                      <a:r>
                        <a:rPr lang="pt-BR" sz="2700" baseline="0" dirty="0"/>
                        <a:t>Comprimento (m):  0 1 2 ... 20 21 ... 100 101 ...</a:t>
                      </a:r>
                      <a:endParaRPr lang="en-GB" sz="2700" dirty="0"/>
                    </a:p>
                  </a:txBody>
                  <a:tcPr marL="137160" marR="137160" marT="68580" marB="6858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19478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6962" y="3086908"/>
            <a:ext cx="8859093" cy="6639818"/>
          </a:xfrm>
        </p:spPr>
        <p:txBody>
          <a:bodyPr>
            <a:noAutofit/>
          </a:bodyPr>
          <a:lstStyle/>
          <a:p>
            <a:pPr>
              <a:lnSpc>
                <a:spcPct val="120000"/>
              </a:lnSpc>
              <a:buClr>
                <a:srgbClr val="04A07B"/>
              </a:buClr>
              <a:buFont typeface="Arial" panose="020B0604020202020204" pitchFamily="34" charset="0"/>
              <a:buChar char="•"/>
            </a:pPr>
            <a:r>
              <a:rPr lang="en-GB" sz="3600"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Vem</a:t>
            </a:r>
            <a:r>
              <a:rPr lang="en-GB" dirty="0">
                <a:latin typeface="Inter" panose="020B0604020202020204" charset="0"/>
                <a:ea typeface="Inter" panose="020B0604020202020204" charset="0"/>
                <a:cs typeface="Segoe UI" panose="020B0502040204020203" pitchFamily="34" charset="0"/>
              </a:rPr>
              <a:t> da </a:t>
            </a:r>
            <a:r>
              <a:rPr lang="en-GB" dirty="0" err="1">
                <a:latin typeface="Inter" panose="020B0604020202020204" charset="0"/>
                <a:ea typeface="Inter" panose="020B0604020202020204" charset="0"/>
                <a:cs typeface="Segoe UI" panose="020B0502040204020203" pitchFamily="34" charset="0"/>
              </a:rPr>
              <a:t>linguagem</a:t>
            </a:r>
            <a:r>
              <a:rPr lang="en-GB" dirty="0">
                <a:latin typeface="Inter" panose="020B0604020202020204" charset="0"/>
                <a:ea typeface="Inter" panose="020B0604020202020204" charset="0"/>
                <a:cs typeface="Segoe UI" panose="020B0502040204020203" pitchFamily="34" charset="0"/>
              </a:rPr>
              <a:t> S</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Nasceu</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em</a:t>
            </a:r>
            <a:r>
              <a:rPr lang="en-GB" dirty="0">
                <a:latin typeface="Inter" panose="020B0604020202020204" charset="0"/>
                <a:ea typeface="Inter" panose="020B0604020202020204" charset="0"/>
                <a:cs typeface="Segoe UI" panose="020B0502040204020203" pitchFamily="34" charset="0"/>
              </a:rPr>
              <a:t> 1995 </a:t>
            </a:r>
            <a:r>
              <a:rPr lang="en-GB" dirty="0" err="1">
                <a:latin typeface="Inter" panose="020B0604020202020204" charset="0"/>
                <a:ea typeface="Inter" panose="020B0604020202020204" charset="0"/>
                <a:cs typeface="Segoe UI" panose="020B0502040204020203" pitchFamily="34" charset="0"/>
              </a:rPr>
              <a:t>na</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Universidade</a:t>
            </a:r>
            <a:r>
              <a:rPr lang="en-GB" dirty="0">
                <a:latin typeface="Inter" panose="020B0604020202020204" charset="0"/>
                <a:ea typeface="Inter" panose="020B0604020202020204" charset="0"/>
                <a:cs typeface="Segoe UI" panose="020B0502040204020203" pitchFamily="34" charset="0"/>
              </a:rPr>
              <a:t> de Auckland (NZ) </a:t>
            </a:r>
          </a:p>
          <a:p>
            <a:pPr>
              <a:lnSpc>
                <a:spcPct val="120000"/>
              </a:lnSpc>
              <a:buClr>
                <a:srgbClr val="04A07B"/>
              </a:buClr>
              <a:buFont typeface="Arial" panose="020B0604020202020204" pitchFamily="34" charset="0"/>
              <a:buChar char="•"/>
            </a:pP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Mantido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pelo</a:t>
            </a:r>
            <a:r>
              <a:rPr lang="en-GB" dirty="0">
                <a:latin typeface="Inter" panose="020B0604020202020204" charset="0"/>
                <a:ea typeface="Inter" panose="020B0604020202020204" charset="0"/>
                <a:cs typeface="Segoe UI" panose="020B0502040204020203" pitchFamily="34" charset="0"/>
              </a:rPr>
              <a:t> </a:t>
            </a:r>
            <a:r>
              <a:rPr lang="en-GB" b="1" dirty="0">
                <a:solidFill>
                  <a:srgbClr val="AD6237"/>
                </a:solidFill>
                <a:latin typeface="Inter" panose="020B0604020202020204" charset="0"/>
                <a:ea typeface="Inter" panose="020B0604020202020204" charset="0"/>
                <a:cs typeface="Segoe UI" panose="020B0502040204020203" pitchFamily="34" charset="0"/>
              </a:rPr>
              <a:t>R Development Core Team</a:t>
            </a:r>
          </a:p>
          <a:p>
            <a:pPr>
              <a:lnSpc>
                <a:spcPct val="120000"/>
              </a:lnSpc>
              <a:buClr>
                <a:srgbClr val="04A07B"/>
              </a:buClr>
              <a:buFont typeface="Arial" panose="020B0604020202020204" pitchFamily="34" charset="0"/>
              <a:buChar char="•"/>
            </a:pPr>
            <a:r>
              <a:rPr lang="en-GB" b="1" dirty="0">
                <a:solidFill>
                  <a:srgbClr val="04A07B"/>
                </a:solidFill>
                <a:latin typeface="Inter" panose="020B0604020202020204" charset="0"/>
                <a:ea typeface="Inter" panose="020B0604020202020204" charset="0"/>
                <a:cs typeface="Segoe UI" panose="020B0502040204020203" pitchFamily="34" charset="0"/>
              </a:rPr>
              <a:t> </a:t>
            </a:r>
            <a:r>
              <a:rPr lang="en-GB" dirty="0">
                <a:latin typeface="Inter" panose="020B0604020202020204" charset="0"/>
                <a:ea typeface="Inter" panose="020B0604020202020204" charset="0"/>
                <a:cs typeface="Segoe UI" panose="020B0502040204020203" pitchFamily="34" charset="0"/>
              </a:rPr>
              <a:t>É um </a:t>
            </a:r>
            <a:r>
              <a:rPr lang="en-GB" dirty="0" err="1">
                <a:latin typeface="Inter" panose="020B0604020202020204" charset="0"/>
                <a:ea typeface="Inter" panose="020B0604020202020204" charset="0"/>
                <a:cs typeface="Segoe UI" panose="020B0502040204020203" pitchFamily="34" charset="0"/>
              </a:rPr>
              <a:t>ambiente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computacional</a:t>
            </a:r>
            <a:r>
              <a:rPr lang="en-GB" dirty="0">
                <a:latin typeface="Inter" panose="020B0604020202020204" charset="0"/>
                <a:ea typeface="Inter" panose="020B0604020202020204" charset="0"/>
                <a:cs typeface="Segoe UI" panose="020B0502040204020203" pitchFamily="34" charset="0"/>
              </a:rPr>
              <a:t> e </a:t>
            </a:r>
            <a:r>
              <a:rPr lang="en-GB" b="1" dirty="0" err="1">
                <a:solidFill>
                  <a:srgbClr val="AD6237"/>
                </a:solidFill>
                <a:latin typeface="Inter" panose="020B0604020202020204" charset="0"/>
                <a:ea typeface="Inter" panose="020B0604020202020204" charset="0"/>
                <a:cs typeface="Segoe UI" panose="020B0502040204020203" pitchFamily="34" charset="0"/>
              </a:rPr>
              <a:t>uma</a:t>
            </a:r>
            <a:r>
              <a:rPr lang="en-GB" b="1" dirty="0">
                <a:solidFill>
                  <a:srgbClr val="AD6237"/>
                </a:solidFill>
                <a:latin typeface="Inter" panose="020B0604020202020204" charset="0"/>
                <a:ea typeface="Inter" panose="020B0604020202020204" charset="0"/>
                <a:cs typeface="Segoe UI" panose="020B0502040204020203" pitchFamily="34" charset="0"/>
              </a:rPr>
              <a:t> </a:t>
            </a:r>
            <a:r>
              <a:rPr lang="en-GB" b="1" dirty="0" err="1">
                <a:solidFill>
                  <a:srgbClr val="AD6237"/>
                </a:solidFill>
                <a:latin typeface="Inter" panose="020B0604020202020204" charset="0"/>
                <a:ea typeface="Inter" panose="020B0604020202020204" charset="0"/>
                <a:cs typeface="Segoe UI" panose="020B0502040204020203" pitchFamily="34" charset="0"/>
              </a:rPr>
              <a:t>linguagem</a:t>
            </a:r>
            <a:r>
              <a:rPr lang="en-GB" b="1" dirty="0">
                <a:solidFill>
                  <a:srgbClr val="AD6237"/>
                </a:solidFill>
                <a:latin typeface="Inter" panose="020B0604020202020204" charset="0"/>
                <a:ea typeface="Inter" panose="020B0604020202020204" charset="0"/>
                <a:cs typeface="Segoe UI" panose="020B0502040204020203" pitchFamily="34" charset="0"/>
              </a:rPr>
              <a:t> de </a:t>
            </a:r>
            <a:r>
              <a:rPr lang="en-GB" b="1" dirty="0" err="1">
                <a:solidFill>
                  <a:srgbClr val="AD6237"/>
                </a:solidFill>
                <a:latin typeface="Inter" panose="020B0604020202020204" charset="0"/>
                <a:ea typeface="Inter" panose="020B0604020202020204" charset="0"/>
                <a:cs typeface="Segoe UI" panose="020B0502040204020203" pitchFamily="34" charset="0"/>
              </a:rPr>
              <a:t>programação</a:t>
            </a:r>
            <a:r>
              <a:rPr lang="en-GB" dirty="0">
                <a:latin typeface="Inter" panose="020B0604020202020204" charset="0"/>
                <a:ea typeface="Inter" panose="020B0604020202020204" charset="0"/>
                <a:cs typeface="Segoe UI" panose="020B0502040204020203" pitchFamily="34" charset="0"/>
              </a:rPr>
              <a:t> que </a:t>
            </a:r>
            <a:r>
              <a:rPr lang="en-GB" dirty="0" err="1">
                <a:latin typeface="Inter" panose="020B0604020202020204" charset="0"/>
                <a:ea typeface="Inter" panose="020B0604020202020204" charset="0"/>
                <a:cs typeface="Segoe UI" panose="020B0502040204020203" pitchFamily="34" charset="0"/>
              </a:rPr>
              <a:t>atualmente</a:t>
            </a:r>
            <a:r>
              <a:rPr lang="en-GB" dirty="0">
                <a:latin typeface="Inter" panose="020B0604020202020204" charset="0"/>
                <a:ea typeface="Inter" panose="020B0604020202020204" charset="0"/>
                <a:cs typeface="Segoe UI" panose="020B0502040204020203" pitchFamily="34" charset="0"/>
              </a:rPr>
              <a:t> é </a:t>
            </a:r>
            <a:r>
              <a:rPr lang="en-GB" dirty="0" err="1">
                <a:latin typeface="Inter" panose="020B0604020202020204" charset="0"/>
                <a:ea typeface="Inter" panose="020B0604020202020204" charset="0"/>
                <a:cs typeface="Segoe UI" panose="020B0502040204020203" pitchFamily="34" charset="0"/>
              </a:rPr>
              <a:t>bastante</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utilizada</a:t>
            </a:r>
            <a:r>
              <a:rPr lang="en-GB" dirty="0">
                <a:latin typeface="Inter" panose="020B0604020202020204" charset="0"/>
                <a:ea typeface="Inter" panose="020B0604020202020204" charset="0"/>
                <a:cs typeface="Segoe UI" panose="020B0502040204020203" pitchFamily="34" charset="0"/>
              </a:rPr>
              <a:t> para </a:t>
            </a:r>
            <a:r>
              <a:rPr lang="en-GB" dirty="0" err="1">
                <a:latin typeface="Inter" panose="020B0604020202020204" charset="0"/>
                <a:ea typeface="Inter" panose="020B0604020202020204" charset="0"/>
                <a:cs typeface="Segoe UI" panose="020B0502040204020203" pitchFamily="34" charset="0"/>
              </a:rPr>
              <a:t>manipulação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análise</a:t>
            </a:r>
            <a:r>
              <a:rPr lang="en-GB" dirty="0">
                <a:latin typeface="Inter" panose="020B0604020202020204" charset="0"/>
                <a:ea typeface="Inter" panose="020B0604020202020204" charset="0"/>
                <a:cs typeface="Segoe UI" panose="020B0502040204020203" pitchFamily="34" charset="0"/>
              </a:rPr>
              <a:t> e </a:t>
            </a:r>
            <a:r>
              <a:rPr lang="en-GB" dirty="0" err="1">
                <a:latin typeface="Inter" panose="020B0604020202020204" charset="0"/>
                <a:ea typeface="Inter" panose="020B0604020202020204" charset="0"/>
                <a:cs typeface="Segoe UI" panose="020B0502040204020203" pitchFamily="34" charset="0"/>
              </a:rPr>
              <a:t>visualização</a:t>
            </a:r>
            <a:r>
              <a:rPr lang="en-GB" dirty="0">
                <a:latin typeface="Inter" panose="020B0604020202020204" charset="0"/>
                <a:ea typeface="Inter" panose="020B0604020202020204" charset="0"/>
                <a:cs typeface="Segoe UI" panose="020B0502040204020203" pitchFamily="34" charset="0"/>
              </a:rPr>
              <a:t> </a:t>
            </a:r>
            <a:r>
              <a:rPr lang="en-GB" dirty="0" err="1">
                <a:latin typeface="Inter" panose="020B0604020202020204" charset="0"/>
                <a:ea typeface="Inter" panose="020B0604020202020204" charset="0"/>
                <a:cs typeface="Segoe UI" panose="020B0502040204020203" pitchFamily="34" charset="0"/>
              </a:rPr>
              <a:t>gráfica</a:t>
            </a:r>
            <a:r>
              <a:rPr lang="en-GB" dirty="0">
                <a:latin typeface="Inter" panose="020B0604020202020204" charset="0"/>
                <a:ea typeface="Inter" panose="020B0604020202020204" charset="0"/>
                <a:cs typeface="Segoe UI" panose="020B0502040204020203" pitchFamily="34" charset="0"/>
              </a:rPr>
              <a:t> de dados.</a:t>
            </a: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286" y="3086907"/>
            <a:ext cx="6856010" cy="5134389"/>
          </a:xfrm>
          <a:prstGeom prst="rect">
            <a:avLst/>
          </a:prstGeom>
        </p:spPr>
      </p:pic>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9030713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099490"/>
            <a:ext cx="9601200" cy="1143000"/>
          </a:xfrm>
        </p:spPr>
        <p:txBody>
          <a:bodyPr>
            <a:noAutofit/>
          </a:bodyPr>
          <a:lstStyle/>
          <a:p>
            <a:r>
              <a:rPr lang="pt-BR" sz="5400" b="1" dirty="0">
                <a:latin typeface="Inter" panose="020B0604020202020204" charset="0"/>
                <a:ea typeface="Inter" panose="020B0604020202020204" charset="0"/>
              </a:rPr>
              <a:t>Hora de pensar sobre dados!</a:t>
            </a:r>
            <a:endParaRPr lang="en-GB" sz="5400" b="1" dirty="0">
              <a:latin typeface="Inter" panose="020B0604020202020204" charset="0"/>
              <a:ea typeface="Inter" panose="020B0604020202020204" charset="0"/>
            </a:endParaRPr>
          </a:p>
        </p:txBody>
      </p:sp>
      <p:sp>
        <p:nvSpPr>
          <p:cNvPr id="3" name="Espaço Reservado para Conteúdo 2"/>
          <p:cNvSpPr>
            <a:spLocks noGrp="1"/>
          </p:cNvSpPr>
          <p:nvPr>
            <p:ph idx="1"/>
          </p:nvPr>
        </p:nvSpPr>
        <p:spPr>
          <a:xfrm>
            <a:off x="677812" y="8075172"/>
            <a:ext cx="3438764" cy="802038"/>
          </a:xfr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a:normAutofit lnSpcReduction="10000"/>
          </a:bodyPr>
          <a:lstStyle/>
          <a:p>
            <a:pPr marL="0" indent="0" algn="ctr">
              <a:buNone/>
            </a:pPr>
            <a:r>
              <a:rPr lang="pt-BR" sz="4800" dirty="0">
                <a:solidFill>
                  <a:schemeClr val="tx1"/>
                </a:solidFill>
                <a:latin typeface="Inter" panose="020B0604020202020204" charset="0"/>
                <a:ea typeface="Inter" panose="020B0604020202020204" charset="0"/>
              </a:rPr>
              <a:t>Razão</a:t>
            </a:r>
            <a:endParaRPr lang="en-GB" sz="4800" dirty="0">
              <a:solidFill>
                <a:schemeClr val="tx1"/>
              </a:solidFill>
              <a:latin typeface="Inter" panose="020B0604020202020204" charset="0"/>
              <a:ea typeface="Inter" panose="020B0604020202020204" charset="0"/>
            </a:endParaRPr>
          </a:p>
        </p:txBody>
      </p:sp>
      <p:sp>
        <p:nvSpPr>
          <p:cNvPr id="7" name="Espaço Reservado para Conteúdo 2"/>
          <p:cNvSpPr txBox="1">
            <a:spLocks/>
          </p:cNvSpPr>
          <p:nvPr/>
        </p:nvSpPr>
        <p:spPr>
          <a:xfrm>
            <a:off x="677812" y="4403298"/>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Ordinal</a:t>
            </a:r>
            <a:endParaRPr lang="en-GB" sz="4800" dirty="0">
              <a:latin typeface="Inter" panose="020B0604020202020204" charset="0"/>
              <a:ea typeface="Inter" panose="020B0604020202020204" charset="0"/>
            </a:endParaRPr>
          </a:p>
        </p:txBody>
      </p:sp>
      <p:sp>
        <p:nvSpPr>
          <p:cNvPr id="8" name="Espaço Reservado para Conteúdo 2"/>
          <p:cNvSpPr txBox="1">
            <a:spLocks/>
          </p:cNvSpPr>
          <p:nvPr/>
        </p:nvSpPr>
        <p:spPr>
          <a:xfrm>
            <a:off x="677812" y="6239235"/>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Intervalar</a:t>
            </a:r>
            <a:endParaRPr lang="en-GB" sz="4800" dirty="0">
              <a:latin typeface="Inter" panose="020B0604020202020204" charset="0"/>
              <a:ea typeface="Inter" panose="020B0604020202020204" charset="0"/>
            </a:endParaRPr>
          </a:p>
        </p:txBody>
      </p:sp>
      <p:sp>
        <p:nvSpPr>
          <p:cNvPr id="9" name="Espaço Reservado para Conteúdo 2"/>
          <p:cNvSpPr txBox="1">
            <a:spLocks/>
          </p:cNvSpPr>
          <p:nvPr/>
        </p:nvSpPr>
        <p:spPr>
          <a:xfrm>
            <a:off x="677812" y="2567361"/>
            <a:ext cx="3438764" cy="802038"/>
          </a:xfrm>
          <a:prstGeom prst="rect">
            <a:avLst/>
          </a:prstGeom>
          <a:solidFill>
            <a:srgbClr val="C6A28D"/>
          </a:solidFill>
          <a:ln w="57150">
            <a:solidFill>
              <a:srgbClr val="AD6237"/>
            </a:solidFill>
          </a:ln>
        </p:spPr>
        <p:style>
          <a:lnRef idx="3">
            <a:schemeClr val="lt1"/>
          </a:lnRef>
          <a:fillRef idx="1">
            <a:schemeClr val="accent4"/>
          </a:fillRef>
          <a:effectRef idx="1">
            <a:schemeClr val="accent4"/>
          </a:effectRef>
          <a:fontRef idx="minor">
            <a:schemeClr val="lt1"/>
          </a:fontRef>
        </p:style>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pt-BR" sz="4800" dirty="0">
                <a:latin typeface="Inter" panose="020B0604020202020204" charset="0"/>
                <a:ea typeface="Inter" panose="020B0604020202020204" charset="0"/>
              </a:rPr>
              <a:t>Nominal</a:t>
            </a:r>
            <a:endParaRPr lang="en-GB" sz="4800" dirty="0">
              <a:latin typeface="Inter" panose="020B0604020202020204" charset="0"/>
              <a:ea typeface="Inter" panose="020B0604020202020204" charset="0"/>
            </a:endParaRPr>
          </a:p>
        </p:txBody>
      </p:sp>
      <p:sp>
        <p:nvSpPr>
          <p:cNvPr id="10" name="CaixaDeTexto 9"/>
          <p:cNvSpPr txBox="1"/>
          <p:nvPr/>
        </p:nvSpPr>
        <p:spPr>
          <a:xfrm>
            <a:off x="15056763" y="362622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Anos de educação</a:t>
            </a:r>
            <a:endParaRPr lang="en-GB" sz="2700" dirty="0">
              <a:latin typeface="Inter" panose="020B0604020202020204" charset="0"/>
              <a:ea typeface="Inter" panose="020B0604020202020204" charset="0"/>
            </a:endParaRPr>
          </a:p>
        </p:txBody>
      </p:sp>
      <p:sp>
        <p:nvSpPr>
          <p:cNvPr id="11" name="CaixaDeTexto 10"/>
          <p:cNvSpPr txBox="1"/>
          <p:nvPr/>
        </p:nvSpPr>
        <p:spPr>
          <a:xfrm>
            <a:off x="11199169" y="2834346"/>
            <a:ext cx="3128459"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Cor do cabelo</a:t>
            </a:r>
          </a:p>
        </p:txBody>
      </p:sp>
      <p:sp>
        <p:nvSpPr>
          <p:cNvPr id="12" name="CaixaDeTexto 11"/>
          <p:cNvSpPr txBox="1"/>
          <p:nvPr/>
        </p:nvSpPr>
        <p:spPr>
          <a:xfrm>
            <a:off x="16281552" y="5160574"/>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Salário</a:t>
            </a:r>
            <a:endParaRPr lang="en-GB" sz="2700" dirty="0">
              <a:latin typeface="Inter" panose="020B0604020202020204" charset="0"/>
              <a:ea typeface="Inter" panose="020B0604020202020204" charset="0"/>
            </a:endParaRPr>
          </a:p>
        </p:txBody>
      </p:sp>
      <p:sp>
        <p:nvSpPr>
          <p:cNvPr id="14" name="CaixaDeTexto 13"/>
          <p:cNvSpPr txBox="1"/>
          <p:nvPr/>
        </p:nvSpPr>
        <p:spPr>
          <a:xfrm>
            <a:off x="11337348" y="1709816"/>
            <a:ext cx="3741792"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Tipo de residência</a:t>
            </a:r>
          </a:p>
        </p:txBody>
      </p:sp>
      <p:sp>
        <p:nvSpPr>
          <p:cNvPr id="15" name="CaixaDeTexto 14"/>
          <p:cNvSpPr txBox="1"/>
          <p:nvPr/>
        </p:nvSpPr>
        <p:spPr>
          <a:xfrm>
            <a:off x="10196788" y="4631570"/>
            <a:ext cx="4284143"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Nível de concordância </a:t>
            </a:r>
            <a:endParaRPr lang="en-GB" sz="2700" dirty="0">
              <a:latin typeface="Inter" panose="020B0604020202020204" charset="0"/>
              <a:ea typeface="Inter" panose="020B0604020202020204" charset="0"/>
            </a:endParaRPr>
          </a:p>
        </p:txBody>
      </p:sp>
      <p:sp>
        <p:nvSpPr>
          <p:cNvPr id="16" name="CaixaDeTexto 15"/>
          <p:cNvSpPr txBox="1"/>
          <p:nvPr/>
        </p:nvSpPr>
        <p:spPr>
          <a:xfrm>
            <a:off x="16448078" y="7175010"/>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Idade</a:t>
            </a:r>
            <a:endParaRPr lang="en-GB" sz="2700" dirty="0">
              <a:latin typeface="Inter" panose="020B0604020202020204" charset="0"/>
              <a:ea typeface="Inter" panose="020B0604020202020204" charset="0"/>
            </a:endParaRPr>
          </a:p>
        </p:txBody>
      </p:sp>
      <p:sp>
        <p:nvSpPr>
          <p:cNvPr id="18" name="CaixaDeTexto 17"/>
          <p:cNvSpPr txBox="1"/>
          <p:nvPr/>
        </p:nvSpPr>
        <p:spPr>
          <a:xfrm>
            <a:off x="16448076" y="8637978"/>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Gênero</a:t>
            </a:r>
          </a:p>
        </p:txBody>
      </p:sp>
      <p:sp>
        <p:nvSpPr>
          <p:cNvPr id="19" name="CaixaDeTexto 18"/>
          <p:cNvSpPr txBox="1"/>
          <p:nvPr/>
        </p:nvSpPr>
        <p:spPr>
          <a:xfrm>
            <a:off x="14988892" y="8674643"/>
            <a:ext cx="145918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Região </a:t>
            </a:r>
            <a:endParaRPr lang="en-GB" sz="2700" dirty="0">
              <a:latin typeface="Inter" panose="020B0604020202020204" charset="0"/>
              <a:ea typeface="Inter" panose="020B0604020202020204" charset="0"/>
            </a:endParaRPr>
          </a:p>
        </p:txBody>
      </p:sp>
      <p:sp>
        <p:nvSpPr>
          <p:cNvPr id="20" name="CaixaDeTexto 19"/>
          <p:cNvSpPr txBox="1"/>
          <p:nvPr/>
        </p:nvSpPr>
        <p:spPr>
          <a:xfrm>
            <a:off x="14988891" y="5765457"/>
            <a:ext cx="463508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Status profissional</a:t>
            </a:r>
          </a:p>
        </p:txBody>
      </p:sp>
      <p:sp>
        <p:nvSpPr>
          <p:cNvPr id="22" name="CaixaDeTexto 21"/>
          <p:cNvSpPr txBox="1"/>
          <p:nvPr/>
        </p:nvSpPr>
        <p:spPr>
          <a:xfrm>
            <a:off x="15037424" y="1050751"/>
            <a:ext cx="3857235"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Satisfação com a vida</a:t>
            </a:r>
            <a:endParaRPr lang="en-GB" sz="2700" dirty="0">
              <a:latin typeface="Inter" panose="020B0604020202020204" charset="0"/>
              <a:ea typeface="Inter" panose="020B0604020202020204" charset="0"/>
            </a:endParaRPr>
          </a:p>
        </p:txBody>
      </p:sp>
      <p:sp>
        <p:nvSpPr>
          <p:cNvPr id="23" name="CaixaDeTexto 22"/>
          <p:cNvSpPr txBox="1"/>
          <p:nvPr/>
        </p:nvSpPr>
        <p:spPr>
          <a:xfrm>
            <a:off x="14736705" y="4822605"/>
            <a:ext cx="4556711"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Estado civil </a:t>
            </a:r>
          </a:p>
        </p:txBody>
      </p:sp>
      <p:sp>
        <p:nvSpPr>
          <p:cNvPr id="24" name="CaixaDeTexto 23"/>
          <p:cNvSpPr txBox="1"/>
          <p:nvPr/>
        </p:nvSpPr>
        <p:spPr>
          <a:xfrm>
            <a:off x="15351273" y="9281206"/>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Você tem irmãos?</a:t>
            </a:r>
            <a:endParaRPr lang="en-GB" sz="2700" dirty="0">
              <a:latin typeface="Inter" panose="020B0604020202020204" charset="0"/>
              <a:ea typeface="Inter" panose="020B0604020202020204" charset="0"/>
            </a:endParaRPr>
          </a:p>
        </p:txBody>
      </p:sp>
      <p:sp>
        <p:nvSpPr>
          <p:cNvPr id="25" name="CaixaDeTexto 24"/>
          <p:cNvSpPr txBox="1"/>
          <p:nvPr/>
        </p:nvSpPr>
        <p:spPr>
          <a:xfrm>
            <a:off x="14988891" y="6446269"/>
            <a:ext cx="322953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Número de irmãos </a:t>
            </a:r>
          </a:p>
        </p:txBody>
      </p:sp>
      <p:sp>
        <p:nvSpPr>
          <p:cNvPr id="26" name="CaixaDeTexto 25"/>
          <p:cNvSpPr txBox="1"/>
          <p:nvPr/>
        </p:nvSpPr>
        <p:spPr>
          <a:xfrm>
            <a:off x="14988891" y="2049595"/>
            <a:ext cx="3715343"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Horas (relógio de 12 horas)</a:t>
            </a:r>
            <a:endParaRPr lang="en-GB" sz="2700" dirty="0">
              <a:latin typeface="Inter" panose="020B0604020202020204" charset="0"/>
              <a:ea typeface="Inter" panose="020B0604020202020204" charset="0"/>
            </a:endParaRPr>
          </a:p>
        </p:txBody>
      </p:sp>
      <p:sp>
        <p:nvSpPr>
          <p:cNvPr id="27" name="CaixaDeTexto 26"/>
          <p:cNvSpPr txBox="1"/>
          <p:nvPr/>
        </p:nvSpPr>
        <p:spPr>
          <a:xfrm>
            <a:off x="14747500" y="7165914"/>
            <a:ext cx="1984458" cy="507831"/>
          </a:xfrm>
          <a:prstGeom prst="rect">
            <a:avLst/>
          </a:prstGeom>
          <a:noFill/>
        </p:spPr>
        <p:txBody>
          <a:bodyPr wrap="square" rtlCol="0">
            <a:spAutoFit/>
          </a:bodyPr>
          <a:lstStyle/>
          <a:p>
            <a:r>
              <a:rPr lang="pt-BR" sz="2700" dirty="0">
                <a:latin typeface="Inter" panose="020B0604020202020204" charset="0"/>
                <a:ea typeface="Inter" panose="020B0604020202020204" charset="0"/>
              </a:rPr>
              <a:t>Notas</a:t>
            </a:r>
            <a:endParaRPr lang="en-GB" sz="2700" dirty="0">
              <a:latin typeface="Inter" panose="020B0604020202020204" charset="0"/>
              <a:ea typeface="Inter" panose="020B0604020202020204" charset="0"/>
            </a:endParaRPr>
          </a:p>
        </p:txBody>
      </p:sp>
      <p:sp>
        <p:nvSpPr>
          <p:cNvPr id="28" name="CaixaDeTexto 27"/>
          <p:cNvSpPr txBox="1"/>
          <p:nvPr/>
        </p:nvSpPr>
        <p:spPr>
          <a:xfrm>
            <a:off x="14783289" y="7910776"/>
            <a:ext cx="3797522" cy="923330"/>
          </a:xfrm>
          <a:prstGeom prst="rect">
            <a:avLst/>
          </a:prstGeom>
          <a:noFill/>
        </p:spPr>
        <p:txBody>
          <a:bodyPr wrap="square" rtlCol="0">
            <a:spAutoFit/>
          </a:bodyPr>
          <a:lstStyle/>
          <a:p>
            <a:r>
              <a:rPr lang="pt-BR" sz="2700" dirty="0">
                <a:latin typeface="Inter" panose="020B0604020202020204" charset="0"/>
                <a:ea typeface="Inter" panose="020B0604020202020204" charset="0"/>
              </a:rPr>
              <a:t>Temperatura (Celsius)</a:t>
            </a:r>
            <a:endParaRPr lang="en-GB" sz="2700" dirty="0">
              <a:latin typeface="Inter" panose="020B0604020202020204" charset="0"/>
              <a:ea typeface="Inter" panose="020B0604020202020204" charset="0"/>
            </a:endParaRPr>
          </a:p>
        </p:txBody>
      </p:sp>
      <p:sp>
        <p:nvSpPr>
          <p:cNvPr id="29" name="Retângulo 28"/>
          <p:cNvSpPr/>
          <p:nvPr/>
        </p:nvSpPr>
        <p:spPr>
          <a:xfrm>
            <a:off x="677813" y="2567361"/>
            <a:ext cx="13890144"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0" name="Retângulo 29"/>
          <p:cNvSpPr/>
          <p:nvPr/>
        </p:nvSpPr>
        <p:spPr>
          <a:xfrm>
            <a:off x="677813" y="4406716"/>
            <a:ext cx="1387779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1" name="Retângulo 30"/>
          <p:cNvSpPr/>
          <p:nvPr/>
        </p:nvSpPr>
        <p:spPr>
          <a:xfrm>
            <a:off x="677812" y="6261331"/>
            <a:ext cx="13890146"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32" name="Retângulo 31"/>
          <p:cNvSpPr/>
          <p:nvPr/>
        </p:nvSpPr>
        <p:spPr>
          <a:xfrm>
            <a:off x="677812" y="8066703"/>
            <a:ext cx="13877798" cy="1658370"/>
          </a:xfrm>
          <a:prstGeom prst="rect">
            <a:avLst/>
          </a:prstGeom>
          <a:noFill/>
          <a:ln w="57150">
            <a:solidFill>
              <a:srgbClr val="AD62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700"/>
          </a:p>
        </p:txBody>
      </p:sp>
    </p:spTree>
    <p:extLst>
      <p:ext uri="{BB962C8B-B14F-4D97-AF65-F5344CB8AC3E}">
        <p14:creationId xmlns:p14="http://schemas.microsoft.com/office/powerpoint/2010/main" val="159318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4.19753E-6 L -0.57951 0.44892 " pathEditMode="relative" rAng="0" ptsTypes="AA">
                                      <p:cBhvr>
                                        <p:cTn id="6" dur="2000" fill="hold"/>
                                        <p:tgtEl>
                                          <p:spTgt spid="26"/>
                                        </p:tgtEl>
                                        <p:attrNameLst>
                                          <p:attrName>ppt_x</p:attrName>
                                          <p:attrName>ppt_y</p:attrName>
                                        </p:attrNameLst>
                                      </p:cBhvr>
                                      <p:rCtr x="-28976" y="22438"/>
                                    </p:animMotion>
                                  </p:childTnLst>
                                </p:cTn>
                              </p:par>
                              <p:par>
                                <p:cTn id="7" presetID="42" presetClass="path" presetSubtype="0" accel="50000" decel="50000" fill="hold" grpId="0" nodeType="withEffect">
                                  <p:stCondLst>
                                    <p:cond delay="0"/>
                                  </p:stCondLst>
                                  <p:childTnLst>
                                    <p:animMotion origin="layout" path="M -2.77778E-6 4.32099E-6 L -0.30798 0.07623 " pathEditMode="relative" rAng="0" ptsTypes="AA">
                                      <p:cBhvr>
                                        <p:cTn id="8" dur="2000" fill="hold"/>
                                        <p:tgtEl>
                                          <p:spTgt spid="15"/>
                                        </p:tgtEl>
                                        <p:attrNameLst>
                                          <p:attrName>ppt_x</p:attrName>
                                          <p:attrName>ppt_y</p:attrName>
                                        </p:attrNameLst>
                                      </p:cBhvr>
                                      <p:rCtr x="-15399" y="3812"/>
                                    </p:animMotion>
                                  </p:childTnLst>
                                </p:cTn>
                              </p:par>
                              <p:par>
                                <p:cTn id="9" presetID="42" presetClass="path" presetSubtype="0" accel="50000" decel="50000" fill="hold" grpId="0" nodeType="withEffect">
                                  <p:stCondLst>
                                    <p:cond delay="0"/>
                                  </p:stCondLst>
                                  <p:childTnLst>
                                    <p:animMotion origin="layout" path="M -0.35625 -0.01111 L -0.37292 0.06004 " pathEditMode="relative" rAng="0" ptsTypes="AA">
                                      <p:cBhvr>
                                        <p:cTn id="10" dur="2000" fill="hold"/>
                                        <p:tgtEl>
                                          <p:spTgt spid="11"/>
                                        </p:tgtEl>
                                        <p:attrNameLst>
                                          <p:attrName>ppt_x</p:attrName>
                                          <p:attrName>ppt_y</p:attrName>
                                        </p:attrNameLst>
                                      </p:cBhvr>
                                      <p:rCtr x="0" y="386"/>
                                    </p:animMotion>
                                  </p:childTnLst>
                                </p:cTn>
                              </p:par>
                              <p:par>
                                <p:cTn id="11" presetID="42" presetClass="path" presetSubtype="0" accel="50000" decel="50000" fill="hold" grpId="0" nodeType="withEffect">
                                  <p:stCondLst>
                                    <p:cond delay="0"/>
                                  </p:stCondLst>
                                  <p:childTnLst>
                                    <p:animMotion origin="layout" path="M -9.72222E-7 -1.85185E-6 L -0.25304 0.348 " pathEditMode="relative" rAng="0" ptsTypes="AA">
                                      <p:cBhvr>
                                        <p:cTn id="12" dur="2000" fill="hold"/>
                                        <p:tgtEl>
                                          <p:spTgt spid="22"/>
                                        </p:tgtEl>
                                        <p:attrNameLst>
                                          <p:attrName>ppt_x</p:attrName>
                                          <p:attrName>ppt_y</p:attrName>
                                        </p:attrNameLst>
                                      </p:cBhvr>
                                      <p:rCtr x="-14167" y="20525"/>
                                    </p:animMotion>
                                  </p:childTnLst>
                                </p:cTn>
                              </p:par>
                              <p:par>
                                <p:cTn id="13" presetID="42" presetClass="path" presetSubtype="0" accel="50000" decel="50000" fill="hold" grpId="0" nodeType="withEffect">
                                  <p:stCondLst>
                                    <p:cond delay="0"/>
                                  </p:stCondLst>
                                  <p:childTnLst>
                                    <p:animMotion origin="layout" path="M -2.22222E-6 4.93827E-6 L -0.38055 0.09814 " pathEditMode="relative" rAng="0" ptsTypes="AA">
                                      <p:cBhvr>
                                        <p:cTn id="14" dur="2000" fill="hold"/>
                                        <p:tgtEl>
                                          <p:spTgt spid="14"/>
                                        </p:tgtEl>
                                        <p:attrNameLst>
                                          <p:attrName>ppt_x</p:attrName>
                                          <p:attrName>ppt_y</p:attrName>
                                        </p:attrNameLst>
                                      </p:cBhvr>
                                      <p:rCtr x="-19028" y="4907"/>
                                    </p:animMotion>
                                  </p:childTnLst>
                                </p:cTn>
                              </p:par>
                              <p:par>
                                <p:cTn id="15" presetID="42" presetClass="path" presetSubtype="0" accel="50000" decel="50000" fill="hold" grpId="0" nodeType="withEffect">
                                  <p:stCondLst>
                                    <p:cond delay="0"/>
                                  </p:stCondLst>
                                  <p:childTnLst>
                                    <p:animMotion origin="layout" path="M -1.94444E-6 -4.93827E-7 L -0.7158 0.525 " pathEditMode="relative" rAng="0" ptsTypes="AA">
                                      <p:cBhvr>
                                        <p:cTn id="16" dur="2000" fill="hold"/>
                                        <p:tgtEl>
                                          <p:spTgt spid="10"/>
                                        </p:tgtEl>
                                        <p:attrNameLst>
                                          <p:attrName>ppt_x</p:attrName>
                                          <p:attrName>ppt_y</p:attrName>
                                        </p:attrNameLst>
                                      </p:cBhvr>
                                      <p:rCtr x="-35790" y="26250"/>
                                    </p:animMotion>
                                  </p:childTnLst>
                                </p:cTn>
                              </p:par>
                              <p:par>
                                <p:cTn id="17" presetID="42" presetClass="path" presetSubtype="0" accel="50000" decel="50000" fill="hold" grpId="0" nodeType="withEffect">
                                  <p:stCondLst>
                                    <p:cond delay="0"/>
                                  </p:stCondLst>
                                  <p:childTnLst>
                                    <p:animMotion origin="layout" path="M -1.94444E-6 1.48148E-6 L -0.22621 -0.13025 " pathEditMode="relative" rAng="0" ptsTypes="AA">
                                      <p:cBhvr>
                                        <p:cTn id="18" dur="2000" fill="hold"/>
                                        <p:tgtEl>
                                          <p:spTgt spid="23"/>
                                        </p:tgtEl>
                                        <p:attrNameLst>
                                          <p:attrName>ppt_x</p:attrName>
                                          <p:attrName>ppt_y</p:attrName>
                                        </p:attrNameLst>
                                      </p:cBhvr>
                                      <p:rCtr x="-11311" y="-6512"/>
                                    </p:animMotion>
                                  </p:childTnLst>
                                </p:cTn>
                              </p:par>
                              <p:par>
                                <p:cTn id="19" presetID="42" presetClass="path" presetSubtype="0" accel="50000" decel="50000" fill="hold" grpId="0" nodeType="withEffect">
                                  <p:stCondLst>
                                    <p:cond delay="0"/>
                                  </p:stCondLst>
                                  <p:childTnLst>
                                    <p:animMotion origin="layout" path="M 9.72222E-7 1.11111E-6 L -0.60356 0.3037 " pathEditMode="relative" rAng="0" ptsTypes="AA">
                                      <p:cBhvr>
                                        <p:cTn id="20" dur="2000" fill="hold"/>
                                        <p:tgtEl>
                                          <p:spTgt spid="12"/>
                                        </p:tgtEl>
                                        <p:attrNameLst>
                                          <p:attrName>ppt_x</p:attrName>
                                          <p:attrName>ppt_y</p:attrName>
                                        </p:attrNameLst>
                                      </p:cBhvr>
                                      <p:rCtr x="-30182" y="15185"/>
                                    </p:animMotion>
                                  </p:childTnLst>
                                </p:cTn>
                              </p:par>
                              <p:par>
                                <p:cTn id="21" presetID="42" presetClass="path" presetSubtype="0" accel="50000" decel="50000" fill="hold" grpId="0" nodeType="withEffect">
                                  <p:stCondLst>
                                    <p:cond delay="0"/>
                                  </p:stCondLst>
                                  <p:childTnLst>
                                    <p:animMotion origin="layout" path="M -4.16667E-6 4.81481E-6 L -0.22968 -0.28195 " pathEditMode="relative" rAng="0" ptsTypes="AA">
                                      <p:cBhvr>
                                        <p:cTn id="22" dur="2000" fill="hold"/>
                                        <p:tgtEl>
                                          <p:spTgt spid="20"/>
                                        </p:tgtEl>
                                        <p:attrNameLst>
                                          <p:attrName>ppt_x</p:attrName>
                                          <p:attrName>ppt_y</p:attrName>
                                        </p:attrNameLst>
                                      </p:cBhvr>
                                      <p:rCtr x="-11484" y="-14105"/>
                                    </p:animMotion>
                                  </p:childTnLst>
                                </p:cTn>
                              </p:par>
                              <p:par>
                                <p:cTn id="23" presetID="42" presetClass="path" presetSubtype="0" accel="50000" decel="50000" fill="hold" grpId="0" nodeType="withEffect">
                                  <p:stCondLst>
                                    <p:cond delay="0"/>
                                  </p:stCondLst>
                                  <p:childTnLst>
                                    <p:animMotion origin="layout" path="M 6.94444E-7 1.11111E-6 L -0.26259 0.1787 " pathEditMode="relative" rAng="0" ptsTypes="AA">
                                      <p:cBhvr>
                                        <p:cTn id="24" dur="2000" fill="hold"/>
                                        <p:tgtEl>
                                          <p:spTgt spid="25"/>
                                        </p:tgtEl>
                                        <p:attrNameLst>
                                          <p:attrName>ppt_x</p:attrName>
                                          <p:attrName>ppt_y</p:attrName>
                                        </p:attrNameLst>
                                      </p:cBhvr>
                                      <p:rCtr x="-13134" y="8935"/>
                                    </p:animMotion>
                                  </p:childTnLst>
                                </p:cTn>
                              </p:par>
                              <p:par>
                                <p:cTn id="25" presetID="42" presetClass="path" presetSubtype="0" accel="50000" decel="50000" fill="hold" grpId="0" nodeType="withEffect">
                                  <p:stCondLst>
                                    <p:cond delay="0"/>
                                  </p:stCondLst>
                                  <p:childTnLst>
                                    <p:animMotion origin="layout" path="M 2.91667E-6 3.7037E-6 L -0.49818 -0.24707 " pathEditMode="relative" rAng="0" ptsTypes="AA">
                                      <p:cBhvr>
                                        <p:cTn id="26" dur="2000" fill="hold"/>
                                        <p:tgtEl>
                                          <p:spTgt spid="27"/>
                                        </p:tgtEl>
                                        <p:attrNameLst>
                                          <p:attrName>ppt_x</p:attrName>
                                          <p:attrName>ppt_y</p:attrName>
                                        </p:attrNameLst>
                                      </p:cBhvr>
                                      <p:rCtr x="-24913" y="-12361"/>
                                    </p:animMotion>
                                  </p:childTnLst>
                                </p:cTn>
                              </p:par>
                              <p:par>
                                <p:cTn id="27" presetID="42" presetClass="path" presetSubtype="0" accel="50000" decel="50000" fill="hold" grpId="0" nodeType="withEffect">
                                  <p:stCondLst>
                                    <p:cond delay="0"/>
                                  </p:stCondLst>
                                  <p:childTnLst>
                                    <p:animMotion origin="layout" path="M -3.61111E-6 -2.22222E-6 L -0.471 0.17994 " pathEditMode="relative" rAng="0" ptsTypes="AA">
                                      <p:cBhvr>
                                        <p:cTn id="28" dur="2000" fill="hold"/>
                                        <p:tgtEl>
                                          <p:spTgt spid="16"/>
                                        </p:tgtEl>
                                        <p:attrNameLst>
                                          <p:attrName>ppt_x</p:attrName>
                                          <p:attrName>ppt_y</p:attrName>
                                        </p:attrNameLst>
                                      </p:cBhvr>
                                      <p:rCtr x="-23550" y="8997"/>
                                    </p:animMotion>
                                  </p:childTnLst>
                                </p:cTn>
                              </p:par>
                              <p:par>
                                <p:cTn id="29" presetID="42" presetClass="path" presetSubtype="0" accel="50000" decel="50000" fill="hold" grpId="0" nodeType="withEffect">
                                  <p:stCondLst>
                                    <p:cond delay="0"/>
                                  </p:stCondLst>
                                  <p:childTnLst>
                                    <p:animMotion origin="layout" path="M -2.77778E-6 1.11111E-6 L -0.25382 -0.12469 " pathEditMode="relative" rAng="0" ptsTypes="AA">
                                      <p:cBhvr>
                                        <p:cTn id="30" dur="2000" fill="hold"/>
                                        <p:tgtEl>
                                          <p:spTgt spid="28"/>
                                        </p:tgtEl>
                                        <p:attrNameLst>
                                          <p:attrName>ppt_x</p:attrName>
                                          <p:attrName>ppt_y</p:attrName>
                                        </p:attrNameLst>
                                      </p:cBhvr>
                                      <p:rCtr x="-12691" y="-6235"/>
                                    </p:animMotion>
                                  </p:childTnLst>
                                </p:cTn>
                              </p:par>
                              <p:par>
                                <p:cTn id="31" presetID="42" presetClass="path" presetSubtype="0" accel="50000" decel="50000" fill="hold" grpId="0" nodeType="withEffect">
                                  <p:stCondLst>
                                    <p:cond delay="0"/>
                                  </p:stCondLst>
                                  <p:childTnLst>
                                    <p:animMotion origin="layout" path="M 0.02283 -1.23457E-6 L -0.37413 -0.50463 " pathEditMode="relative" rAng="0" ptsTypes="AA">
                                      <p:cBhvr>
                                        <p:cTn id="32" dur="2000" fill="hold"/>
                                        <p:tgtEl>
                                          <p:spTgt spid="19"/>
                                        </p:tgtEl>
                                        <p:attrNameLst>
                                          <p:attrName>ppt_x</p:attrName>
                                          <p:attrName>ppt_y</p:attrName>
                                        </p:attrNameLst>
                                      </p:cBhvr>
                                      <p:rCtr x="-19852" y="-25231"/>
                                    </p:animMotion>
                                  </p:childTnLst>
                                </p:cTn>
                              </p:par>
                              <p:par>
                                <p:cTn id="33" presetID="42" presetClass="path" presetSubtype="0" accel="50000" decel="50000" fill="hold" grpId="0" nodeType="withEffect">
                                  <p:stCondLst>
                                    <p:cond delay="0"/>
                                  </p:stCondLst>
                                  <p:childTnLst>
                                    <p:animMotion origin="layout" path="M -3.61111E-6 -1.85185E-6 L -0.85017 -0.50278 " pathEditMode="relative" rAng="0" ptsTypes="AA">
                                      <p:cBhvr>
                                        <p:cTn id="34" dur="2000" fill="hold"/>
                                        <p:tgtEl>
                                          <p:spTgt spid="18"/>
                                        </p:tgtEl>
                                        <p:attrNameLst>
                                          <p:attrName>ppt_x</p:attrName>
                                          <p:attrName>ppt_y</p:attrName>
                                        </p:attrNameLst>
                                      </p:cBhvr>
                                      <p:rCtr x="-42509" y="-25139"/>
                                    </p:animMotion>
                                  </p:childTnLst>
                                </p:cTn>
                              </p:par>
                              <p:par>
                                <p:cTn id="35" presetID="42" presetClass="path" presetSubtype="0" accel="50000" decel="50000" fill="hold" grpId="0" nodeType="withEffect">
                                  <p:stCondLst>
                                    <p:cond delay="0"/>
                                  </p:stCondLst>
                                  <p:childTnLst>
                                    <p:animMotion origin="layout" path="M -9.72222E-7 -1.85185E-6 L -0.41936 -0.62469 " pathEditMode="relative" rAng="0" ptsTypes="AA">
                                      <p:cBhvr>
                                        <p:cTn id="36" dur="2000" fill="hold"/>
                                        <p:tgtEl>
                                          <p:spTgt spid="24"/>
                                        </p:tgtEl>
                                        <p:attrNameLst>
                                          <p:attrName>ppt_x</p:attrName>
                                          <p:attrName>ppt_y</p:attrName>
                                        </p:attrNameLst>
                                      </p:cBhvr>
                                      <p:rCtr x="-20972" y="-312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5" grpId="0"/>
      <p:bldP spid="16" grpId="0"/>
      <p:bldP spid="18" grpId="0"/>
      <p:bldP spid="19" grpId="0"/>
      <p:bldP spid="20" grpId="0"/>
      <p:bldP spid="22" grpId="0"/>
      <p:bldP spid="23" grpId="0"/>
      <p:bldP spid="24" grpId="0"/>
      <p:bldP spid="25" grpId="0"/>
      <p:bldP spid="26" grpId="0"/>
      <p:bldP spid="27"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295400" y="846138"/>
            <a:ext cx="15649575" cy="8798590"/>
          </a:xfrm>
          <a:prstGeom prst="rect">
            <a:avLst/>
          </a:prstGeom>
        </p:spPr>
      </p:pic>
    </p:spTree>
    <p:extLst>
      <p:ext uri="{BB962C8B-B14F-4D97-AF65-F5344CB8AC3E}">
        <p14:creationId xmlns:p14="http://schemas.microsoft.com/office/powerpoint/2010/main" val="4254311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Tree>
    <p:extLst>
      <p:ext uri="{BB962C8B-B14F-4D97-AF65-F5344CB8AC3E}">
        <p14:creationId xmlns:p14="http://schemas.microsoft.com/office/powerpoint/2010/main" val="14121625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8635"/>
            <a:ext cx="16241486" cy="6652142"/>
          </a:xfrm>
          <a:prstGeom prst="rect">
            <a:avLst/>
          </a:prstGeom>
        </p:spPr>
        <p:txBody>
          <a:bodyPr wrap="square">
            <a:spAutoFit/>
          </a:bodyPr>
          <a:lstStyle/>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geral de pernas que cada pessoa tem é 1,99. Ou seja, em geral, a maior parte das pessoas tem mais pernas do que a média.</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A média de gênero no mundo é de 0,504. </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r>
              <a:rPr lang="pt-BR" sz="3200" dirty="0">
                <a:latin typeface="Inter" panose="020B0604020202020204" charset="0"/>
                <a:ea typeface="Inter" panose="020B0604020202020204" charset="0"/>
              </a:rPr>
              <a:t>Hoje, a temperatura Celsius, apresentou os valores de 23,1 em três horários, 23,2 em um horário, 23,3 em dois horários, 23,4 em cinco horários...</a:t>
            </a: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a:p>
            <a:pPr marL="428625" indent="-428625">
              <a:lnSpc>
                <a:spcPct val="150000"/>
              </a:lnSpc>
              <a:buFont typeface="Arial" panose="020B0604020202020204" pitchFamily="34" charset="0"/>
              <a:buChar char="•"/>
            </a:pPr>
            <a:endParaRPr lang="pt-BR" sz="3200" dirty="0">
              <a:latin typeface="Inter" panose="020B0604020202020204" charset="0"/>
              <a:ea typeface="Inter" panose="020B0604020202020204" charset="0"/>
            </a:endParaRPr>
          </a:p>
        </p:txBody>
      </p:sp>
      <p:sp>
        <p:nvSpPr>
          <p:cNvPr id="4" name="Retângulo 3"/>
          <p:cNvSpPr/>
          <p:nvPr/>
        </p:nvSpPr>
        <p:spPr>
          <a:xfrm>
            <a:off x="1090012" y="1433534"/>
            <a:ext cx="7144905" cy="923330"/>
          </a:xfrm>
          <a:prstGeom prst="rect">
            <a:avLst/>
          </a:prstGeom>
        </p:spPr>
        <p:txBody>
          <a:bodyPr wrap="none">
            <a:spAutoFit/>
          </a:bodyPr>
          <a:lstStyle/>
          <a:p>
            <a:r>
              <a:rPr lang="pt-BR" sz="5400" b="1" dirty="0">
                <a:latin typeface="Inter" panose="020B0604020202020204" charset="0"/>
                <a:ea typeface="Inter" panose="020B0604020202020204" charset="0"/>
              </a:rPr>
              <a:t>Por que isso importa?</a:t>
            </a:r>
          </a:p>
        </p:txBody>
      </p:sp>
      <p:sp>
        <p:nvSpPr>
          <p:cNvPr id="15" name="CaixaDeTexto 14">
            <a:extLst>
              <a:ext uri="{FF2B5EF4-FFF2-40B4-BE49-F238E27FC236}">
                <a16:creationId xmlns:a16="http://schemas.microsoft.com/office/drawing/2014/main" id="{B5CCDB1D-EB4C-A582-D2E9-1BFE4F16B2E8}"/>
              </a:ext>
            </a:extLst>
          </p:cNvPr>
          <p:cNvSpPr txBox="1"/>
          <p:nvPr/>
        </p:nvSpPr>
        <p:spPr>
          <a:xfrm>
            <a:off x="1524000" y="5676272"/>
            <a:ext cx="11506200"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No mundo, existem 50,4% homens e 49,6% de mulheres. </a:t>
            </a:r>
            <a:endParaRPr lang="pt-BR" sz="2800" b="1" dirty="0">
              <a:solidFill>
                <a:srgbClr val="AD6237"/>
              </a:solidFill>
            </a:endParaRPr>
          </a:p>
        </p:txBody>
      </p:sp>
      <p:sp>
        <p:nvSpPr>
          <p:cNvPr id="16" name="CaixaDeTexto 15">
            <a:extLst>
              <a:ext uri="{FF2B5EF4-FFF2-40B4-BE49-F238E27FC236}">
                <a16:creationId xmlns:a16="http://schemas.microsoft.com/office/drawing/2014/main" id="{0A1E8F30-F603-EBA8-2606-846CDED830AD}"/>
              </a:ext>
            </a:extLst>
          </p:cNvPr>
          <p:cNvSpPr txBox="1"/>
          <p:nvPr/>
        </p:nvSpPr>
        <p:spPr>
          <a:xfrm>
            <a:off x="1514706" y="4312276"/>
            <a:ext cx="15477893" cy="461665"/>
          </a:xfrm>
          <a:prstGeom prst="rect">
            <a:avLst/>
          </a:prstGeom>
          <a:noFill/>
        </p:spPr>
        <p:txBody>
          <a:bodyPr wrap="square">
            <a:spAutoFit/>
          </a:bodyPr>
          <a:lstStyle/>
          <a:p>
            <a:r>
              <a:rPr lang="pt-BR" sz="2400" b="1" dirty="0">
                <a:solidFill>
                  <a:srgbClr val="AD6237"/>
                </a:solidFill>
                <a:latin typeface="Inter" panose="020B0604020202020204" charset="0"/>
                <a:ea typeface="Inter" panose="020B0604020202020204" charset="0"/>
              </a:rPr>
              <a:t>OU: No mundo, existem 90% de pessoas com duas pernas e 10% que tem uma ou nenhuma perna.</a:t>
            </a:r>
            <a:endParaRPr lang="pt-BR" sz="2400" b="1" dirty="0">
              <a:solidFill>
                <a:srgbClr val="AD6237"/>
              </a:solidFill>
            </a:endParaRPr>
          </a:p>
        </p:txBody>
      </p:sp>
      <p:sp>
        <p:nvSpPr>
          <p:cNvPr id="17" name="CaixaDeTexto 16">
            <a:extLst>
              <a:ext uri="{FF2B5EF4-FFF2-40B4-BE49-F238E27FC236}">
                <a16:creationId xmlns:a16="http://schemas.microsoft.com/office/drawing/2014/main" id="{69552518-CD79-0589-F8FE-4ED4E554F375}"/>
              </a:ext>
            </a:extLst>
          </p:cNvPr>
          <p:cNvSpPr txBox="1"/>
          <p:nvPr/>
        </p:nvSpPr>
        <p:spPr>
          <a:xfrm>
            <a:off x="1524000" y="7926063"/>
            <a:ext cx="15673988" cy="523220"/>
          </a:xfrm>
          <a:prstGeom prst="rect">
            <a:avLst/>
          </a:prstGeom>
          <a:noFill/>
        </p:spPr>
        <p:txBody>
          <a:bodyPr wrap="square">
            <a:spAutoFit/>
          </a:bodyPr>
          <a:lstStyle/>
          <a:p>
            <a:r>
              <a:rPr lang="pt-BR" sz="2800" b="1" dirty="0">
                <a:solidFill>
                  <a:srgbClr val="AD6237"/>
                </a:solidFill>
                <a:latin typeface="Inter" panose="020B0604020202020204" charset="0"/>
                <a:ea typeface="Inter" panose="020B0604020202020204" charset="0"/>
              </a:rPr>
              <a:t>OU: Hoje a temperatura variou entre 23,1 e 23,4 graus, com uma média de 23,3 graus. </a:t>
            </a:r>
            <a:endParaRPr lang="pt-BR" sz="2800" b="1" dirty="0">
              <a:solidFill>
                <a:srgbClr val="AD6237"/>
              </a:solidFill>
            </a:endParaRPr>
          </a:p>
        </p:txBody>
      </p:sp>
    </p:spTree>
    <p:extLst>
      <p:ext uri="{BB962C8B-B14F-4D97-AF65-F5344CB8AC3E}">
        <p14:creationId xmlns:p14="http://schemas.microsoft.com/office/powerpoint/2010/main" val="3739513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5250605"/>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Em Psicologia, escalas são predominantemente ORDINAIS e procedimentos como comparação de médias são comuns</a:t>
            </a:r>
          </a:p>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Procedimentos como correlação ou diferença de médias envolvem computar médias e variâncias</a:t>
            </a:r>
          </a:p>
          <a:p>
            <a:pPr marL="428625" indent="-428625">
              <a:lnSpc>
                <a:spcPct val="150000"/>
              </a:lnSpc>
              <a:buFont typeface="Arial" panose="020B0604020202020204" pitchFamily="34" charset="0"/>
              <a:buChar char="•"/>
            </a:pPr>
            <a:r>
              <a:rPr lang="pt-BR" sz="3800" b="1" dirty="0">
                <a:latin typeface="Inter" panose="020B0604020202020204" charset="0"/>
                <a:ea typeface="Inter" panose="020B0604020202020204" charset="0"/>
              </a:rPr>
              <a:t>Pode-se assumir que, em Psicologia, a maioria dos procedimentos estatísticos usados são próprios para os seus tipos de escala?</a:t>
            </a:r>
          </a:p>
        </p:txBody>
      </p:sp>
      <p:sp>
        <p:nvSpPr>
          <p:cNvPr id="4" name="Retângulo 3"/>
          <p:cNvSpPr/>
          <p:nvPr/>
        </p:nvSpPr>
        <p:spPr>
          <a:xfrm>
            <a:off x="1090012" y="1433534"/>
            <a:ext cx="5115503" cy="923330"/>
          </a:xfrm>
          <a:prstGeom prst="rect">
            <a:avLst/>
          </a:prstGeom>
        </p:spPr>
        <p:txBody>
          <a:bodyPr wrap="none">
            <a:spAutoFit/>
          </a:bodyPr>
          <a:lstStyle/>
          <a:p>
            <a:r>
              <a:rPr lang="pt-BR" sz="5400" b="1" dirty="0">
                <a:latin typeface="Inter" panose="020B0604020202020204" charset="0"/>
                <a:ea typeface="Inter" panose="020B0604020202020204" charset="0"/>
              </a:rPr>
              <a:t>Consequências</a:t>
            </a:r>
          </a:p>
        </p:txBody>
      </p:sp>
    </p:spTree>
    <p:extLst>
      <p:ext uri="{BB962C8B-B14F-4D97-AF65-F5344CB8AC3E}">
        <p14:creationId xmlns:p14="http://schemas.microsoft.com/office/powerpoint/2010/main" val="800737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8" name="Retângulo 7"/>
          <p:cNvSpPr/>
          <p:nvPr/>
        </p:nvSpPr>
        <p:spPr>
          <a:xfrm>
            <a:off x="2547953" y="3086100"/>
            <a:ext cx="13192093" cy="3284041"/>
          </a:xfrm>
          <a:prstGeom prst="rect">
            <a:avLst/>
          </a:prstGeom>
        </p:spPr>
        <p:txBody>
          <a:bodyPr wrap="square">
            <a:spAutoFit/>
          </a:bodyPr>
          <a:lstStyle/>
          <a:p>
            <a:pPr algn="ctr">
              <a:lnSpc>
                <a:spcPct val="150000"/>
              </a:lnSpc>
            </a:pPr>
            <a:r>
              <a:rPr lang="en-GB" sz="4800" dirty="0">
                <a:latin typeface="Inter" panose="020B0604020202020204" charset="0"/>
                <a:ea typeface="Inter" panose="020B0604020202020204" charset="0"/>
              </a:rPr>
              <a:t>‘</a:t>
            </a:r>
            <a:r>
              <a:rPr lang="en-GB" sz="4800" b="1" dirty="0">
                <a:latin typeface="Inter" panose="020B0604020202020204" charset="0"/>
                <a:ea typeface="Inter" panose="020B0604020202020204" charset="0"/>
              </a:rPr>
              <a:t>Since numbers don’t remember where they come from, they always behave just the same way regardless</a:t>
            </a:r>
            <a:r>
              <a:rPr lang="en-GB" sz="4800" dirty="0">
                <a:latin typeface="Inter" panose="020B0604020202020204" charset="0"/>
                <a:ea typeface="Inter" panose="020B0604020202020204" charset="0"/>
              </a:rPr>
              <a:t>’ (Lord, 1953, p.751)</a:t>
            </a:r>
          </a:p>
        </p:txBody>
      </p:sp>
    </p:spTree>
    <p:extLst>
      <p:ext uri="{BB962C8B-B14F-4D97-AF65-F5344CB8AC3E}">
        <p14:creationId xmlns:p14="http://schemas.microsoft.com/office/powerpoint/2010/main" val="2262633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618638" y="4108851"/>
            <a:ext cx="14192250" cy="2154436"/>
          </a:xfrm>
          <a:prstGeom prst="rect">
            <a:avLst/>
          </a:prstGeom>
        </p:spPr>
        <p:txBody>
          <a:bodyPr wrap="square" lIns="0" tIns="0" rIns="0" bIns="0" rtlCol="0" anchor="t">
            <a:spAutoFit/>
          </a:bodyPr>
          <a:lstStyle/>
          <a:p>
            <a:r>
              <a:rPr lang="en-US" sz="8000" dirty="0">
                <a:solidFill>
                  <a:srgbClr val="000000"/>
                </a:solidFill>
                <a:latin typeface="Inter"/>
              </a:rPr>
              <a:t>O que </a:t>
            </a:r>
            <a:r>
              <a:rPr lang="en-US" sz="8000" dirty="0" err="1">
                <a:solidFill>
                  <a:srgbClr val="000000"/>
                </a:solidFill>
                <a:latin typeface="Inter"/>
              </a:rPr>
              <a:t>são</a:t>
            </a:r>
            <a:r>
              <a:rPr lang="en-US" sz="8000" dirty="0">
                <a:solidFill>
                  <a:srgbClr val="000000"/>
                </a:solidFill>
                <a:latin typeface="Inter"/>
              </a:rPr>
              <a:t> dados?</a:t>
            </a:r>
          </a:p>
          <a:p>
            <a:pPr>
              <a:lnSpc>
                <a:spcPct val="150000"/>
              </a:lnSpc>
            </a:pPr>
            <a:r>
              <a:rPr lang="en-US" sz="4000" dirty="0">
                <a:solidFill>
                  <a:srgbClr val="000000"/>
                </a:solidFill>
                <a:latin typeface="Inter"/>
              </a:rPr>
              <a:t>Tidy data</a:t>
            </a:r>
          </a:p>
        </p:txBody>
      </p:sp>
    </p:spTree>
    <p:extLst>
      <p:ext uri="{BB962C8B-B14F-4D97-AF65-F5344CB8AC3E}">
        <p14:creationId xmlns:p14="http://schemas.microsoft.com/office/powerpoint/2010/main" val="927708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3" name="Retângulo 2"/>
          <p:cNvSpPr/>
          <p:nvPr/>
        </p:nvSpPr>
        <p:spPr>
          <a:xfrm>
            <a:off x="1090012" y="2607808"/>
            <a:ext cx="16241486" cy="2723823"/>
          </a:xfrm>
          <a:prstGeom prst="rect">
            <a:avLst/>
          </a:prstGeom>
        </p:spPr>
        <p:txBody>
          <a:bodyPr wrap="square">
            <a:spAutoFit/>
          </a:bodyPr>
          <a:lstStyle/>
          <a:p>
            <a:pPr marL="428625" indent="-428625">
              <a:lnSpc>
                <a:spcPct val="150000"/>
              </a:lnSpc>
              <a:buFont typeface="Arial" panose="020B0604020202020204" pitchFamily="34" charset="0"/>
              <a:buChar char="•"/>
            </a:pPr>
            <a:r>
              <a:rPr lang="pt-BR" sz="3800" dirty="0">
                <a:latin typeface="Inter" panose="020B0604020202020204" charset="0"/>
                <a:ea typeface="Inter" panose="020B0604020202020204" charset="0"/>
              </a:rPr>
              <a:t>Limpar o banco de dados é uma das tarefas que mais consome tempo em uma análise de dados</a:t>
            </a:r>
          </a:p>
          <a:p>
            <a:pPr marL="428625" indent="-428625">
              <a:lnSpc>
                <a:spcPct val="150000"/>
              </a:lnSpc>
              <a:buFont typeface="Arial" panose="020B0604020202020204" pitchFamily="34" charset="0"/>
              <a:buChar char="•"/>
            </a:pPr>
            <a:r>
              <a:rPr lang="pt-BR" sz="3800" dirty="0" err="1">
                <a:latin typeface="Inter" panose="020B0604020202020204" charset="0"/>
                <a:ea typeface="Inter" panose="020B0604020202020204" charset="0"/>
              </a:rPr>
              <a:t>Tidying</a:t>
            </a:r>
            <a:r>
              <a:rPr lang="pt-BR" sz="3800" dirty="0">
                <a:latin typeface="Inter" panose="020B0604020202020204" charset="0"/>
                <a:ea typeface="Inter" panose="020B0604020202020204" charset="0"/>
              </a:rPr>
              <a:t> é o processo de estruturar os bancos de dados </a:t>
            </a:r>
          </a:p>
        </p:txBody>
      </p:sp>
      <p:sp>
        <p:nvSpPr>
          <p:cNvPr id="4" name="Retângulo 3"/>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
        <p:nvSpPr>
          <p:cNvPr id="8" name="CaixaDeTexto 7">
            <a:extLst>
              <a:ext uri="{FF2B5EF4-FFF2-40B4-BE49-F238E27FC236}">
                <a16:creationId xmlns:a16="http://schemas.microsoft.com/office/drawing/2014/main" id="{D51816D4-C44D-4FB1-8AF9-6FA3E44DF2E3}"/>
              </a:ext>
            </a:extLst>
          </p:cNvPr>
          <p:cNvSpPr txBox="1"/>
          <p:nvPr/>
        </p:nvSpPr>
        <p:spPr>
          <a:xfrm>
            <a:off x="2438400" y="6264483"/>
            <a:ext cx="12749843" cy="2308324"/>
          </a:xfrm>
          <a:prstGeom prst="rect">
            <a:avLst/>
          </a:prstGeom>
          <a:solidFill>
            <a:schemeClr val="accent3">
              <a:lumMod val="20000"/>
              <a:lumOff val="80000"/>
            </a:schemeClr>
          </a:solidFill>
        </p:spPr>
        <p:txBody>
          <a:bodyPr wrap="square">
            <a:spAutoFit/>
          </a:bodyPr>
          <a:lstStyle/>
          <a:p>
            <a:pPr algn="ctr">
              <a:lnSpc>
                <a:spcPct val="150000"/>
              </a:lnSpc>
            </a:pPr>
            <a:r>
              <a:rPr lang="en-US" sz="3600" dirty="0">
                <a:solidFill>
                  <a:srgbClr val="000000"/>
                </a:solidFill>
                <a:latin typeface="Inter" panose="020B0604020202020204" charset="0"/>
                <a:ea typeface="Inter" panose="020B0604020202020204" charset="0"/>
                <a:cs typeface="Segoe UI" panose="020B0502040204020203" pitchFamily="34" charset="0"/>
              </a:rPr>
              <a:t>Happy families are all alike; every unhappy family is unhappy in its own way </a:t>
            </a:r>
          </a:p>
          <a:p>
            <a:pPr algn="r">
              <a:lnSpc>
                <a:spcPct val="150000"/>
              </a:lnSpc>
            </a:pPr>
            <a:r>
              <a:rPr lang="en-US" sz="2400" i="1" dirty="0">
                <a:solidFill>
                  <a:srgbClr val="000000"/>
                </a:solidFill>
                <a:latin typeface="Inter" panose="020B0604020202020204" charset="0"/>
                <a:ea typeface="Inter" panose="020B0604020202020204" charset="0"/>
                <a:cs typeface="Segoe UI" panose="020B0502040204020203" pitchFamily="34" charset="0"/>
              </a:rPr>
              <a:t>Leo Tolstoy</a:t>
            </a:r>
            <a:endParaRPr lang="pt-BR" sz="2400" i="1" dirty="0">
              <a:latin typeface="Inter" panose="020B0604020202020204" charset="0"/>
              <a:ea typeface="Inter" panose="020B0604020202020204" charset="0"/>
              <a:cs typeface="Segoe UI" panose="020B0502040204020203" pitchFamily="34" charset="0"/>
            </a:endParaRPr>
          </a:p>
        </p:txBody>
      </p:sp>
      <p:sp>
        <p:nvSpPr>
          <p:cNvPr id="9" name="CaixaDeTexto 8">
            <a:extLst>
              <a:ext uri="{FF2B5EF4-FFF2-40B4-BE49-F238E27FC236}">
                <a16:creationId xmlns:a16="http://schemas.microsoft.com/office/drawing/2014/main" id="{8C0A814B-81BF-4086-A400-88A5243AFA24}"/>
              </a:ext>
            </a:extLst>
          </p:cNvPr>
          <p:cNvSpPr txBox="1"/>
          <p:nvPr/>
        </p:nvSpPr>
        <p:spPr>
          <a:xfrm>
            <a:off x="8382000" y="9844167"/>
            <a:ext cx="9753600" cy="369332"/>
          </a:xfrm>
          <a:prstGeom prst="rect">
            <a:avLst/>
          </a:prstGeom>
          <a:noFill/>
        </p:spPr>
        <p:txBody>
          <a:bodyPr wrap="square">
            <a:spAutoFit/>
          </a:bodyPr>
          <a:lstStyle/>
          <a:p>
            <a:pPr algn="r"/>
            <a:r>
              <a:rPr lang="pt-BR" dirty="0">
                <a:latin typeface="Barlow" panose="00000500000000000000" pitchFamily="2" charset="0"/>
              </a:rPr>
              <a:t>Fonte: </a:t>
            </a:r>
            <a:r>
              <a:rPr lang="pt-BR" dirty="0" err="1">
                <a:latin typeface="Barlow" panose="00000500000000000000" pitchFamily="2" charset="0"/>
              </a:rPr>
              <a:t>Wickham</a:t>
            </a:r>
            <a:r>
              <a:rPr lang="pt-BR" dirty="0">
                <a:latin typeface="Barlow" panose="00000500000000000000" pitchFamily="2" charset="0"/>
              </a:rPr>
              <a:t> (2014), https://cran.r-project.org/web/packages/tidyr/vignettes/tidy-data.html</a:t>
            </a:r>
            <a:endParaRPr lang="pt-BR" sz="2000" dirty="0">
              <a:latin typeface="Barlow" panose="00000500000000000000" pitchFamily="2" charset="0"/>
            </a:endParaRPr>
          </a:p>
        </p:txBody>
      </p:sp>
    </p:spTree>
    <p:extLst>
      <p:ext uri="{BB962C8B-B14F-4D97-AF65-F5344CB8AC3E}">
        <p14:creationId xmlns:p14="http://schemas.microsoft.com/office/powerpoint/2010/main" val="3680168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1680876" y="9686836"/>
            <a:ext cx="16607124" cy="507831"/>
          </a:xfrm>
          <a:prstGeom prst="rect">
            <a:avLst/>
          </a:prstGeom>
          <a:noFill/>
        </p:spPr>
        <p:txBody>
          <a:bodyPr wrap="square">
            <a:spAutoFit/>
          </a:bodyPr>
          <a:lstStyle/>
          <a:p>
            <a:pPr algn="r"/>
            <a:r>
              <a:rPr lang="pt-BR" sz="2700" dirty="0"/>
              <a:t>Fonte: https://cran.r-project.org/web/packages/tidyr/vignettes/tidy-data.html</a:t>
            </a:r>
            <a:endParaRPr lang="pt-BR" sz="3000" dirty="0"/>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2761697"/>
            <a:ext cx="16607124" cy="2308324"/>
          </a:xfrm>
          <a:prstGeom prst="rect">
            <a:avLst/>
          </a:prstGeom>
          <a:noFill/>
        </p:spPr>
        <p:txBody>
          <a:bodyPr wrap="square">
            <a:spAutoFit/>
          </a:bodyPr>
          <a:lstStyle/>
          <a:p>
            <a:pPr>
              <a:buClr>
                <a:srgbClr val="04A07B"/>
              </a:buClr>
            </a:pPr>
            <a:r>
              <a:rPr lang="pt-BR" sz="3600" b="1" dirty="0" err="1">
                <a:latin typeface="Inter" panose="020B0604020202020204" charset="0"/>
                <a:ea typeface="Inter" panose="020B0604020202020204" charset="0"/>
                <a:cs typeface="Segoe UI" panose="020B0502040204020203" pitchFamily="34" charset="0"/>
              </a:rPr>
              <a:t>Tidy</a:t>
            </a:r>
            <a:r>
              <a:rPr lang="pt-BR" sz="3600" b="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 é uma forma de atribuir o significado (ou significar) de um banco de dados para uma estrutura. Um banco de dados será </a:t>
            </a:r>
            <a:r>
              <a:rPr lang="pt-BR" sz="3600" i="1" dirty="0" err="1">
                <a:latin typeface="Inter" panose="020B0604020202020204" charset="0"/>
                <a:ea typeface="Inter" panose="020B0604020202020204" charset="0"/>
                <a:cs typeface="Segoe UI" panose="020B0502040204020203" pitchFamily="34" charset="0"/>
              </a:rPr>
              <a:t>messy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ou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a depender de como suas linhas, colunas e tabelas são organizadas com suas observações e variáveis.</a:t>
            </a:r>
          </a:p>
        </p:txBody>
      </p:sp>
      <p:sp>
        <p:nvSpPr>
          <p:cNvPr id="9" name="CaixaDeTexto 8">
            <a:extLst>
              <a:ext uri="{FF2B5EF4-FFF2-40B4-BE49-F238E27FC236}">
                <a16:creationId xmlns:a16="http://schemas.microsoft.com/office/drawing/2014/main" id="{328A5F26-F783-4AE3-8A28-9E820C3A890C}"/>
              </a:ext>
            </a:extLst>
          </p:cNvPr>
          <p:cNvSpPr txBox="1"/>
          <p:nvPr/>
        </p:nvSpPr>
        <p:spPr>
          <a:xfrm>
            <a:off x="1090012" y="5474854"/>
            <a:ext cx="16607124" cy="2862322"/>
          </a:xfrm>
          <a:prstGeom prst="rect">
            <a:avLst/>
          </a:prstGeom>
          <a:noFill/>
        </p:spPr>
        <p:txBody>
          <a:bodyPr wrap="square">
            <a:spAutoFit/>
          </a:bodyPr>
          <a:lstStyle/>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AD6237"/>
              </a:buClr>
              <a:buAutoNum type="arabicPeriod"/>
            </a:pPr>
            <a:endParaRPr lang="pt-BR" sz="3600" dirty="0">
              <a:latin typeface="Inter" panose="020B0604020202020204" charset="0"/>
              <a:ea typeface="Inter" panose="020B0604020202020204" charset="0"/>
              <a:cs typeface="Segoe UI" panose="020B0502040204020203" pitchFamily="34" charset="0"/>
            </a:endParaRPr>
          </a:p>
          <a:p>
            <a:pPr marL="771525" indent="-771525">
              <a:buClr>
                <a:srgbClr val="AD6237"/>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3207929" cy="923330"/>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p:txBody>
      </p:sp>
    </p:spTree>
    <p:extLst>
      <p:ext uri="{BB962C8B-B14F-4D97-AF65-F5344CB8AC3E}">
        <p14:creationId xmlns:p14="http://schemas.microsoft.com/office/powerpoint/2010/main" val="10072201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21216035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894631"/>
            <a:ext cx="3173831" cy="830997"/>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885180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O que é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178761" y="3086907"/>
            <a:ext cx="15294969" cy="5866593"/>
          </a:xfrm>
        </p:spPr>
        <p:txBody>
          <a:bodyPr>
            <a:normAutofit/>
          </a:bodyPr>
          <a:lstStyle/>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open source</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Tem </a:t>
            </a:r>
            <a:r>
              <a:rPr lang="en-GB" sz="4400" dirty="0" err="1">
                <a:latin typeface="Inter" panose="020B0604020202020204" charset="0"/>
                <a:ea typeface="Inter" panose="020B0604020202020204" charset="0"/>
                <a:cs typeface="Segoe UI" panose="020B0502040204020203" pitchFamily="34" charset="0"/>
              </a:rPr>
              <a:t>uma</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comunidade</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ativa</a:t>
            </a:r>
            <a:r>
              <a:rPr lang="en-GB" sz="4400" dirty="0">
                <a:latin typeface="Inter" panose="020B0604020202020204" charset="0"/>
                <a:ea typeface="Inter" panose="020B0604020202020204" charset="0"/>
                <a:cs typeface="Segoe UI" panose="020B0502040204020203" pitchFamily="34" charset="0"/>
              </a:rPr>
              <a:t> de </a:t>
            </a:r>
            <a:r>
              <a:rPr lang="en-GB" sz="4400" dirty="0" err="1">
                <a:latin typeface="Inter" panose="020B0604020202020204" charset="0"/>
                <a:ea typeface="Inter" panose="020B0604020202020204" charset="0"/>
                <a:cs typeface="Segoe UI" panose="020B0502040204020203" pitchFamily="34" charset="0"/>
              </a:rPr>
              <a:t>colaboradores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Rladies</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TidyTuesday</a:t>
            </a: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etc</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reprodutível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compartilhável</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É </a:t>
            </a:r>
            <a:r>
              <a:rPr lang="en-GB" sz="4400" dirty="0" err="1">
                <a:latin typeface="Inter" panose="020B0604020202020204" charset="0"/>
                <a:ea typeface="Inter" panose="020B0604020202020204" charset="0"/>
                <a:cs typeface="Segoe UI" panose="020B0502040204020203" pitchFamily="34" charset="0"/>
              </a:rPr>
              <a:t>flexível</a:t>
            </a:r>
            <a:r>
              <a:rPr lang="en-GB" sz="4400" dirty="0">
                <a:latin typeface="Inter" panose="020B0604020202020204" charset="0"/>
                <a:ea typeface="Inter" panose="020B0604020202020204" charset="0"/>
                <a:cs typeface="Segoe UI" panose="020B0502040204020203" pitchFamily="34" charset="0"/>
              </a:rPr>
              <a:t> </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5485260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tc>
                  <a:txBody>
                    <a:bodyPr/>
                    <a:lstStyle/>
                    <a:p>
                      <a:endParaRPr lang="pt-BR" sz="2700" dirty="0"/>
                    </a:p>
                  </a:txBody>
                  <a:tcPr marL="137160" marR="137160" marT="68580" marB="68580">
                    <a:solidFill>
                      <a:schemeClr val="accent2"/>
                    </a:solidFill>
                  </a:tcPr>
                </a:tc>
                <a:extLst>
                  <a:ext uri="{0D108BD9-81ED-4DB2-BD59-A6C34878D82A}">
                    <a16:rowId xmlns:a16="http://schemas.microsoft.com/office/drawing/2014/main" val="2189167151"/>
                  </a:ext>
                </a:extLst>
              </a:tr>
              <a:tr h="956141">
                <a:tc>
                  <a:txBody>
                    <a:bodyPr/>
                    <a:lstStyle/>
                    <a:p>
                      <a:endParaRPr lang="pt-BR" sz="270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10652056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a:p>
                  </a:txBody>
                  <a:tcPr marL="137160" marR="137160" marT="68580" marB="68580"/>
                </a:tc>
                <a:extLst>
                  <a:ext uri="{0D108BD9-81ED-4DB2-BD59-A6C34878D82A}">
                    <a16:rowId xmlns:a16="http://schemas.microsoft.com/office/drawing/2014/main" val="863507577"/>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784755100"/>
                  </a:ext>
                </a:extLst>
              </a:tr>
              <a:tr h="956141">
                <a:tc>
                  <a:txBody>
                    <a:bodyPr/>
                    <a:lstStyle/>
                    <a:p>
                      <a:endParaRPr lang="pt-BR" sz="2700" dirty="0"/>
                    </a:p>
                  </a:txBody>
                  <a:tcPr marL="137160" marR="137160" marT="68580" marB="68580"/>
                </a:tc>
                <a:tc>
                  <a:txBody>
                    <a:bodyPr/>
                    <a:lstStyle/>
                    <a:p>
                      <a:endParaRPr lang="pt-BR" sz="2700"/>
                    </a:p>
                  </a:txBody>
                  <a:tcPr marL="137160" marR="137160" marT="68580" marB="68580"/>
                </a:tc>
                <a:tc>
                  <a:txBody>
                    <a:bodyPr/>
                    <a:lstStyle/>
                    <a:p>
                      <a:endParaRPr lang="pt-BR" sz="2700" dirty="0"/>
                    </a:p>
                  </a:txBody>
                  <a:tcPr marL="137160" marR="137160" marT="68580" marB="68580"/>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2131410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263244962"/>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a:t>Gênero</a:t>
                      </a:r>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3886813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3875989617"/>
              </p:ext>
            </p:extLst>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9" name="Chave Esquerda 8">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2" name="Chave Esquerda 11">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147674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166885727"/>
              </p:ext>
            </p:extLst>
          </p:nvPr>
        </p:nvGraphicFramePr>
        <p:xfrm>
          <a:off x="6477000" y="3605148"/>
          <a:ext cx="10439399" cy="4382121"/>
        </p:xfrm>
        <a:graphic>
          <a:graphicData uri="http://schemas.openxmlformats.org/drawingml/2006/table">
            <a:tbl>
              <a:tblPr firstRow="1" bandRow="1">
                <a:tableStyleId>{616DA210-FB5B-4158-B5E0-FEB733F419BA}</a:tableStyleId>
              </a:tblPr>
              <a:tblGrid>
                <a:gridCol w="2380779">
                  <a:extLst>
                    <a:ext uri="{9D8B030D-6E8A-4147-A177-3AD203B41FA5}">
                      <a16:colId xmlns:a16="http://schemas.microsoft.com/office/drawing/2014/main" val="3307916527"/>
                    </a:ext>
                  </a:extLst>
                </a:gridCol>
                <a:gridCol w="1973540">
                  <a:extLst>
                    <a:ext uri="{9D8B030D-6E8A-4147-A177-3AD203B41FA5}">
                      <a16:colId xmlns:a16="http://schemas.microsoft.com/office/drawing/2014/main" val="1059065473"/>
                    </a:ext>
                  </a:extLst>
                </a:gridCol>
                <a:gridCol w="1973540">
                  <a:extLst>
                    <a:ext uri="{9D8B030D-6E8A-4147-A177-3AD203B41FA5}">
                      <a16:colId xmlns:a16="http://schemas.microsoft.com/office/drawing/2014/main" val="370822392"/>
                    </a:ext>
                  </a:extLst>
                </a:gridCol>
                <a:gridCol w="2098843">
                  <a:extLst>
                    <a:ext uri="{9D8B030D-6E8A-4147-A177-3AD203B41FA5}">
                      <a16:colId xmlns:a16="http://schemas.microsoft.com/office/drawing/2014/main" val="789756700"/>
                    </a:ext>
                  </a:extLst>
                </a:gridCol>
                <a:gridCol w="2012697">
                  <a:extLst>
                    <a:ext uri="{9D8B030D-6E8A-4147-A177-3AD203B41FA5}">
                      <a16:colId xmlns:a16="http://schemas.microsoft.com/office/drawing/2014/main" val="257507489"/>
                    </a:ext>
                  </a:extLst>
                </a:gridCol>
              </a:tblGrid>
              <a:tr h="1460707">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460707">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460707">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5</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256212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534910598"/>
              </p:ext>
            </p:extLst>
          </p:nvPr>
        </p:nvGraphicFramePr>
        <p:xfrm>
          <a:off x="6324600" y="4137407"/>
          <a:ext cx="10210801" cy="3595752"/>
        </p:xfrm>
        <a:graphic>
          <a:graphicData uri="http://schemas.openxmlformats.org/drawingml/2006/table">
            <a:tbl>
              <a:tblPr firstRow="1" bandRow="1">
                <a:tableStyleId>{616DA210-FB5B-4158-B5E0-FEB733F419BA}</a:tableStyleId>
              </a:tblPr>
              <a:tblGrid>
                <a:gridCol w="1952254">
                  <a:extLst>
                    <a:ext uri="{9D8B030D-6E8A-4147-A177-3AD203B41FA5}">
                      <a16:colId xmlns:a16="http://schemas.microsoft.com/office/drawing/2014/main" val="3307916527"/>
                    </a:ext>
                  </a:extLst>
                </a:gridCol>
                <a:gridCol w="1618316">
                  <a:extLst>
                    <a:ext uri="{9D8B030D-6E8A-4147-A177-3AD203B41FA5}">
                      <a16:colId xmlns:a16="http://schemas.microsoft.com/office/drawing/2014/main" val="1059065473"/>
                    </a:ext>
                  </a:extLst>
                </a:gridCol>
                <a:gridCol w="1618316">
                  <a:extLst>
                    <a:ext uri="{9D8B030D-6E8A-4147-A177-3AD203B41FA5}">
                      <a16:colId xmlns:a16="http://schemas.microsoft.com/office/drawing/2014/main" val="370822392"/>
                    </a:ext>
                  </a:extLst>
                </a:gridCol>
                <a:gridCol w="1721065">
                  <a:extLst>
                    <a:ext uri="{9D8B030D-6E8A-4147-A177-3AD203B41FA5}">
                      <a16:colId xmlns:a16="http://schemas.microsoft.com/office/drawing/2014/main" val="789756700"/>
                    </a:ext>
                  </a:extLst>
                </a:gridCol>
                <a:gridCol w="1650425">
                  <a:extLst>
                    <a:ext uri="{9D8B030D-6E8A-4147-A177-3AD203B41FA5}">
                      <a16:colId xmlns:a16="http://schemas.microsoft.com/office/drawing/2014/main" val="257507489"/>
                    </a:ext>
                  </a:extLst>
                </a:gridCol>
                <a:gridCol w="1650425">
                  <a:extLst>
                    <a:ext uri="{9D8B030D-6E8A-4147-A177-3AD203B41FA5}">
                      <a16:colId xmlns:a16="http://schemas.microsoft.com/office/drawing/2014/main" val="1947466396"/>
                    </a:ext>
                  </a:extLst>
                </a:gridCol>
              </a:tblGrid>
              <a:tr h="1198584">
                <a:tc>
                  <a:txBody>
                    <a:bodyPr/>
                    <a:lstStyle/>
                    <a:p>
                      <a:pPr algn="ctr"/>
                      <a:r>
                        <a:rPr lang="pt-BR" sz="2700" dirty="0" err="1"/>
                        <a:t>avaliacao</a:t>
                      </a:r>
                      <a:r>
                        <a:rPr lang="pt-BR" sz="2700" dirty="0"/>
                        <a:t> </a:t>
                      </a:r>
                    </a:p>
                  </a:txBody>
                  <a:tcPr marL="137160" marR="137160" marT="68580" marB="68580" anchor="ctr">
                    <a:solidFill>
                      <a:schemeClr val="accent2"/>
                    </a:solidFill>
                  </a:tcPr>
                </a:tc>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198584">
                <a:tc>
                  <a:txBody>
                    <a:bodyPr/>
                    <a:lstStyle/>
                    <a:p>
                      <a:pPr algn="ctr"/>
                      <a:r>
                        <a:rPr lang="pt-BR" sz="2700" dirty="0"/>
                        <a:t>1</a:t>
                      </a:r>
                    </a:p>
                  </a:txBody>
                  <a:tcPr marL="137160" marR="137160" marT="68580" marB="68580" anchor="ctr"/>
                </a:tc>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198584">
                <a:tc>
                  <a:txBody>
                    <a:bodyPr/>
                    <a:lstStyle/>
                    <a:p>
                      <a:pPr algn="ctr"/>
                      <a:r>
                        <a:rPr lang="pt-BR" sz="2700" dirty="0"/>
                        <a:t>1</a:t>
                      </a:r>
                    </a:p>
                  </a:txBody>
                  <a:tcPr marL="137160" marR="137160" marT="68580" marB="68580" anchor="ctr"/>
                </a:tc>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11" name="CaixaDeTexto 10">
            <a:extLst>
              <a:ext uri="{FF2B5EF4-FFF2-40B4-BE49-F238E27FC236}">
                <a16:creationId xmlns:a16="http://schemas.microsoft.com/office/drawing/2014/main" id="{9D207B42-F096-44BF-ACB4-AE9131915526}"/>
              </a:ext>
            </a:extLst>
          </p:cNvPr>
          <p:cNvSpPr txBox="1"/>
          <p:nvPr/>
        </p:nvSpPr>
        <p:spPr>
          <a:xfrm>
            <a:off x="1683919" y="5283985"/>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Linhas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2</a:t>
            </a:r>
            <a:endParaRPr lang="pt-BR" sz="4800" b="1" dirty="0">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Colunas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6</a:t>
            </a:r>
            <a:endParaRPr lang="pt-BR" sz="4800" dirty="0">
              <a:latin typeface="Inter" panose="020B0604020202020204" charset="0"/>
              <a:ea typeface="Inter" panose="020B0604020202020204" charset="0"/>
              <a:cs typeface="Segoe UI" panose="020B0502040204020203" pitchFamily="34" charset="0"/>
            </a:endParaRPr>
          </a:p>
        </p:txBody>
      </p:sp>
      <p:sp>
        <p:nvSpPr>
          <p:cNvPr id="14" name="Chave Esquerda 13">
            <a:extLst>
              <a:ext uri="{FF2B5EF4-FFF2-40B4-BE49-F238E27FC236}">
                <a16:creationId xmlns:a16="http://schemas.microsoft.com/office/drawing/2014/main" id="{C9234817-F54C-4A0E-A0E8-517D6A03881B}"/>
              </a:ext>
            </a:extLst>
          </p:cNvPr>
          <p:cNvSpPr/>
          <p:nvPr/>
        </p:nvSpPr>
        <p:spPr>
          <a:xfrm>
            <a:off x="4876800" y="4151759"/>
            <a:ext cx="983411" cy="3462186"/>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0FBE7EB7-180F-4D12-AE30-1E4FDE383C10}"/>
              </a:ext>
            </a:extLst>
          </p:cNvPr>
          <p:cNvSpPr/>
          <p:nvPr/>
        </p:nvSpPr>
        <p:spPr>
          <a:xfrm rot="5400000">
            <a:off x="10406361" y="-329309"/>
            <a:ext cx="930288" cy="5893410"/>
          </a:xfrm>
          <a:prstGeom prst="leftBrace">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err="1">
                <a:solidFill>
                  <a:schemeClr val="tx1">
                    <a:lumMod val="95000"/>
                    <a:lumOff val="5000"/>
                  </a:schemeClr>
                </a:solidFill>
                <a:latin typeface="Inter" panose="020B0604020202020204" charset="0"/>
                <a:ea typeface="Inter" panose="020B0604020202020204" charset="0"/>
              </a:rPr>
              <a:t>Estrutura</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722685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7660338" y="9320232"/>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016534" y="3248005"/>
            <a:ext cx="16607124" cy="738664"/>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Além de colunas e linhas, um banco de dados contém </a:t>
            </a:r>
            <a:r>
              <a:rPr lang="pt-BR" sz="4200" b="1" dirty="0">
                <a:solidFill>
                  <a:srgbClr val="C00000"/>
                </a:solidFill>
                <a:latin typeface="Inter" panose="020B0604020202020204" charset="0"/>
                <a:ea typeface="Inter" panose="020B0604020202020204" charset="0"/>
                <a:cs typeface="Segoe UI" panose="020B0502040204020203" pitchFamily="34" charset="0"/>
              </a:rPr>
              <a:t>valores</a:t>
            </a:r>
            <a:endParaRPr lang="pt-BR" sz="4200" b="1" i="1" dirty="0">
              <a:solidFill>
                <a:srgbClr val="C00000"/>
              </a:solidFill>
              <a:latin typeface="Inter" panose="020B0604020202020204" charset="0"/>
              <a:ea typeface="Inter" panose="020B0604020202020204" charset="0"/>
              <a:cs typeface="Segoe UI" panose="020B0502040204020203" pitchFamily="34" charset="0"/>
            </a:endParaRPr>
          </a:p>
        </p:txBody>
      </p:sp>
      <p:sp>
        <p:nvSpPr>
          <p:cNvPr id="13" name="CaixaDeTexto 12">
            <a:extLst>
              <a:ext uri="{FF2B5EF4-FFF2-40B4-BE49-F238E27FC236}">
                <a16:creationId xmlns:a16="http://schemas.microsoft.com/office/drawing/2014/main" id="{32AB17E8-3C87-4313-9452-3EE98C3B8DB4}"/>
              </a:ext>
            </a:extLst>
          </p:cNvPr>
          <p:cNvSpPr txBox="1"/>
          <p:nvPr/>
        </p:nvSpPr>
        <p:spPr>
          <a:xfrm>
            <a:off x="1016534" y="4662348"/>
            <a:ext cx="16607124" cy="2400657"/>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Cada valor pertence a </a:t>
            </a:r>
            <a:r>
              <a:rPr lang="pt-BR" sz="4200" b="1" dirty="0">
                <a:solidFill>
                  <a:srgbClr val="C00000"/>
                </a:solidFill>
                <a:latin typeface="Inter" panose="020B0604020202020204" charset="0"/>
                <a:ea typeface="Inter" panose="020B0604020202020204" charset="0"/>
                <a:cs typeface="Segoe UI" panose="020B0502040204020203" pitchFamily="34" charset="0"/>
              </a:rPr>
              <a:t>uma coluna </a:t>
            </a:r>
            <a:r>
              <a:rPr lang="pt-BR" sz="4200" dirty="0">
                <a:latin typeface="Inter" panose="020B0604020202020204" charset="0"/>
                <a:ea typeface="Inter" panose="020B0604020202020204" charset="0"/>
                <a:cs typeface="Segoe UI" panose="020B0502040204020203" pitchFamily="34" charset="0"/>
              </a:rPr>
              <a:t>e </a:t>
            </a:r>
            <a:r>
              <a:rPr lang="pt-BR" sz="4200" b="1" dirty="0">
                <a:solidFill>
                  <a:srgbClr val="C00000"/>
                </a:solidFill>
                <a:latin typeface="Inter" panose="020B0604020202020204" charset="0"/>
                <a:ea typeface="Inter" panose="020B0604020202020204" charset="0"/>
                <a:cs typeface="Segoe UI" panose="020B0502040204020203" pitchFamily="34" charset="0"/>
              </a:rPr>
              <a:t>uma observação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coluna (i.e. variável) contém todos os valores de um atributo</a:t>
            </a:r>
          </a:p>
          <a:p>
            <a:pPr marL="1200150" lvl="1" indent="-514350">
              <a:buClr>
                <a:srgbClr val="C6A28D"/>
              </a:buClr>
              <a:buFont typeface="Arial" panose="020B0604020202020204" pitchFamily="34" charset="0"/>
              <a:buChar char="•"/>
            </a:pPr>
            <a:r>
              <a:rPr lang="pt-BR" sz="3600" dirty="0">
                <a:latin typeface="Inter" panose="020B0604020202020204" charset="0"/>
                <a:ea typeface="Inter" panose="020B0604020202020204" charset="0"/>
                <a:cs typeface="Segoe UI" panose="020B0502040204020203" pitchFamily="34" charset="0"/>
              </a:rPr>
              <a:t>Cada observação contém todos os valores de uma unidade em todas as colunas (i.e. variáveis)</a:t>
            </a:r>
          </a:p>
        </p:txBody>
      </p:sp>
      <p:sp>
        <p:nvSpPr>
          <p:cNvPr id="14" name="CaixaDeTexto 13">
            <a:extLst>
              <a:ext uri="{FF2B5EF4-FFF2-40B4-BE49-F238E27FC236}">
                <a16:creationId xmlns:a16="http://schemas.microsoft.com/office/drawing/2014/main" id="{27570CA8-E07D-4828-944B-FE93C8338143}"/>
              </a:ext>
            </a:extLst>
          </p:cNvPr>
          <p:cNvSpPr txBox="1"/>
          <p:nvPr/>
        </p:nvSpPr>
        <p:spPr>
          <a:xfrm>
            <a:off x="1035584" y="7458630"/>
            <a:ext cx="16607124" cy="1384995"/>
          </a:xfrm>
          <a:prstGeom prst="rect">
            <a:avLst/>
          </a:prstGeom>
          <a:noFill/>
        </p:spPr>
        <p:txBody>
          <a:bodyPr wrap="square">
            <a:spAutoFit/>
          </a:bodyPr>
          <a:lstStyle/>
          <a:p>
            <a:pPr marL="514350" indent="-514350">
              <a:buClr>
                <a:srgbClr val="C6A28D"/>
              </a:buClr>
              <a:buFont typeface="Arial" panose="020B0604020202020204" pitchFamily="34" charset="0"/>
              <a:buChar char="•"/>
            </a:pPr>
            <a:r>
              <a:rPr lang="pt-BR" sz="4200" dirty="0">
                <a:latin typeface="Inter" panose="020B0604020202020204" charset="0"/>
                <a:ea typeface="Inter" panose="020B0604020202020204" charset="0"/>
                <a:cs typeface="Segoe UI" panose="020B0502040204020203" pitchFamily="34" charset="0"/>
              </a:rPr>
              <a:t>Em um </a:t>
            </a: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frame</a:t>
            </a:r>
            <a:r>
              <a:rPr lang="pt-BR" sz="4200" dirty="0">
                <a:latin typeface="Inter" panose="020B0604020202020204" charset="0"/>
                <a:ea typeface="Inter" panose="020B0604020202020204" charset="0"/>
                <a:cs typeface="Segoe UI" panose="020B0502040204020203" pitchFamily="34" charset="0"/>
              </a:rPr>
              <a:t>, é possível ver as observações de forma clara e explícita.</a:t>
            </a:r>
            <a:endParaRPr lang="pt-BR" sz="3600" dirty="0">
              <a:latin typeface="Inter" panose="020B0604020202020204" charset="0"/>
              <a:ea typeface="Inter" panose="020B0604020202020204" charset="0"/>
              <a:cs typeface="Segoe UI" panose="020B0502040204020203" pitchFamily="34" charset="0"/>
            </a:endParaRPr>
          </a:p>
        </p:txBody>
      </p:sp>
      <p:sp>
        <p:nvSpPr>
          <p:cNvPr id="8"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3993616" cy="364876"/>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48579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nvGraphicFramePr>
        <p:xfrm>
          <a:off x="6692315" y="3605297"/>
          <a:ext cx="9448800" cy="4780705"/>
        </p:xfrm>
        <a:graphic>
          <a:graphicData uri="http://schemas.openxmlformats.org/drawingml/2006/table">
            <a:tbl>
              <a:tblPr firstRow="1" bandRow="1">
                <a:tableStyleId>{616DA210-FB5B-4158-B5E0-FEB733F419BA}</a:tableStyleId>
              </a:tblPr>
              <a:tblGrid>
                <a:gridCol w="3149600">
                  <a:extLst>
                    <a:ext uri="{9D8B030D-6E8A-4147-A177-3AD203B41FA5}">
                      <a16:colId xmlns:a16="http://schemas.microsoft.com/office/drawing/2014/main" val="1059065473"/>
                    </a:ext>
                  </a:extLst>
                </a:gridCol>
                <a:gridCol w="3149600">
                  <a:extLst>
                    <a:ext uri="{9D8B030D-6E8A-4147-A177-3AD203B41FA5}">
                      <a16:colId xmlns:a16="http://schemas.microsoft.com/office/drawing/2014/main" val="789756700"/>
                    </a:ext>
                  </a:extLst>
                </a:gridCol>
                <a:gridCol w="3149600">
                  <a:extLst>
                    <a:ext uri="{9D8B030D-6E8A-4147-A177-3AD203B41FA5}">
                      <a16:colId xmlns:a16="http://schemas.microsoft.com/office/drawing/2014/main" val="257507489"/>
                    </a:ext>
                  </a:extLst>
                </a:gridCol>
              </a:tblGrid>
              <a:tr h="956141">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9561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9561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9561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9561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17034401"/>
                  </a:ext>
                </a:extLst>
              </a:tr>
            </a:tbl>
          </a:graphicData>
        </a:graphic>
      </p:graphicFrame>
      <p:sp>
        <p:nvSpPr>
          <p:cNvPr id="7" name="CaixaDeTexto 6">
            <a:extLst>
              <a:ext uri="{FF2B5EF4-FFF2-40B4-BE49-F238E27FC236}">
                <a16:creationId xmlns:a16="http://schemas.microsoft.com/office/drawing/2014/main" id="{9D207B42-F096-44BF-ACB4-AE9131915526}"/>
              </a:ext>
            </a:extLst>
          </p:cNvPr>
          <p:cNvSpPr txBox="1"/>
          <p:nvPr/>
        </p:nvSpPr>
        <p:spPr>
          <a:xfrm>
            <a:off x="517589" y="5372100"/>
            <a:ext cx="4552950"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Observações </a:t>
            </a:r>
            <a:r>
              <a:rPr lang="pt-BR" sz="4800" i="1" dirty="0">
                <a:latin typeface="Inter" panose="020B0604020202020204" charset="0"/>
                <a:ea typeface="Inter" panose="020B0604020202020204" charset="0"/>
                <a:cs typeface="Segoe UI" panose="020B0502040204020203" pitchFamily="34" charset="0"/>
              </a:rPr>
              <a:t>n</a:t>
            </a:r>
          </a:p>
          <a:p>
            <a:pPr algn="ctr"/>
            <a:r>
              <a:rPr lang="pt-BR" sz="4800" b="1" i="1" dirty="0">
                <a:latin typeface="Inter" panose="020B0604020202020204" charset="0"/>
                <a:ea typeface="Inter" panose="020B0604020202020204" charset="0"/>
                <a:cs typeface="Segoe UI" panose="020B0502040204020203" pitchFamily="34" charset="0"/>
              </a:rPr>
              <a:t>n= 4</a:t>
            </a:r>
            <a:endParaRPr lang="pt-BR" sz="4800" b="1" dirty="0">
              <a:latin typeface="Inter" panose="020B0604020202020204" charset="0"/>
              <a:ea typeface="Inter" panose="020B0604020202020204" charset="0"/>
              <a:cs typeface="Segoe UI" panose="020B0502040204020203" pitchFamily="34" charset="0"/>
            </a:endParaRPr>
          </a:p>
        </p:txBody>
      </p:sp>
      <p:sp>
        <p:nvSpPr>
          <p:cNvPr id="10" name="CaixaDeTexto 9">
            <a:extLst>
              <a:ext uri="{FF2B5EF4-FFF2-40B4-BE49-F238E27FC236}">
                <a16:creationId xmlns:a16="http://schemas.microsoft.com/office/drawing/2014/main" id="{04C901DE-8786-4E1E-B09F-8118993AEEF7}"/>
              </a:ext>
            </a:extLst>
          </p:cNvPr>
          <p:cNvSpPr txBox="1"/>
          <p:nvPr/>
        </p:nvSpPr>
        <p:spPr>
          <a:xfrm>
            <a:off x="9284589" y="410183"/>
            <a:ext cx="3173831" cy="1569660"/>
          </a:xfrm>
          <a:prstGeom prst="rect">
            <a:avLst/>
          </a:prstGeom>
          <a:noFill/>
        </p:spPr>
        <p:txBody>
          <a:bodyPr wrap="square" rtlCol="0">
            <a:spAutoFit/>
          </a:bodyPr>
          <a:lstStyle/>
          <a:p>
            <a:pPr algn="ctr"/>
            <a:r>
              <a:rPr lang="pt-BR" sz="4800" dirty="0">
                <a:latin typeface="Inter" panose="020B0604020202020204" charset="0"/>
                <a:ea typeface="Inter" panose="020B0604020202020204" charset="0"/>
                <a:cs typeface="Segoe UI" panose="020B0502040204020203" pitchFamily="34" charset="0"/>
              </a:rPr>
              <a:t>Variáveis </a:t>
            </a:r>
            <a:r>
              <a:rPr lang="pt-BR" sz="4800" i="1" dirty="0">
                <a:latin typeface="Inter" panose="020B0604020202020204" charset="0"/>
                <a:ea typeface="Inter" panose="020B0604020202020204" charset="0"/>
                <a:cs typeface="Segoe UI" panose="020B0502040204020203" pitchFamily="34" charset="0"/>
              </a:rPr>
              <a:t>j</a:t>
            </a:r>
          </a:p>
          <a:p>
            <a:pPr algn="ctr"/>
            <a:r>
              <a:rPr lang="pt-BR" sz="4800" i="1" dirty="0">
                <a:latin typeface="Inter" panose="020B0604020202020204" charset="0"/>
                <a:ea typeface="Inter" panose="020B0604020202020204" charset="0"/>
                <a:cs typeface="Segoe UI" panose="020B0502040204020203" pitchFamily="34" charset="0"/>
              </a:rPr>
              <a:t>j = 3</a:t>
            </a:r>
            <a:endParaRPr lang="pt-BR" sz="4800" dirty="0">
              <a:latin typeface="Inter" panose="020B0604020202020204" charset="0"/>
              <a:ea typeface="Inter" panose="020B0604020202020204" charset="0"/>
              <a:cs typeface="Segoe UI" panose="020B0502040204020203" pitchFamily="34" charset="0"/>
            </a:endParaRPr>
          </a:p>
        </p:txBody>
      </p:sp>
      <p:sp>
        <p:nvSpPr>
          <p:cNvPr id="11"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7" name="TextBox 9">
            <a:extLst>
              <a:ext uri="{FF2B5EF4-FFF2-40B4-BE49-F238E27FC236}">
                <a16:creationId xmlns:a16="http://schemas.microsoft.com/office/drawing/2014/main" id="{720534C5-7365-1482-D45E-BA657B66087A}"/>
              </a:ext>
            </a:extLst>
          </p:cNvPr>
          <p:cNvSpPr txBox="1"/>
          <p:nvPr/>
        </p:nvSpPr>
        <p:spPr>
          <a:xfrm>
            <a:off x="1035584" y="1102680"/>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
        <p:nvSpPr>
          <p:cNvPr id="14" name="Chave Esquerda 13">
            <a:extLst>
              <a:ext uri="{FF2B5EF4-FFF2-40B4-BE49-F238E27FC236}">
                <a16:creationId xmlns:a16="http://schemas.microsoft.com/office/drawing/2014/main" id="{B6158458-E046-4EC5-8B05-ADB2297E5F4F}"/>
              </a:ext>
            </a:extLst>
          </p:cNvPr>
          <p:cNvSpPr/>
          <p:nvPr/>
        </p:nvSpPr>
        <p:spPr>
          <a:xfrm>
            <a:off x="5791200" y="4692776"/>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5" name="Chave Esquerda 14">
            <a:extLst>
              <a:ext uri="{FF2B5EF4-FFF2-40B4-BE49-F238E27FC236}">
                <a16:creationId xmlns:a16="http://schemas.microsoft.com/office/drawing/2014/main" id="{EE738AB8-6C73-46D9-A8C0-1FC2C2CFCEB8}"/>
              </a:ext>
            </a:extLst>
          </p:cNvPr>
          <p:cNvSpPr/>
          <p:nvPr/>
        </p:nvSpPr>
        <p:spPr>
          <a:xfrm>
            <a:off x="5733756" y="568566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6" name="Chave Esquerda 15">
            <a:extLst>
              <a:ext uri="{FF2B5EF4-FFF2-40B4-BE49-F238E27FC236}">
                <a16:creationId xmlns:a16="http://schemas.microsoft.com/office/drawing/2014/main" id="{08347344-2B70-44E7-9498-FEBB6382FF92}"/>
              </a:ext>
            </a:extLst>
          </p:cNvPr>
          <p:cNvSpPr/>
          <p:nvPr/>
        </p:nvSpPr>
        <p:spPr>
          <a:xfrm>
            <a:off x="5791200" y="660060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8" name="Chave Esquerda 17">
            <a:extLst>
              <a:ext uri="{FF2B5EF4-FFF2-40B4-BE49-F238E27FC236}">
                <a16:creationId xmlns:a16="http://schemas.microsoft.com/office/drawing/2014/main" id="{45F5E284-63EE-4925-902F-AEA83544762C}"/>
              </a:ext>
            </a:extLst>
          </p:cNvPr>
          <p:cNvSpPr/>
          <p:nvPr/>
        </p:nvSpPr>
        <p:spPr>
          <a:xfrm>
            <a:off x="5791200" y="7515540"/>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19" name="Chave Esquerda 18">
            <a:extLst>
              <a:ext uri="{FF2B5EF4-FFF2-40B4-BE49-F238E27FC236}">
                <a16:creationId xmlns:a16="http://schemas.microsoft.com/office/drawing/2014/main" id="{00FAA13A-3FF0-4649-AE09-82B5F349997D}"/>
              </a:ext>
            </a:extLst>
          </p:cNvPr>
          <p:cNvSpPr/>
          <p:nvPr/>
        </p:nvSpPr>
        <p:spPr>
          <a:xfrm rot="5400000">
            <a:off x="8089265" y="2591711"/>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0" name="Chave Esquerda 19">
            <a:extLst>
              <a:ext uri="{FF2B5EF4-FFF2-40B4-BE49-F238E27FC236}">
                <a16:creationId xmlns:a16="http://schemas.microsoft.com/office/drawing/2014/main" id="{7F7323F7-44B2-4BC9-A894-F2216CCB73DD}"/>
              </a:ext>
            </a:extLst>
          </p:cNvPr>
          <p:cNvSpPr/>
          <p:nvPr/>
        </p:nvSpPr>
        <p:spPr>
          <a:xfrm rot="5400000">
            <a:off x="11254741" y="2576542"/>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1" name="Chave Esquerda 20">
            <a:extLst>
              <a:ext uri="{FF2B5EF4-FFF2-40B4-BE49-F238E27FC236}">
                <a16:creationId xmlns:a16="http://schemas.microsoft.com/office/drawing/2014/main" id="{2CE49984-D5B0-423C-9E5D-D8F64CA60140}"/>
              </a:ext>
            </a:extLst>
          </p:cNvPr>
          <p:cNvSpPr/>
          <p:nvPr/>
        </p:nvSpPr>
        <p:spPr>
          <a:xfrm rot="5400000">
            <a:off x="14420215" y="2558459"/>
            <a:ext cx="563355" cy="739886"/>
          </a:xfrm>
          <a:prstGeom prst="leftBrace">
            <a:avLst>
              <a:gd name="adj1" fmla="val 8333"/>
              <a:gd name="adj2" fmla="val 52767"/>
            </a:avLst>
          </a:prstGeom>
          <a:ln w="38100">
            <a:solidFill>
              <a:srgbClr val="C6A2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2700"/>
          </a:p>
        </p:txBody>
      </p:sp>
      <p:sp>
        <p:nvSpPr>
          <p:cNvPr id="22" name="CaixaDeTexto 21">
            <a:extLst>
              <a:ext uri="{FF2B5EF4-FFF2-40B4-BE49-F238E27FC236}">
                <a16:creationId xmlns:a16="http://schemas.microsoft.com/office/drawing/2014/main" id="{8C0A814B-81BF-4086-A400-88A5243AFA24}"/>
              </a:ext>
            </a:extLst>
          </p:cNvPr>
          <p:cNvSpPr txBox="1"/>
          <p:nvPr/>
        </p:nvSpPr>
        <p:spPr>
          <a:xfrm>
            <a:off x="7658939" y="9354478"/>
            <a:ext cx="9598962"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Tree>
    <p:extLst>
      <p:ext uri="{BB962C8B-B14F-4D97-AF65-F5344CB8AC3E}">
        <p14:creationId xmlns:p14="http://schemas.microsoft.com/office/powerpoint/2010/main" val="1087670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392534" y="9334633"/>
            <a:ext cx="8877300"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graphicFrame>
        <p:nvGraphicFramePr>
          <p:cNvPr id="11" name="Tabela 6">
            <a:extLst>
              <a:ext uri="{FF2B5EF4-FFF2-40B4-BE49-F238E27FC236}">
                <a16:creationId xmlns:a16="http://schemas.microsoft.com/office/drawing/2014/main" id="{D2CFFBB1-2AFA-4D39-B57B-F87DCDCE6451}"/>
              </a:ext>
            </a:extLst>
          </p:cNvPr>
          <p:cNvGraphicFramePr>
            <a:graphicFrameLocks noGrp="1"/>
          </p:cNvGraphicFramePr>
          <p:nvPr>
            <p:extLst>
              <p:ext uri="{D42A27DB-BD31-4B8C-83A1-F6EECF244321}">
                <p14:modId xmlns:p14="http://schemas.microsoft.com/office/powerpoint/2010/main" val="1135658555"/>
              </p:ext>
            </p:extLst>
          </p:nvPr>
        </p:nvGraphicFramePr>
        <p:xfrm>
          <a:off x="1393578" y="4081511"/>
          <a:ext cx="6725430" cy="3684062"/>
        </p:xfrm>
        <a:graphic>
          <a:graphicData uri="http://schemas.openxmlformats.org/drawingml/2006/table">
            <a:tbl>
              <a:tblPr firstRow="1" bandRow="1">
                <a:tableStyleId>{616DA210-FB5B-4158-B5E0-FEB733F419BA}</a:tableStyleId>
              </a:tblPr>
              <a:tblGrid>
                <a:gridCol w="2241810">
                  <a:extLst>
                    <a:ext uri="{9D8B030D-6E8A-4147-A177-3AD203B41FA5}">
                      <a16:colId xmlns:a16="http://schemas.microsoft.com/office/drawing/2014/main" val="1059065473"/>
                    </a:ext>
                  </a:extLst>
                </a:gridCol>
                <a:gridCol w="2241810">
                  <a:extLst>
                    <a:ext uri="{9D8B030D-6E8A-4147-A177-3AD203B41FA5}">
                      <a16:colId xmlns:a16="http://schemas.microsoft.com/office/drawing/2014/main" val="789756700"/>
                    </a:ext>
                  </a:extLst>
                </a:gridCol>
                <a:gridCol w="2241810">
                  <a:extLst>
                    <a:ext uri="{9D8B030D-6E8A-4147-A177-3AD203B41FA5}">
                      <a16:colId xmlns:a16="http://schemas.microsoft.com/office/drawing/2014/main" val="257507489"/>
                    </a:ext>
                  </a:extLst>
                </a:gridCol>
              </a:tblGrid>
              <a:tr h="878046">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01504">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01504">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01504">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01504">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graphicFrame>
        <p:nvGraphicFramePr>
          <p:cNvPr id="13" name="Tabela 6">
            <a:extLst>
              <a:ext uri="{FF2B5EF4-FFF2-40B4-BE49-F238E27FC236}">
                <a16:creationId xmlns:a16="http://schemas.microsoft.com/office/drawing/2014/main" id="{547B40CE-A169-4818-861B-B6F85478E035}"/>
              </a:ext>
            </a:extLst>
          </p:cNvPr>
          <p:cNvGraphicFramePr>
            <a:graphicFrameLocks noGrp="1"/>
          </p:cNvGraphicFramePr>
          <p:nvPr>
            <p:extLst>
              <p:ext uri="{D42A27DB-BD31-4B8C-83A1-F6EECF244321}">
                <p14:modId xmlns:p14="http://schemas.microsoft.com/office/powerpoint/2010/main" val="1390017740"/>
              </p:ext>
            </p:extLst>
          </p:nvPr>
        </p:nvGraphicFramePr>
        <p:xfrm>
          <a:off x="10544402" y="4081511"/>
          <a:ext cx="6725432" cy="3684060"/>
        </p:xfrm>
        <a:graphic>
          <a:graphicData uri="http://schemas.openxmlformats.org/drawingml/2006/table">
            <a:tbl>
              <a:tblPr firstRow="1" bandRow="1">
                <a:tableStyleId>{616DA210-FB5B-4158-B5E0-FEB733F419BA}</a:tableStyleId>
              </a:tblPr>
              <a:tblGrid>
                <a:gridCol w="1533783">
                  <a:extLst>
                    <a:ext uri="{9D8B030D-6E8A-4147-A177-3AD203B41FA5}">
                      <a16:colId xmlns:a16="http://schemas.microsoft.com/office/drawing/2014/main" val="3307916527"/>
                    </a:ext>
                  </a:extLst>
                </a:gridCol>
                <a:gridCol w="1271424">
                  <a:extLst>
                    <a:ext uri="{9D8B030D-6E8A-4147-A177-3AD203B41FA5}">
                      <a16:colId xmlns:a16="http://schemas.microsoft.com/office/drawing/2014/main" val="1059065473"/>
                    </a:ext>
                  </a:extLst>
                </a:gridCol>
                <a:gridCol w="1271424">
                  <a:extLst>
                    <a:ext uri="{9D8B030D-6E8A-4147-A177-3AD203B41FA5}">
                      <a16:colId xmlns:a16="http://schemas.microsoft.com/office/drawing/2014/main" val="370822392"/>
                    </a:ext>
                  </a:extLst>
                </a:gridCol>
                <a:gridCol w="1352150">
                  <a:extLst>
                    <a:ext uri="{9D8B030D-6E8A-4147-A177-3AD203B41FA5}">
                      <a16:colId xmlns:a16="http://schemas.microsoft.com/office/drawing/2014/main" val="789756700"/>
                    </a:ext>
                  </a:extLst>
                </a:gridCol>
                <a:gridCol w="1296651">
                  <a:extLst>
                    <a:ext uri="{9D8B030D-6E8A-4147-A177-3AD203B41FA5}">
                      <a16:colId xmlns:a16="http://schemas.microsoft.com/office/drawing/2014/main" val="257507489"/>
                    </a:ext>
                  </a:extLst>
                </a:gridCol>
              </a:tblGrid>
              <a:tr h="1228020">
                <a:tc>
                  <a:txBody>
                    <a:bodyPr/>
                    <a:lstStyle/>
                    <a:p>
                      <a:pPr algn="ctr"/>
                      <a:r>
                        <a:rPr lang="pt-BR" sz="2700" dirty="0"/>
                        <a:t>tipo</a:t>
                      </a:r>
                    </a:p>
                  </a:txBody>
                  <a:tcPr marL="137160" marR="137160" marT="68580" marB="68580" anchor="ctr">
                    <a:solidFill>
                      <a:schemeClr val="accent2"/>
                    </a:solidFill>
                  </a:tcPr>
                </a:tc>
                <a:tc>
                  <a:txBody>
                    <a:bodyPr/>
                    <a:lstStyle/>
                    <a:p>
                      <a:pPr algn="ctr"/>
                      <a:r>
                        <a:rPr lang="pt-BR" sz="2700" dirty="0"/>
                        <a:t>001</a:t>
                      </a:r>
                    </a:p>
                  </a:txBody>
                  <a:tcPr marL="137160" marR="137160" marT="68580" marB="68580" anchor="ctr">
                    <a:solidFill>
                      <a:schemeClr val="accent2"/>
                    </a:solidFill>
                  </a:tcPr>
                </a:tc>
                <a:tc>
                  <a:txBody>
                    <a:bodyPr/>
                    <a:lstStyle/>
                    <a:p>
                      <a:pPr algn="ctr"/>
                      <a:r>
                        <a:rPr lang="pt-BR" sz="2700" dirty="0"/>
                        <a:t>002</a:t>
                      </a:r>
                    </a:p>
                  </a:txBody>
                  <a:tcPr marL="137160" marR="137160" marT="68580" marB="68580" anchor="ctr">
                    <a:solidFill>
                      <a:schemeClr val="accent2"/>
                    </a:solidFill>
                  </a:tcPr>
                </a:tc>
                <a:tc>
                  <a:txBody>
                    <a:bodyPr/>
                    <a:lstStyle/>
                    <a:p>
                      <a:pPr algn="ctr"/>
                      <a:r>
                        <a:rPr lang="pt-BR" sz="2700" dirty="0"/>
                        <a:t>003</a:t>
                      </a:r>
                    </a:p>
                  </a:txBody>
                  <a:tcPr marL="137160" marR="137160" marT="68580" marB="68580" anchor="ctr">
                    <a:solidFill>
                      <a:schemeClr val="accent2"/>
                    </a:solidFill>
                  </a:tcPr>
                </a:tc>
                <a:tc>
                  <a:txBody>
                    <a:bodyPr/>
                    <a:lstStyle/>
                    <a:p>
                      <a:pPr algn="ctr"/>
                      <a:r>
                        <a:rPr lang="pt-BR" sz="2700" dirty="0"/>
                        <a:t>004</a:t>
                      </a:r>
                    </a:p>
                  </a:txBody>
                  <a:tcPr marL="137160" marR="137160" marT="68580" marB="68580" anchor="ctr">
                    <a:solidFill>
                      <a:schemeClr val="accent2"/>
                    </a:solidFill>
                  </a:tcPr>
                </a:tc>
                <a:extLst>
                  <a:ext uri="{0D108BD9-81ED-4DB2-BD59-A6C34878D82A}">
                    <a16:rowId xmlns:a16="http://schemas.microsoft.com/office/drawing/2014/main" val="2189167151"/>
                  </a:ext>
                </a:extLst>
              </a:tr>
              <a:tr h="1228020">
                <a:tc>
                  <a:txBody>
                    <a:bodyPr/>
                    <a:lstStyle/>
                    <a:p>
                      <a:pPr algn="ctr"/>
                      <a:r>
                        <a:rPr lang="pt-BR" sz="2700" dirty="0" err="1"/>
                        <a:t>genero</a:t>
                      </a:r>
                      <a:endParaRPr lang="pt-BR" sz="2700" dirty="0"/>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M</a:t>
                      </a:r>
                    </a:p>
                  </a:txBody>
                  <a:tcPr marL="137160" marR="137160" marT="68580" marB="68580" anchor="ctr"/>
                </a:tc>
                <a:extLst>
                  <a:ext uri="{0D108BD9-81ED-4DB2-BD59-A6C34878D82A}">
                    <a16:rowId xmlns:a16="http://schemas.microsoft.com/office/drawing/2014/main" val="1106520567"/>
                  </a:ext>
                </a:extLst>
              </a:tr>
              <a:tr h="1228020">
                <a:tc>
                  <a:txBody>
                    <a:bodyPr/>
                    <a:lstStyle/>
                    <a:p>
                      <a:pPr algn="ctr"/>
                      <a:r>
                        <a:rPr lang="pt-BR" sz="2700" dirty="0"/>
                        <a:t>idade</a:t>
                      </a:r>
                    </a:p>
                  </a:txBody>
                  <a:tcPr marL="137160" marR="137160" marT="68580" marB="68580" anchor="ctr"/>
                </a:tc>
                <a:tc>
                  <a:txBody>
                    <a:bodyPr/>
                    <a:lstStyle/>
                    <a:p>
                      <a:pPr algn="ctr"/>
                      <a:r>
                        <a:rPr lang="pt-BR" sz="2700" dirty="0"/>
                        <a:t>18</a:t>
                      </a:r>
                    </a:p>
                  </a:txBody>
                  <a:tcPr marL="137160" marR="137160" marT="68580" marB="68580" anchor="ctr"/>
                </a:tc>
                <a:tc>
                  <a:txBody>
                    <a:bodyPr/>
                    <a:lstStyle/>
                    <a:p>
                      <a:pPr algn="ctr"/>
                      <a:r>
                        <a:rPr lang="pt-BR" sz="2700" dirty="0"/>
                        <a:t>20</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863507577"/>
                  </a:ext>
                </a:extLst>
              </a:tr>
            </a:tbl>
          </a:graphicData>
        </a:graphic>
      </p:graphicFrame>
      <p:sp>
        <p:nvSpPr>
          <p:cNvPr id="32" name="Igual a 31">
            <a:extLst>
              <a:ext uri="{FF2B5EF4-FFF2-40B4-BE49-F238E27FC236}">
                <a16:creationId xmlns:a16="http://schemas.microsoft.com/office/drawing/2014/main" id="{761EF921-ED5A-4934-9D37-54A1AAED0038}"/>
              </a:ext>
            </a:extLst>
          </p:cNvPr>
          <p:cNvSpPr/>
          <p:nvPr/>
        </p:nvSpPr>
        <p:spPr>
          <a:xfrm>
            <a:off x="8482131" y="5244149"/>
            <a:ext cx="1699146" cy="1358783"/>
          </a:xfrm>
          <a:prstGeom prst="mathEqual">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solidFill>
                <a:schemeClr val="tx1"/>
              </a:solidFill>
            </a:endParaRP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0" name="TextBox 9">
            <a:extLst>
              <a:ext uri="{FF2B5EF4-FFF2-40B4-BE49-F238E27FC236}">
                <a16:creationId xmlns:a16="http://schemas.microsoft.com/office/drawing/2014/main" id="{720534C5-7365-1482-D45E-BA657B66087A}"/>
              </a:ext>
            </a:extLst>
          </p:cNvPr>
          <p:cNvSpPr txBox="1"/>
          <p:nvPr/>
        </p:nvSpPr>
        <p:spPr>
          <a:xfrm>
            <a:off x="1035584" y="695928"/>
            <a:ext cx="5890882" cy="1754326"/>
          </a:xfrm>
          <a:prstGeom prst="rect">
            <a:avLst/>
          </a:prstGeom>
        </p:spPr>
        <p:txBody>
          <a:bodyPr wrap="square" lIns="0" tIns="0" rIns="0" bIns="0" rtlCol="0" anchor="t">
            <a:spAutoFit/>
          </a:bodyPr>
          <a:lstStyle/>
          <a:p>
            <a:r>
              <a:rPr lang="en-US" sz="6600" b="1" dirty="0">
                <a:solidFill>
                  <a:schemeClr val="tx1">
                    <a:lumMod val="95000"/>
                    <a:lumOff val="5000"/>
                  </a:schemeClr>
                </a:solidFill>
                <a:latin typeface="Inter" panose="020B0604020202020204" charset="0"/>
                <a:ea typeface="Inter" panose="020B0604020202020204" charset="0"/>
              </a:rPr>
              <a:t>Tidy data</a:t>
            </a:r>
          </a:p>
          <a:p>
            <a:r>
              <a:rPr lang="en-US" sz="4800" b="1" i="1" dirty="0">
                <a:solidFill>
                  <a:schemeClr val="tx1">
                    <a:lumMod val="95000"/>
                    <a:lumOff val="5000"/>
                  </a:schemeClr>
                </a:solidFill>
                <a:latin typeface="Inter" panose="020B0604020202020204" charset="0"/>
                <a:ea typeface="Inter" panose="020B0604020202020204" charset="0"/>
              </a:rPr>
              <a:t>Data semantics</a:t>
            </a:r>
            <a:endParaRPr lang="en-US" sz="4000" b="1" i="1" dirty="0">
              <a:solidFill>
                <a:schemeClr val="tx1">
                  <a:lumMod val="95000"/>
                  <a:lumOff val="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4142278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676125" y="9354478"/>
            <a:ext cx="16607124"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6" name="CaixaDeTexto 5">
            <a:extLst>
              <a:ext uri="{FF2B5EF4-FFF2-40B4-BE49-F238E27FC236}">
                <a16:creationId xmlns:a16="http://schemas.microsoft.com/office/drawing/2014/main" id="{736A3D3E-21C3-4FB3-8D69-4765362C9AA5}"/>
              </a:ext>
            </a:extLst>
          </p:cNvPr>
          <p:cNvSpPr txBox="1"/>
          <p:nvPr/>
        </p:nvSpPr>
        <p:spPr>
          <a:xfrm>
            <a:off x="1090012" y="3500360"/>
            <a:ext cx="16607124" cy="5632311"/>
          </a:xfrm>
          <a:prstGeom prst="rect">
            <a:avLst/>
          </a:prstGeom>
          <a:noFill/>
        </p:spPr>
        <p:txBody>
          <a:bodyPr wrap="square">
            <a:spAutoFit/>
          </a:bodyPr>
          <a:lstStyle/>
          <a:p>
            <a:pPr>
              <a:buClr>
                <a:srgbClr val="04A07B"/>
              </a:buClr>
            </a:pPr>
            <a:r>
              <a:rPr lang="pt-BR" sz="3600" dirty="0">
                <a:latin typeface="Inter" panose="020B0604020202020204" charset="0"/>
                <a:ea typeface="Inter" panose="020B0604020202020204" charset="0"/>
                <a:cs typeface="Segoe UI" panose="020B0502040204020203" pitchFamily="34" charset="0"/>
              </a:rPr>
              <a:t>As variáveis podem mudar durante a análise e o conceito de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 </a:t>
            </a:r>
            <a:r>
              <a:rPr lang="pt-BR" sz="3600" dirty="0">
                <a:latin typeface="Inter" panose="020B0604020202020204" charset="0"/>
                <a:ea typeface="Inter" panose="020B0604020202020204" charset="0"/>
                <a:cs typeface="Segoe UI" panose="020B0502040204020203" pitchFamily="34" charset="0"/>
              </a:rPr>
              <a:t>pode ser aplicado para bancos </a:t>
            </a:r>
            <a:r>
              <a:rPr lang="pt-BR" sz="3600" dirty="0" err="1">
                <a:latin typeface="Inter" panose="020B0604020202020204" charset="0"/>
                <a:ea typeface="Inter" panose="020B0604020202020204" charset="0"/>
                <a:cs typeface="Segoe UI" panose="020B0502040204020203" pitchFamily="34" charset="0"/>
              </a:rPr>
              <a:t>long</a:t>
            </a:r>
            <a:r>
              <a:rPr lang="pt-BR" sz="3600" dirty="0">
                <a:latin typeface="Inter" panose="020B0604020202020204" charset="0"/>
                <a:ea typeface="Inter" panose="020B0604020202020204" charset="0"/>
                <a:cs typeface="Segoe UI" panose="020B0502040204020203" pitchFamily="34" charset="0"/>
              </a:rPr>
              <a:t> e </a:t>
            </a:r>
            <a:r>
              <a:rPr lang="pt-BR" sz="3600" dirty="0" err="1">
                <a:latin typeface="Inter" panose="020B0604020202020204" charset="0"/>
                <a:ea typeface="Inter" panose="020B0604020202020204" charset="0"/>
                <a:cs typeface="Segoe UI" panose="020B0502040204020203" pitchFamily="34" charset="0"/>
              </a:rPr>
              <a:t>wide</a:t>
            </a:r>
            <a:endParaRPr lang="pt-BR" sz="3600" dirty="0">
              <a:latin typeface="Inter" panose="020B0604020202020204" charset="0"/>
              <a:ea typeface="Inter" panose="020B0604020202020204" charset="0"/>
              <a:cs typeface="Segoe UI" panose="020B0502040204020203" pitchFamily="34" charset="0"/>
            </a:endParaRP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wide</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uma observação de um sujeito e cada variável é representada por uma coluna</a:t>
            </a:r>
          </a:p>
          <a:p>
            <a:pPr>
              <a:buClr>
                <a:srgbClr val="04A07B"/>
              </a:buClr>
            </a:pPr>
            <a:endParaRPr lang="pt-BR" sz="3600" b="1" dirty="0">
              <a:latin typeface="Inter" panose="020B0604020202020204" charset="0"/>
              <a:ea typeface="Inter" panose="020B0604020202020204" charset="0"/>
              <a:cs typeface="Segoe UI" panose="020B0502040204020203" pitchFamily="34" charset="0"/>
            </a:endParaRPr>
          </a:p>
          <a:p>
            <a:pPr>
              <a:buClr>
                <a:srgbClr val="04A07B"/>
              </a:buClr>
            </a:pPr>
            <a:r>
              <a:rPr lang="pt-BR" sz="3600" dirty="0">
                <a:latin typeface="Inter" panose="020B0604020202020204" charset="0"/>
                <a:ea typeface="Inter" panose="020B0604020202020204" charset="0"/>
                <a:cs typeface="Segoe UI" panose="020B0502040204020203" pitchFamily="34" charset="0"/>
              </a:rPr>
              <a:t>Em</a:t>
            </a:r>
            <a:r>
              <a:rPr lang="pt-BR" sz="3600" b="1" dirty="0">
                <a:latin typeface="Inter" panose="020B0604020202020204" charset="0"/>
                <a:ea typeface="Inter" panose="020B0604020202020204" charset="0"/>
                <a:cs typeface="Segoe UI" panose="020B0502040204020203" pitchFamily="34" charset="0"/>
              </a:rPr>
              <a:t> um banco </a:t>
            </a:r>
            <a:r>
              <a:rPr lang="pt-BR" sz="3600" b="1" dirty="0" err="1">
                <a:latin typeface="Inter" panose="020B0604020202020204" charset="0"/>
                <a:ea typeface="Inter" panose="020B0604020202020204" charset="0"/>
                <a:cs typeface="Segoe UI" panose="020B0502040204020203" pitchFamily="34" charset="0"/>
              </a:rPr>
              <a:t>long</a:t>
            </a:r>
            <a:r>
              <a:rPr lang="pt-BR" sz="3600" b="1" dirty="0">
                <a:latin typeface="Inter" panose="020B0604020202020204" charset="0"/>
                <a:ea typeface="Inter" panose="020B0604020202020204" charset="0"/>
                <a:cs typeface="Segoe UI" panose="020B0502040204020203" pitchFamily="34" charset="0"/>
              </a:rPr>
              <a:t>, </a:t>
            </a:r>
            <a:r>
              <a:rPr lang="pt-BR" sz="3600" dirty="0">
                <a:latin typeface="Inter" panose="020B0604020202020204" charset="0"/>
                <a:ea typeface="Inter" panose="020B0604020202020204" charset="0"/>
                <a:cs typeface="Segoe UI" panose="020B0502040204020203" pitchFamily="34" charset="0"/>
              </a:rPr>
              <a:t>cada linha representa um </a:t>
            </a:r>
            <a:r>
              <a:rPr lang="pt-BR" sz="3600" dirty="0" err="1">
                <a:latin typeface="Inter" panose="020B0604020202020204" charset="0"/>
                <a:ea typeface="Inter" panose="020B0604020202020204" charset="0"/>
                <a:cs typeface="Segoe UI" panose="020B0502040204020203" pitchFamily="34" charset="0"/>
              </a:rPr>
              <a:t>assessment</a:t>
            </a:r>
            <a:r>
              <a:rPr lang="pt-BR" sz="3600" dirty="0">
                <a:latin typeface="Inter" panose="020B0604020202020204" charset="0"/>
                <a:ea typeface="Inter" panose="020B0604020202020204" charset="0"/>
                <a:cs typeface="Segoe UI" panose="020B0502040204020203" pitchFamily="34" charset="0"/>
              </a:rPr>
              <a:t> em um determinado ponto. Ou seja, cada sujeito pode ter observações em uma linha ou mais</a:t>
            </a:r>
          </a:p>
          <a:p>
            <a:pPr>
              <a:buClr>
                <a:srgbClr val="04A07B"/>
              </a:buClr>
            </a:pPr>
            <a:endParaRPr lang="pt-BR" sz="3600" b="1" dirty="0" err="1">
              <a:latin typeface="Inter" panose="020B0604020202020204" charset="0"/>
              <a:ea typeface="Inter" panose="020B0604020202020204" charset="0"/>
              <a:cs typeface="Segoe UI" panose="020B0502040204020203" pitchFamily="34" charset="0"/>
            </a:endParaRPr>
          </a:p>
        </p:txBody>
      </p:sp>
      <p:sp>
        <p:nvSpPr>
          <p:cNvPr id="7"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8"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
        <p:nvSpPr>
          <p:cNvPr id="11" name="Retângulo 10"/>
          <p:cNvSpPr/>
          <p:nvPr/>
        </p:nvSpPr>
        <p:spPr>
          <a:xfrm>
            <a:off x="1090012" y="1433534"/>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Tree>
    <p:extLst>
      <p:ext uri="{BB962C8B-B14F-4D97-AF65-F5344CB8AC3E}">
        <p14:creationId xmlns:p14="http://schemas.microsoft.com/office/powerpoint/2010/main" val="23999433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ela 6">
            <a:extLst>
              <a:ext uri="{FF2B5EF4-FFF2-40B4-BE49-F238E27FC236}">
                <a16:creationId xmlns:a16="http://schemas.microsoft.com/office/drawing/2014/main" id="{E04FF5CD-3A91-4543-87E7-C4EACDF45456}"/>
              </a:ext>
            </a:extLst>
          </p:cNvPr>
          <p:cNvGraphicFramePr>
            <a:graphicFrameLocks noGrp="1"/>
          </p:cNvGraphicFramePr>
          <p:nvPr>
            <p:extLst>
              <p:ext uri="{D42A27DB-BD31-4B8C-83A1-F6EECF244321}">
                <p14:modId xmlns:p14="http://schemas.microsoft.com/office/powerpoint/2010/main" val="4099495024"/>
              </p:ext>
            </p:extLst>
          </p:nvPr>
        </p:nvGraphicFramePr>
        <p:xfrm>
          <a:off x="1371600" y="4991100"/>
          <a:ext cx="6850806" cy="4194194"/>
        </p:xfrm>
        <a:graphic>
          <a:graphicData uri="http://schemas.openxmlformats.org/drawingml/2006/table">
            <a:tbl>
              <a:tblPr firstRow="1" bandRow="1">
                <a:tableStyleId>{616DA210-FB5B-4158-B5E0-FEB733F419BA}</a:tableStyleId>
              </a:tblPr>
              <a:tblGrid>
                <a:gridCol w="2283602">
                  <a:extLst>
                    <a:ext uri="{9D8B030D-6E8A-4147-A177-3AD203B41FA5}">
                      <a16:colId xmlns:a16="http://schemas.microsoft.com/office/drawing/2014/main" val="1059065473"/>
                    </a:ext>
                  </a:extLst>
                </a:gridCol>
                <a:gridCol w="2283602">
                  <a:extLst>
                    <a:ext uri="{9D8B030D-6E8A-4147-A177-3AD203B41FA5}">
                      <a16:colId xmlns:a16="http://schemas.microsoft.com/office/drawing/2014/main" val="789756700"/>
                    </a:ext>
                  </a:extLst>
                </a:gridCol>
                <a:gridCol w="2283602">
                  <a:extLst>
                    <a:ext uri="{9D8B030D-6E8A-4147-A177-3AD203B41FA5}">
                      <a16:colId xmlns:a16="http://schemas.microsoft.com/office/drawing/2014/main" val="257507489"/>
                    </a:ext>
                  </a:extLst>
                </a:gridCol>
              </a:tblGrid>
              <a:tr h="999630">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extLst>
                  <a:ext uri="{0D108BD9-81ED-4DB2-BD59-A6C34878D82A}">
                    <a16:rowId xmlns:a16="http://schemas.microsoft.com/office/drawing/2014/main" val="2189167151"/>
                  </a:ext>
                </a:extLst>
              </a:tr>
              <a:tr h="798641">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18</a:t>
                      </a:r>
                    </a:p>
                  </a:txBody>
                  <a:tcPr marL="137160" marR="137160" marT="68580" marB="68580" anchor="ctr"/>
                </a:tc>
                <a:extLst>
                  <a:ext uri="{0D108BD9-81ED-4DB2-BD59-A6C34878D82A}">
                    <a16:rowId xmlns:a16="http://schemas.microsoft.com/office/drawing/2014/main" val="1106520567"/>
                  </a:ext>
                </a:extLst>
              </a:tr>
              <a:tr h="798641">
                <a:tc>
                  <a:txBody>
                    <a:bodyPr/>
                    <a:lstStyle/>
                    <a:p>
                      <a:pPr algn="ctr"/>
                      <a:r>
                        <a:rPr lang="pt-BR" sz="2700" dirty="0"/>
                        <a:t>002</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20</a:t>
                      </a:r>
                    </a:p>
                  </a:txBody>
                  <a:tcPr marL="137160" marR="137160" marT="68580" marB="68580" anchor="ctr"/>
                </a:tc>
                <a:extLst>
                  <a:ext uri="{0D108BD9-81ED-4DB2-BD59-A6C34878D82A}">
                    <a16:rowId xmlns:a16="http://schemas.microsoft.com/office/drawing/2014/main" val="863507577"/>
                  </a:ext>
                </a:extLst>
              </a:tr>
              <a:tr h="798641">
                <a:tc>
                  <a:txBody>
                    <a:bodyPr/>
                    <a:lstStyle/>
                    <a:p>
                      <a:pPr algn="ctr"/>
                      <a:r>
                        <a:rPr lang="pt-BR" sz="2700" dirty="0"/>
                        <a:t>003</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784755100"/>
                  </a:ext>
                </a:extLst>
              </a:tr>
              <a:tr h="798641">
                <a:tc>
                  <a:txBody>
                    <a:bodyPr/>
                    <a:lstStyle/>
                    <a:p>
                      <a:pPr algn="ctr"/>
                      <a:r>
                        <a:rPr lang="pt-BR" sz="2700" dirty="0"/>
                        <a:t>004</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19</a:t>
                      </a:r>
                    </a:p>
                  </a:txBody>
                  <a:tcPr marL="137160" marR="137160" marT="68580" marB="68580" anchor="ctr"/>
                </a:tc>
                <a:extLst>
                  <a:ext uri="{0D108BD9-81ED-4DB2-BD59-A6C34878D82A}">
                    <a16:rowId xmlns:a16="http://schemas.microsoft.com/office/drawing/2014/main" val="3775347246"/>
                  </a:ext>
                </a:extLst>
              </a:tr>
            </a:tbl>
          </a:graphicData>
        </a:graphic>
      </p:graphicFrame>
      <p:sp>
        <p:nvSpPr>
          <p:cNvPr id="11" name="CaixaDeTexto 10">
            <a:extLst>
              <a:ext uri="{FF2B5EF4-FFF2-40B4-BE49-F238E27FC236}">
                <a16:creationId xmlns:a16="http://schemas.microsoft.com/office/drawing/2014/main" id="{7786D486-B2F8-4C6D-A0AA-8DD268D53512}"/>
              </a:ext>
            </a:extLst>
          </p:cNvPr>
          <p:cNvSpPr txBox="1"/>
          <p:nvPr/>
        </p:nvSpPr>
        <p:spPr>
          <a:xfrm>
            <a:off x="2586892" y="3604303"/>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WIDE</a:t>
            </a:r>
          </a:p>
        </p:txBody>
      </p:sp>
      <p:graphicFrame>
        <p:nvGraphicFramePr>
          <p:cNvPr id="14" name="Tabela 6">
            <a:extLst>
              <a:ext uri="{FF2B5EF4-FFF2-40B4-BE49-F238E27FC236}">
                <a16:creationId xmlns:a16="http://schemas.microsoft.com/office/drawing/2014/main" id="{406A1D0A-BF16-419D-94F3-2774205DF0B1}"/>
              </a:ext>
            </a:extLst>
          </p:cNvPr>
          <p:cNvGraphicFramePr>
            <a:graphicFrameLocks noGrp="1"/>
          </p:cNvGraphicFramePr>
          <p:nvPr>
            <p:extLst>
              <p:ext uri="{D42A27DB-BD31-4B8C-83A1-F6EECF244321}">
                <p14:modId xmlns:p14="http://schemas.microsoft.com/office/powerpoint/2010/main" val="3313923647"/>
              </p:ext>
            </p:extLst>
          </p:nvPr>
        </p:nvGraphicFramePr>
        <p:xfrm>
          <a:off x="9241171" y="3086100"/>
          <a:ext cx="8394319" cy="6476190"/>
        </p:xfrm>
        <a:graphic>
          <a:graphicData uri="http://schemas.openxmlformats.org/drawingml/2006/table">
            <a:tbl>
              <a:tblPr firstRow="1" bandRow="1">
                <a:tableStyleId>{616DA210-FB5B-4158-B5E0-FEB733F419BA}</a:tableStyleId>
              </a:tblPr>
              <a:tblGrid>
                <a:gridCol w="1574098">
                  <a:extLst>
                    <a:ext uri="{9D8B030D-6E8A-4147-A177-3AD203B41FA5}">
                      <a16:colId xmlns:a16="http://schemas.microsoft.com/office/drawing/2014/main" val="1599511425"/>
                    </a:ext>
                  </a:extLst>
                </a:gridCol>
                <a:gridCol w="1452931">
                  <a:extLst>
                    <a:ext uri="{9D8B030D-6E8A-4147-A177-3AD203B41FA5}">
                      <a16:colId xmlns:a16="http://schemas.microsoft.com/office/drawing/2014/main" val="3307916527"/>
                    </a:ext>
                  </a:extLst>
                </a:gridCol>
                <a:gridCol w="1371600">
                  <a:extLst>
                    <a:ext uri="{9D8B030D-6E8A-4147-A177-3AD203B41FA5}">
                      <a16:colId xmlns:a16="http://schemas.microsoft.com/office/drawing/2014/main" val="1059065473"/>
                    </a:ext>
                  </a:extLst>
                </a:gridCol>
                <a:gridCol w="1371600">
                  <a:extLst>
                    <a:ext uri="{9D8B030D-6E8A-4147-A177-3AD203B41FA5}">
                      <a16:colId xmlns:a16="http://schemas.microsoft.com/office/drawing/2014/main" val="370822392"/>
                    </a:ext>
                  </a:extLst>
                </a:gridCol>
                <a:gridCol w="1414333">
                  <a:extLst>
                    <a:ext uri="{9D8B030D-6E8A-4147-A177-3AD203B41FA5}">
                      <a16:colId xmlns:a16="http://schemas.microsoft.com/office/drawing/2014/main" val="789756700"/>
                    </a:ext>
                  </a:extLst>
                </a:gridCol>
                <a:gridCol w="1209757">
                  <a:extLst>
                    <a:ext uri="{9D8B030D-6E8A-4147-A177-3AD203B41FA5}">
                      <a16:colId xmlns:a16="http://schemas.microsoft.com/office/drawing/2014/main" val="257507489"/>
                    </a:ext>
                  </a:extLst>
                </a:gridCol>
              </a:tblGrid>
              <a:tr h="1295238">
                <a:tc>
                  <a:txBody>
                    <a:bodyPr/>
                    <a:lstStyle/>
                    <a:p>
                      <a:pPr algn="ctr"/>
                      <a:r>
                        <a:rPr lang="pt-BR" sz="2100" dirty="0"/>
                        <a:t>avaliação </a:t>
                      </a:r>
                    </a:p>
                  </a:txBody>
                  <a:tcPr marL="137160" marR="137160" marT="68580" marB="68580" anchor="ctr">
                    <a:solidFill>
                      <a:schemeClr val="accent2"/>
                    </a:solidFill>
                  </a:tcPr>
                </a:tc>
                <a:tc>
                  <a:txBody>
                    <a:bodyPr/>
                    <a:lstStyle/>
                    <a:p>
                      <a:pPr algn="ctr"/>
                      <a:r>
                        <a:rPr lang="pt-BR" sz="2400" dirty="0"/>
                        <a:t>tipo</a:t>
                      </a:r>
                    </a:p>
                  </a:txBody>
                  <a:tcPr marL="137160" marR="137160" marT="68580" marB="68580" anchor="ctr">
                    <a:solidFill>
                      <a:schemeClr val="accent2"/>
                    </a:solidFill>
                  </a:tcPr>
                </a:tc>
                <a:tc>
                  <a:txBody>
                    <a:bodyPr/>
                    <a:lstStyle/>
                    <a:p>
                      <a:pPr algn="ctr"/>
                      <a:r>
                        <a:rPr lang="pt-BR" sz="2700" dirty="0"/>
                        <a:t>id</a:t>
                      </a:r>
                    </a:p>
                  </a:txBody>
                  <a:tcPr marL="137160" marR="137160" marT="68580" marB="68580" anchor="ctr">
                    <a:solidFill>
                      <a:schemeClr val="accent2"/>
                    </a:solidFill>
                  </a:tcPr>
                </a:tc>
                <a:tc>
                  <a:txBody>
                    <a:bodyPr/>
                    <a:lstStyle/>
                    <a:p>
                      <a:pPr algn="ctr"/>
                      <a:r>
                        <a:rPr lang="pt-BR" sz="2700" dirty="0" err="1"/>
                        <a:t>genero</a:t>
                      </a:r>
                      <a:endParaRPr lang="pt-BR" sz="2700" dirty="0"/>
                    </a:p>
                  </a:txBody>
                  <a:tcPr marL="137160" marR="137160" marT="68580" marB="68580" anchor="ctr">
                    <a:solidFill>
                      <a:schemeClr val="accent2"/>
                    </a:solidFill>
                  </a:tcPr>
                </a:tc>
                <a:tc>
                  <a:txBody>
                    <a:bodyPr/>
                    <a:lstStyle/>
                    <a:p>
                      <a:pPr algn="ctr"/>
                      <a:r>
                        <a:rPr lang="pt-BR" sz="2700" dirty="0"/>
                        <a:t>idade</a:t>
                      </a:r>
                    </a:p>
                  </a:txBody>
                  <a:tcPr marL="137160" marR="137160" marT="68580" marB="68580" anchor="ctr">
                    <a:solidFill>
                      <a:schemeClr val="accent2"/>
                    </a:solidFill>
                  </a:tcPr>
                </a:tc>
                <a:tc>
                  <a:txBody>
                    <a:bodyPr/>
                    <a:lstStyle/>
                    <a:p>
                      <a:pPr algn="ctr"/>
                      <a:r>
                        <a:rPr lang="pt-BR" sz="2700" dirty="0"/>
                        <a:t>altura</a:t>
                      </a:r>
                    </a:p>
                  </a:txBody>
                  <a:tcPr marL="137160" marR="137160" marT="68580" marB="68580" anchor="ctr">
                    <a:solidFill>
                      <a:schemeClr val="accent2"/>
                    </a:solidFill>
                  </a:tcPr>
                </a:tc>
                <a:extLst>
                  <a:ext uri="{0D108BD9-81ED-4DB2-BD59-A6C34878D82A}">
                    <a16:rowId xmlns:a16="http://schemas.microsoft.com/office/drawing/2014/main" val="2189167151"/>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110</a:t>
                      </a:r>
                    </a:p>
                  </a:txBody>
                  <a:tcPr marL="137160" marR="137160" marT="68580" marB="68580" anchor="ctr"/>
                </a:tc>
                <a:extLst>
                  <a:ext uri="{0D108BD9-81ED-4DB2-BD59-A6C34878D82A}">
                    <a16:rowId xmlns:a16="http://schemas.microsoft.com/office/drawing/2014/main" val="1106520567"/>
                  </a:ext>
                </a:extLst>
              </a:tr>
              <a:tr h="1295238">
                <a:tc>
                  <a:txBody>
                    <a:bodyPr/>
                    <a:lstStyle/>
                    <a:p>
                      <a:pPr algn="ctr"/>
                      <a:r>
                        <a:rPr lang="pt-BR" sz="2700" dirty="0"/>
                        <a:t>1</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11</a:t>
                      </a:r>
                    </a:p>
                  </a:txBody>
                  <a:tcPr marL="137160" marR="137160" marT="68580" marB="68580" anchor="ctr"/>
                </a:tc>
                <a:tc>
                  <a:txBody>
                    <a:bodyPr/>
                    <a:lstStyle/>
                    <a:p>
                      <a:pPr algn="ctr"/>
                      <a:r>
                        <a:rPr lang="pt-BR" sz="2700" dirty="0"/>
                        <a:t>90</a:t>
                      </a:r>
                    </a:p>
                  </a:txBody>
                  <a:tcPr marL="137160" marR="137160" marT="68580" marB="68580" anchor="ctr"/>
                </a:tc>
                <a:extLst>
                  <a:ext uri="{0D108BD9-81ED-4DB2-BD59-A6C34878D82A}">
                    <a16:rowId xmlns:a16="http://schemas.microsoft.com/office/drawing/2014/main" val="863507577"/>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001</a:t>
                      </a:r>
                    </a:p>
                  </a:txBody>
                  <a:tcPr marL="137160" marR="137160" marT="68580" marB="68580" anchor="ctr"/>
                </a:tc>
                <a:tc>
                  <a:txBody>
                    <a:bodyPr/>
                    <a:lstStyle/>
                    <a:p>
                      <a:pPr algn="ctr"/>
                      <a:r>
                        <a:rPr lang="pt-BR" sz="2700" dirty="0"/>
                        <a:t>F</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120</a:t>
                      </a:r>
                    </a:p>
                  </a:txBody>
                  <a:tcPr marL="137160" marR="137160" marT="68580" marB="68580" anchor="ctr"/>
                </a:tc>
                <a:extLst>
                  <a:ext uri="{0D108BD9-81ED-4DB2-BD59-A6C34878D82A}">
                    <a16:rowId xmlns:a16="http://schemas.microsoft.com/office/drawing/2014/main" val="3564096646"/>
                  </a:ext>
                </a:extLst>
              </a:tr>
              <a:tr h="1295238">
                <a:tc>
                  <a:txBody>
                    <a:bodyPr/>
                    <a:lstStyle/>
                    <a:p>
                      <a:pPr algn="ctr"/>
                      <a:r>
                        <a:rPr lang="pt-BR" sz="2700" dirty="0"/>
                        <a:t>2</a:t>
                      </a:r>
                    </a:p>
                  </a:txBody>
                  <a:tcPr marL="137160" marR="137160" marT="68580" marB="68580" anchor="ctr"/>
                </a:tc>
                <a:tc>
                  <a:txBody>
                    <a:bodyPr/>
                    <a:lstStyle/>
                    <a:p>
                      <a:pPr algn="ctr"/>
                      <a:r>
                        <a:rPr lang="pt-BR" sz="2400" dirty="0"/>
                        <a:t>cm</a:t>
                      </a:r>
                    </a:p>
                  </a:txBody>
                  <a:tcPr marL="137160" marR="137160" marT="68580" marB="68580" anchor="ctr"/>
                </a:tc>
                <a:tc>
                  <a:txBody>
                    <a:bodyPr/>
                    <a:lstStyle/>
                    <a:p>
                      <a:pPr algn="ctr"/>
                      <a:r>
                        <a:rPr lang="pt-BR" sz="2700" dirty="0"/>
                        <a:t>002</a:t>
                      </a:r>
                    </a:p>
                  </a:txBody>
                  <a:tcPr marL="137160" marR="137160" marT="68580" marB="68580" anchor="ctr"/>
                </a:tc>
                <a:tc>
                  <a:txBody>
                    <a:bodyPr/>
                    <a:lstStyle/>
                    <a:p>
                      <a:pPr algn="ctr"/>
                      <a:r>
                        <a:rPr lang="pt-BR" sz="2700" dirty="0"/>
                        <a:t>M</a:t>
                      </a:r>
                    </a:p>
                  </a:txBody>
                  <a:tcPr marL="137160" marR="137160" marT="68580" marB="68580" anchor="ctr"/>
                </a:tc>
                <a:tc>
                  <a:txBody>
                    <a:bodyPr/>
                    <a:lstStyle/>
                    <a:p>
                      <a:pPr algn="ctr"/>
                      <a:r>
                        <a:rPr lang="pt-BR" sz="2700" dirty="0"/>
                        <a:t>12</a:t>
                      </a:r>
                    </a:p>
                  </a:txBody>
                  <a:tcPr marL="137160" marR="137160" marT="68580" marB="68580" anchor="ctr"/>
                </a:tc>
                <a:tc>
                  <a:txBody>
                    <a:bodyPr/>
                    <a:lstStyle/>
                    <a:p>
                      <a:pPr algn="ctr"/>
                      <a:r>
                        <a:rPr lang="pt-BR" sz="2700" dirty="0"/>
                        <a:t>100</a:t>
                      </a:r>
                    </a:p>
                  </a:txBody>
                  <a:tcPr marL="137160" marR="137160" marT="68580" marB="68580" anchor="ctr"/>
                </a:tc>
                <a:extLst>
                  <a:ext uri="{0D108BD9-81ED-4DB2-BD59-A6C34878D82A}">
                    <a16:rowId xmlns:a16="http://schemas.microsoft.com/office/drawing/2014/main" val="1520755794"/>
                  </a:ext>
                </a:extLst>
              </a:tr>
            </a:tbl>
          </a:graphicData>
        </a:graphic>
      </p:graphicFrame>
      <p:sp>
        <p:nvSpPr>
          <p:cNvPr id="8" name="Retângulo 7"/>
          <p:cNvSpPr/>
          <p:nvPr/>
        </p:nvSpPr>
        <p:spPr>
          <a:xfrm>
            <a:off x="1185761" y="80452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0" name="CaixaDeTexto 9">
            <a:extLst>
              <a:ext uri="{FF2B5EF4-FFF2-40B4-BE49-F238E27FC236}">
                <a16:creationId xmlns:a16="http://schemas.microsoft.com/office/drawing/2014/main" id="{7786D486-B2F8-4C6D-A0AA-8DD268D53512}"/>
              </a:ext>
            </a:extLst>
          </p:cNvPr>
          <p:cNvSpPr txBox="1"/>
          <p:nvPr/>
        </p:nvSpPr>
        <p:spPr>
          <a:xfrm>
            <a:off x="11329851" y="1670631"/>
            <a:ext cx="4015490" cy="923330"/>
          </a:xfrm>
          <a:prstGeom prst="rect">
            <a:avLst/>
          </a:prstGeom>
          <a:noFill/>
        </p:spPr>
        <p:txBody>
          <a:bodyPr wrap="square">
            <a:spAutoFit/>
          </a:bodyPr>
          <a:lstStyle/>
          <a:p>
            <a:pPr algn="ctr"/>
            <a:r>
              <a:rPr lang="pt-BR" sz="5400" b="1" dirty="0">
                <a:solidFill>
                  <a:srgbClr val="C6A28D"/>
                </a:solidFill>
                <a:latin typeface="Inter" panose="020B0604020202020204" charset="0"/>
                <a:ea typeface="Inter" panose="020B0604020202020204" charset="0"/>
                <a:cs typeface="Segoe UI" panose="020B0502040204020203" pitchFamily="34" charset="0"/>
              </a:rPr>
              <a:t>LONG</a:t>
            </a:r>
          </a:p>
        </p:txBody>
      </p:sp>
    </p:spTree>
    <p:extLst>
      <p:ext uri="{BB962C8B-B14F-4D97-AF65-F5344CB8AC3E}">
        <p14:creationId xmlns:p14="http://schemas.microsoft.com/office/powerpoint/2010/main" val="278097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83485" y="879024"/>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3" name="Espaço Reservado para Conteúdo 2"/>
          <p:cNvSpPr>
            <a:spLocks noGrp="1"/>
          </p:cNvSpPr>
          <p:nvPr>
            <p:ph idx="1"/>
          </p:nvPr>
        </p:nvSpPr>
        <p:spPr>
          <a:xfrm>
            <a:off x="1068624" y="3128448"/>
            <a:ext cx="15294969" cy="5761262"/>
          </a:xfrm>
        </p:spPr>
        <p:txBody>
          <a:bodyPr>
            <a:normAutofit fontScale="92500" lnSpcReduction="10000"/>
          </a:bodyPr>
          <a:lstStyle/>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Análises</a:t>
            </a:r>
            <a:r>
              <a:rPr lang="en-GB" sz="4400" b="1" dirty="0">
                <a:solidFill>
                  <a:srgbClr val="C6A28D"/>
                </a:solidFill>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Gráficos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C6A28D"/>
                </a:solidFill>
                <a:latin typeface="Inter" panose="020B0604020202020204" charset="0"/>
                <a:ea typeface="Inter" panose="020B0604020202020204" charset="0"/>
                <a:cs typeface="Segoe UI" panose="020B0502040204020203" pitchFamily="34" charset="0"/>
              </a:rPr>
              <a:t> </a:t>
            </a:r>
            <a:r>
              <a:rPr lang="en-GB" sz="4400" b="1" dirty="0" err="1">
                <a:solidFill>
                  <a:srgbClr val="C6A28D"/>
                </a:solidFill>
                <a:latin typeface="Inter" panose="020B0604020202020204" charset="0"/>
                <a:ea typeface="Inter" panose="020B0604020202020204" charset="0"/>
                <a:cs typeface="Segoe UI" panose="020B0502040204020203" pitchFamily="34" charset="0"/>
              </a:rPr>
              <a:t>Relatórios</a:t>
            </a:r>
            <a:endParaRPr lang="en-GB" sz="4400" b="1" dirty="0">
              <a:solidFill>
                <a:srgbClr val="C6A28D"/>
              </a:solidFill>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Livros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b="1" dirty="0">
                <a:solidFill>
                  <a:srgbClr val="04A07B"/>
                </a:solidFill>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Mineração</a:t>
            </a:r>
            <a:r>
              <a:rPr lang="en-GB" sz="4400" dirty="0">
                <a:latin typeface="Inter" panose="020B0604020202020204" charset="0"/>
                <a:ea typeface="Inter" panose="020B0604020202020204" charset="0"/>
                <a:cs typeface="Segoe UI" panose="020B0502040204020203" pitchFamily="34" charset="0"/>
              </a:rPr>
              <a:t> de dados</a:t>
            </a: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t>
            </a:r>
            <a:r>
              <a:rPr lang="en-GB" sz="4400" dirty="0" err="1">
                <a:latin typeface="Inter" panose="020B0604020202020204" charset="0"/>
                <a:ea typeface="Inter" panose="020B0604020202020204" charset="0"/>
                <a:cs typeface="Segoe UI" panose="020B0502040204020203" pitchFamily="34" charset="0"/>
              </a:rPr>
              <a:t>Apresentações</a:t>
            </a:r>
            <a:endParaRPr lang="en-GB" sz="4400" dirty="0">
              <a:latin typeface="Inter" panose="020B0604020202020204" charset="0"/>
              <a:ea typeface="Inter" panose="020B0604020202020204" charset="0"/>
              <a:cs typeface="Segoe UI" panose="020B0502040204020203" pitchFamily="34" charset="0"/>
            </a:endParaRPr>
          </a:p>
          <a:p>
            <a:pPr>
              <a:lnSpc>
                <a:spcPct val="120000"/>
              </a:lnSpc>
              <a:buClr>
                <a:srgbClr val="868668"/>
              </a:buClr>
              <a:buFont typeface="Arial" panose="020B0604020202020204" pitchFamily="34" charset="0"/>
              <a:buChar char="•"/>
            </a:pPr>
            <a:r>
              <a:rPr lang="en-GB" sz="4400" dirty="0">
                <a:latin typeface="Inter" panose="020B0604020202020204" charset="0"/>
                <a:ea typeface="Inter" panose="020B0604020202020204" charset="0"/>
                <a:cs typeface="Segoe UI" panose="020B0502040204020203" pitchFamily="34" charset="0"/>
              </a:rPr>
              <a:t> Arte</a:t>
            </a: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7"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22501925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11" name="CaixaDeTexto 10">
            <a:extLst>
              <a:ext uri="{FF2B5EF4-FFF2-40B4-BE49-F238E27FC236}">
                <a16:creationId xmlns:a16="http://schemas.microsoft.com/office/drawing/2014/main" id="{D1E54111-0149-440A-9B15-02CF3A820A44}"/>
              </a:ext>
            </a:extLst>
          </p:cNvPr>
          <p:cNvSpPr txBox="1"/>
          <p:nvPr/>
        </p:nvSpPr>
        <p:spPr>
          <a:xfrm>
            <a:off x="1134873" y="3527673"/>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Tidy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7" name="CaixaDeTexto 6">
            <a:extLst>
              <a:ext uri="{FF2B5EF4-FFF2-40B4-BE49-F238E27FC236}">
                <a16:creationId xmlns:a16="http://schemas.microsoft.com/office/drawing/2014/main" id="{9C40571F-C3DA-4E81-89FC-537FB19E49D0}"/>
              </a:ext>
            </a:extLst>
          </p:cNvPr>
          <p:cNvSpPr txBox="1"/>
          <p:nvPr/>
        </p:nvSpPr>
        <p:spPr>
          <a:xfrm>
            <a:off x="1134873" y="4415680"/>
            <a:ext cx="16607124" cy="1754326"/>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coluna é uma variável</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linha é uma observação</a:t>
            </a:r>
          </a:p>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Cada célula representa apenas um valor</a:t>
            </a:r>
          </a:p>
        </p:txBody>
      </p:sp>
      <p:sp>
        <p:nvSpPr>
          <p:cNvPr id="9" name="CaixaDeTexto 8">
            <a:extLst>
              <a:ext uri="{FF2B5EF4-FFF2-40B4-BE49-F238E27FC236}">
                <a16:creationId xmlns:a16="http://schemas.microsoft.com/office/drawing/2014/main" id="{B8B05E44-8B55-4D52-96C0-21411EEC6C0B}"/>
              </a:ext>
            </a:extLst>
          </p:cNvPr>
          <p:cNvSpPr txBox="1"/>
          <p:nvPr/>
        </p:nvSpPr>
        <p:spPr>
          <a:xfrm>
            <a:off x="1134873" y="7214519"/>
            <a:ext cx="16607124" cy="738664"/>
          </a:xfrm>
          <a:prstGeom prst="rect">
            <a:avLst/>
          </a:prstGeom>
          <a:noFill/>
        </p:spPr>
        <p:txBody>
          <a:bodyPr wrap="square">
            <a:spAutoFit/>
          </a:bodyPr>
          <a:lstStyle/>
          <a:p>
            <a:pPr>
              <a:buClr>
                <a:srgbClr val="04A07B"/>
              </a:buClr>
            </a:pPr>
            <a:r>
              <a:rPr lang="pt-BR" sz="4200" i="1" dirty="0" err="1">
                <a:latin typeface="Inter" panose="020B0604020202020204" charset="0"/>
                <a:ea typeface="Inter" panose="020B0604020202020204" charset="0"/>
                <a:cs typeface="Segoe UI" panose="020B0502040204020203" pitchFamily="34" charset="0"/>
              </a:rPr>
              <a:t>Messy</a:t>
            </a:r>
            <a:r>
              <a:rPr lang="pt-BR" sz="4200" i="1" dirty="0">
                <a:latin typeface="Inter" panose="020B0604020202020204" charset="0"/>
                <a:ea typeface="Inter" panose="020B0604020202020204" charset="0"/>
                <a:cs typeface="Segoe UI" panose="020B0502040204020203" pitchFamily="34" charset="0"/>
              </a:rPr>
              <a:t> data </a:t>
            </a:r>
            <a:r>
              <a:rPr lang="pt-BR" sz="4200" dirty="0">
                <a:latin typeface="Inter" panose="020B0604020202020204" charset="0"/>
                <a:ea typeface="Inter" panose="020B0604020202020204" charset="0"/>
                <a:cs typeface="Segoe UI" panose="020B0502040204020203" pitchFamily="34" charset="0"/>
              </a:rPr>
              <a:t>é</a:t>
            </a:r>
          </a:p>
        </p:txBody>
      </p:sp>
      <p:sp>
        <p:nvSpPr>
          <p:cNvPr id="10" name="CaixaDeTexto 9">
            <a:extLst>
              <a:ext uri="{FF2B5EF4-FFF2-40B4-BE49-F238E27FC236}">
                <a16:creationId xmlns:a16="http://schemas.microsoft.com/office/drawing/2014/main" id="{F65C5DCF-0960-43AA-A14F-844087C13172}"/>
              </a:ext>
            </a:extLst>
          </p:cNvPr>
          <p:cNvSpPr txBox="1"/>
          <p:nvPr/>
        </p:nvSpPr>
        <p:spPr>
          <a:xfrm>
            <a:off x="1134873" y="7995991"/>
            <a:ext cx="16607124" cy="646331"/>
          </a:xfrm>
          <a:prstGeom prst="rect">
            <a:avLst/>
          </a:prstGeom>
          <a:noFill/>
        </p:spPr>
        <p:txBody>
          <a:bodyPr wrap="square">
            <a:spAutoFit/>
          </a:bodyPr>
          <a:lstStyle/>
          <a:p>
            <a:pPr marL="771525" indent="-771525">
              <a:buClr>
                <a:srgbClr val="C6A28D"/>
              </a:buClr>
              <a:buAutoNum type="arabicPeriod"/>
            </a:pPr>
            <a:r>
              <a:rPr lang="pt-BR" sz="3600" dirty="0">
                <a:latin typeface="Inter" panose="020B0604020202020204" charset="0"/>
                <a:ea typeface="Inter" panose="020B0604020202020204" charset="0"/>
                <a:cs typeface="Segoe UI" panose="020B0502040204020203" pitchFamily="34" charset="0"/>
              </a:rPr>
              <a:t>Qualquer outra organização dos dados que seja diferente do </a:t>
            </a:r>
            <a:r>
              <a:rPr lang="pt-BR" sz="3600" i="1" dirty="0" err="1">
                <a:latin typeface="Inter" panose="020B0604020202020204" charset="0"/>
                <a:ea typeface="Inter" panose="020B0604020202020204" charset="0"/>
                <a:cs typeface="Segoe UI" panose="020B0502040204020203" pitchFamily="34" charset="0"/>
              </a:rPr>
              <a:t>tidy</a:t>
            </a:r>
            <a:r>
              <a:rPr lang="pt-BR" sz="3600" i="1" dirty="0">
                <a:latin typeface="Inter" panose="020B0604020202020204" charset="0"/>
                <a:ea typeface="Inter" panose="020B0604020202020204" charset="0"/>
                <a:cs typeface="Segoe UI" panose="020B0502040204020203" pitchFamily="34" charset="0"/>
              </a:rPr>
              <a:t> data</a:t>
            </a:r>
            <a:r>
              <a:rPr lang="pt-BR" sz="3600" dirty="0">
                <a:latin typeface="Inter" panose="020B0604020202020204" charset="0"/>
                <a:ea typeface="Inter" panose="020B0604020202020204" charset="0"/>
                <a:cs typeface="Segoe UI" panose="020B0502040204020203" pitchFamily="34" charset="0"/>
              </a:rPr>
              <a:t>.</a:t>
            </a:r>
          </a:p>
        </p:txBody>
      </p:sp>
      <p:sp>
        <p:nvSpPr>
          <p:cNvPr id="12" name="Retângulo 11"/>
          <p:cNvSpPr/>
          <p:nvPr/>
        </p:nvSpPr>
        <p:spPr>
          <a:xfrm>
            <a:off x="1050824" y="1384171"/>
            <a:ext cx="8055410"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Considerações importantes</a:t>
            </a:r>
          </a:p>
        </p:txBody>
      </p:sp>
      <p:sp>
        <p:nvSpPr>
          <p:cNvPr id="13"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4"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3958243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D1E54111-0149-440A-9B15-02CF3A820A44}"/>
              </a:ext>
            </a:extLst>
          </p:cNvPr>
          <p:cNvSpPr txBox="1"/>
          <p:nvPr/>
        </p:nvSpPr>
        <p:spPr>
          <a:xfrm>
            <a:off x="1028700" y="3301065"/>
            <a:ext cx="16607124" cy="5693866"/>
          </a:xfrm>
          <a:prstGeom prst="rect">
            <a:avLst/>
          </a:prstGeom>
          <a:noFill/>
        </p:spPr>
        <p:txBody>
          <a:bodyPr wrap="square">
            <a:spAutoFit/>
          </a:bodyPr>
          <a:lstStyle/>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Facilita o processo de limpeza do banco de dados porque é possível estruturar o processo de extração e estruturação de um banco </a:t>
            </a:r>
          </a:p>
          <a:p>
            <a:pPr marL="1200150" lvl="1" indent="-514350">
              <a:buClr>
                <a:srgbClr val="AD6237"/>
              </a:buClr>
              <a:buFont typeface="Arial" panose="020B0604020202020204" pitchFamily="34" charset="0"/>
              <a:buChar char="•"/>
            </a:pPr>
            <a:r>
              <a:rPr lang="pt-BR" sz="2800" i="1" dirty="0" err="1">
                <a:latin typeface="Inter" panose="020B0604020202020204" charset="0"/>
                <a:ea typeface="Inter" panose="020B0604020202020204" charset="0"/>
                <a:cs typeface="Segoe UI" panose="020B0502040204020203" pitchFamily="34" charset="0"/>
              </a:rPr>
              <a:t>Messy</a:t>
            </a:r>
            <a:r>
              <a:rPr lang="pt-BR" sz="2800" i="1" dirty="0">
                <a:latin typeface="Inter" panose="020B0604020202020204" charset="0"/>
                <a:ea typeface="Inter" panose="020B0604020202020204" charset="0"/>
                <a:cs typeface="Segoe UI" panose="020B0502040204020203" pitchFamily="34" charset="0"/>
              </a:rPr>
              <a:t> data </a:t>
            </a:r>
            <a:r>
              <a:rPr lang="pt-BR" sz="2800" dirty="0">
                <a:latin typeface="Inter" panose="020B0604020202020204" charset="0"/>
                <a:ea typeface="Inter" panose="020B0604020202020204" charset="0"/>
                <a:cs typeface="Segoe UI" panose="020B0502040204020203" pitchFamily="34" charset="0"/>
              </a:rPr>
              <a:t>requer que sejam usadas estratégias diferentes para extrair variáveis diferentes, o que aumenta as chances de ocorrerem erros</a:t>
            </a:r>
          </a:p>
          <a:p>
            <a:pPr marL="1200150" lvl="1" indent="-514350">
              <a:buClr>
                <a:srgbClr val="AD6237"/>
              </a:buClr>
              <a:buFont typeface="Arial" panose="020B0604020202020204" pitchFamily="34" charset="0"/>
              <a:buChar char="•"/>
            </a:pPr>
            <a:endParaRPr lang="pt-BR" sz="2800" i="1" dirty="0">
              <a:latin typeface="Inter" panose="020B0604020202020204" charset="0"/>
              <a:ea typeface="Inter" panose="020B0604020202020204" charset="0"/>
              <a:cs typeface="Segoe UI" panose="020B0502040204020203" pitchFamily="34" charset="0"/>
            </a:endParaRPr>
          </a:p>
          <a:p>
            <a:pPr marL="514350"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Nomear e ordenar as variáveis é importante também</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Para facilitar o manuseio do banco de dados por qualquer pessoa é interessante que variáveis com valores fixos (e.g. características individuais) apareçam nas primeiras colunas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Características mensuradas (e.g. traços de personalidade) aparecem depois de variáveis com valores fixos</a:t>
            </a:r>
          </a:p>
          <a:p>
            <a:pPr marL="1200150" lvl="1"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Nomeie as variáveis com prefixos ou sufixos iguais e evite o uso de </a:t>
            </a:r>
            <a:r>
              <a:rPr lang="pt-BR" sz="2800" dirty="0" err="1">
                <a:latin typeface="Inter" panose="020B0604020202020204" charset="0"/>
                <a:ea typeface="Inter" panose="020B0604020202020204" charset="0"/>
                <a:cs typeface="Segoe UI" panose="020B0502040204020203" pitchFamily="34" charset="0"/>
              </a:rPr>
              <a:t>capslock</a:t>
            </a:r>
            <a:r>
              <a:rPr lang="pt-BR" sz="2800" dirty="0">
                <a:latin typeface="Inter" panose="020B0604020202020204" charset="0"/>
                <a:ea typeface="Inter" panose="020B0604020202020204" charset="0"/>
                <a:cs typeface="Segoe UI" panose="020B0502040204020203" pitchFamily="34" charset="0"/>
              </a:rPr>
              <a:t> ou espaços </a:t>
            </a:r>
          </a:p>
          <a:p>
            <a:pPr marL="1885950" lvl="2" indent="-514350">
              <a:buClr>
                <a:srgbClr val="AD6237"/>
              </a:buClr>
              <a:buFont typeface="Arial" panose="020B0604020202020204" pitchFamily="34" charset="0"/>
              <a:buChar char="•"/>
            </a:pPr>
            <a:r>
              <a:rPr lang="pt-BR" sz="2800" dirty="0">
                <a:latin typeface="Inter" panose="020B0604020202020204" charset="0"/>
                <a:ea typeface="Inter" panose="020B0604020202020204" charset="0"/>
                <a:cs typeface="Segoe UI" panose="020B0502040204020203" pitchFamily="34" charset="0"/>
              </a:rPr>
              <a:t>O pacote </a:t>
            </a:r>
            <a:r>
              <a:rPr lang="pt-BR" sz="2800" dirty="0" err="1">
                <a:latin typeface="Inter" panose="020B0604020202020204" charset="0"/>
                <a:ea typeface="Inter" panose="020B0604020202020204" charset="0"/>
                <a:cs typeface="Segoe UI" panose="020B0502040204020203" pitchFamily="34" charset="0"/>
              </a:rPr>
              <a:t>janitor</a:t>
            </a:r>
            <a:r>
              <a:rPr lang="pt-BR" sz="2800" dirty="0">
                <a:latin typeface="Inter" panose="020B0604020202020204" charset="0"/>
                <a:ea typeface="Inter" panose="020B0604020202020204" charset="0"/>
                <a:cs typeface="Segoe UI" panose="020B0502040204020203" pitchFamily="34" charset="0"/>
              </a:rPr>
              <a:t> pode ajudar a limpar nomes de variáveis</a:t>
            </a:r>
          </a:p>
        </p:txBody>
      </p:sp>
      <p:sp>
        <p:nvSpPr>
          <p:cNvPr id="6" name="CaixaDeTexto 5">
            <a:extLst>
              <a:ext uri="{FF2B5EF4-FFF2-40B4-BE49-F238E27FC236}">
                <a16:creationId xmlns:a16="http://schemas.microsoft.com/office/drawing/2014/main" id="{8C0A814B-81BF-4086-A400-88A5243AFA24}"/>
              </a:ext>
            </a:extLst>
          </p:cNvPr>
          <p:cNvSpPr txBox="1"/>
          <p:nvPr/>
        </p:nvSpPr>
        <p:spPr>
          <a:xfrm>
            <a:off x="8458200" y="9314788"/>
            <a:ext cx="8951596" cy="369332"/>
          </a:xfrm>
          <a:prstGeom prst="rect">
            <a:avLst/>
          </a:prstGeom>
          <a:noFill/>
        </p:spPr>
        <p:txBody>
          <a:bodyPr wrap="square">
            <a:spAutoFit/>
          </a:bodyPr>
          <a:lstStyle/>
          <a:p>
            <a:pPr algn="r"/>
            <a:r>
              <a:rPr lang="pt-BR" dirty="0">
                <a:latin typeface="Inter" panose="020B0604020202020204" charset="0"/>
                <a:ea typeface="Inter" panose="020B0604020202020204" charset="0"/>
              </a:rPr>
              <a:t>Fonte: https://cran.r-project.org/web/packages/tidyr/vignettes/tidy-data.html</a:t>
            </a:r>
            <a:endParaRPr lang="pt-BR" sz="2000" dirty="0">
              <a:latin typeface="Inter" panose="020B0604020202020204" charset="0"/>
              <a:ea typeface="Inter" panose="020B0604020202020204" charset="0"/>
            </a:endParaRPr>
          </a:p>
        </p:txBody>
      </p:sp>
      <p:sp>
        <p:nvSpPr>
          <p:cNvPr id="7" name="Retângulo 6"/>
          <p:cNvSpPr/>
          <p:nvPr/>
        </p:nvSpPr>
        <p:spPr>
          <a:xfrm>
            <a:off x="1050824" y="1384171"/>
            <a:ext cx="10474342" cy="1661993"/>
          </a:xfrm>
          <a:prstGeom prst="rect">
            <a:avLst/>
          </a:prstGeom>
        </p:spPr>
        <p:txBody>
          <a:bodyPr wrap="none">
            <a:spAutoFit/>
          </a:bodyPr>
          <a:lstStyle/>
          <a:p>
            <a:r>
              <a:rPr lang="pt-BR" sz="5400" b="1" dirty="0" err="1">
                <a:latin typeface="Inter" panose="020B0604020202020204" charset="0"/>
                <a:ea typeface="Inter" panose="020B0604020202020204" charset="0"/>
              </a:rPr>
              <a:t>Tidy</a:t>
            </a:r>
            <a:r>
              <a:rPr lang="pt-BR" sz="5400" b="1" dirty="0">
                <a:latin typeface="Inter" panose="020B0604020202020204" charset="0"/>
                <a:ea typeface="Inter" panose="020B0604020202020204" charset="0"/>
              </a:rPr>
              <a:t> data</a:t>
            </a:r>
          </a:p>
          <a:p>
            <a:r>
              <a:rPr lang="pt-BR" sz="4800" b="1" i="1" dirty="0">
                <a:latin typeface="Inter" panose="020B0604020202020204" charset="0"/>
                <a:ea typeface="Inter" panose="020B0604020202020204" charset="0"/>
              </a:rPr>
              <a:t>Porque esse conceito é importante?</a:t>
            </a:r>
          </a:p>
        </p:txBody>
      </p:sp>
      <p:sp>
        <p:nvSpPr>
          <p:cNvPr id="8"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a:t>
            </a:r>
            <a:r>
              <a:rPr lang="en-US" sz="2000" spc="600" dirty="0" err="1">
                <a:solidFill>
                  <a:srgbClr val="000000"/>
                </a:solidFill>
                <a:latin typeface="Inter"/>
              </a:rPr>
              <a:t>são</a:t>
            </a:r>
            <a:r>
              <a:rPr lang="en-US" sz="2000" spc="600" dirty="0">
                <a:solidFill>
                  <a:srgbClr val="000000"/>
                </a:solidFill>
                <a:latin typeface="Inter"/>
              </a:rPr>
              <a:t> dados?</a:t>
            </a:r>
          </a:p>
        </p:txBody>
      </p:sp>
    </p:spTree>
    <p:extLst>
      <p:ext uri="{BB962C8B-B14F-4D97-AF65-F5344CB8AC3E}">
        <p14:creationId xmlns:p14="http://schemas.microsoft.com/office/powerpoint/2010/main" val="1280749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154436"/>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p:txBody>
      </p:sp>
    </p:spTree>
    <p:extLst>
      <p:ext uri="{BB962C8B-B14F-4D97-AF65-F5344CB8AC3E}">
        <p14:creationId xmlns:p14="http://schemas.microsoft.com/office/powerpoint/2010/main" val="4078001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35584" y="1318733"/>
            <a:ext cx="7688490" cy="1735075"/>
          </a:xfrm>
        </p:spPr>
        <p:txBody>
          <a:bodyPr>
            <a:normAutofit/>
          </a:bodyPr>
          <a:lstStyle/>
          <a:p>
            <a:pPr algn="l"/>
            <a:r>
              <a:rPr lang="pt-BR" sz="5400" b="1" dirty="0">
                <a:latin typeface="Inter" panose="020B0604020202020204" charset="0"/>
                <a:ea typeface="Inter" panose="020B0604020202020204" charset="0"/>
                <a:cs typeface="Segoe UI Semibold" panose="020B0702040204020203" pitchFamily="34" charset="0"/>
              </a:rPr>
              <a:t>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007154" y="3138450"/>
            <a:ext cx="16273691" cy="6545670"/>
          </a:xfrm>
        </p:spPr>
        <p:txBody>
          <a:bodyPr>
            <a:noAutofit/>
          </a:bodyPr>
          <a:lstStyle/>
          <a:p>
            <a:r>
              <a:rPr lang="pt-BR" sz="3000" b="1" dirty="0">
                <a:solidFill>
                  <a:srgbClr val="C6A28D"/>
                </a:solidFill>
                <a:latin typeface="Inter" panose="020B0604020202020204" charset="0"/>
                <a:ea typeface="Inter" panose="020B0604020202020204" charset="0"/>
                <a:cs typeface="Segoe UI" panose="020B0502040204020203" pitchFamily="34" charset="0"/>
              </a:rPr>
              <a:t>Vector</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armazena elementos de mesma classe.</a:t>
            </a:r>
            <a:br>
              <a:rPr lang="pt-BR" sz="3000" dirty="0">
                <a:latin typeface="Inter" panose="020B0604020202020204" charset="0"/>
                <a:ea typeface="Inter" panose="020B0604020202020204" charset="0"/>
                <a:cs typeface="Segoe UI" panose="020B0502040204020203" pitchFamily="34" charset="0"/>
              </a:rPr>
            </a:b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a:solidFill>
                  <a:srgbClr val="C6A28D"/>
                </a:solidFill>
                <a:latin typeface="Inter" panose="020B0604020202020204" charset="0"/>
                <a:ea typeface="Inter" panose="020B0604020202020204" charset="0"/>
                <a:cs typeface="Segoe UI" panose="020B0502040204020203" pitchFamily="34" charset="0"/>
              </a:rPr>
              <a:t>Matrix</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vetores de duas dimensões que armazenam elementos de mesma classe.</a:t>
            </a:r>
            <a:br>
              <a:rPr lang="pt-BR" sz="3000" dirty="0">
                <a:latin typeface="Inter" panose="020B0604020202020204" charset="0"/>
                <a:ea typeface="Inter" panose="020B0604020202020204" charset="0"/>
                <a:cs typeface="Segoe UI" panose="020B0502040204020203" pitchFamily="34" charset="0"/>
              </a:rPr>
            </a:b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List</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tipo especial de vetor que aceita elementos de classes diferentes.</a:t>
            </a:r>
            <a:br>
              <a:rPr lang="pt-BR" sz="3000" dirty="0">
                <a:latin typeface="Inter" panose="020B0604020202020204" charset="0"/>
                <a:ea typeface="Inter" panose="020B0604020202020204" charset="0"/>
                <a:cs typeface="Segoe UI" panose="020B0502040204020203" pitchFamily="34" charset="0"/>
              </a:rPr>
            </a:br>
            <a:br>
              <a:rPr lang="pt-BR" sz="3000" dirty="0">
                <a:latin typeface="Inter" panose="020B0604020202020204" charset="0"/>
                <a:ea typeface="Inter" panose="020B0604020202020204" charset="0"/>
                <a:cs typeface="Segoe UI" panose="020B0502040204020203" pitchFamily="34" charset="0"/>
              </a:rPr>
            </a:br>
            <a:endParaRPr lang="pt-BR" sz="3000" dirty="0">
              <a:latin typeface="Inter" panose="020B0604020202020204" charset="0"/>
              <a:ea typeface="Inter" panose="020B0604020202020204" charset="0"/>
              <a:cs typeface="Segoe UI" panose="020B0502040204020203" pitchFamily="34" charset="0"/>
            </a:endParaRPr>
          </a:p>
          <a:p>
            <a:r>
              <a:rPr lang="pt-BR" sz="3000" b="1" dirty="0" err="1">
                <a:solidFill>
                  <a:srgbClr val="C6A28D"/>
                </a:solidFill>
                <a:latin typeface="Inter" panose="020B0604020202020204" charset="0"/>
                <a:ea typeface="Inter" panose="020B0604020202020204" charset="0"/>
                <a:cs typeface="Segoe UI" panose="020B0502040204020203" pitchFamily="34" charset="0"/>
              </a:rPr>
              <a:t>Data.frame</a:t>
            </a:r>
            <a:r>
              <a:rPr lang="pt-BR" sz="3000" dirty="0">
                <a:solidFill>
                  <a:srgbClr val="C6A28D"/>
                </a:solidFill>
                <a:latin typeface="Inter" panose="020B0604020202020204" charset="0"/>
                <a:ea typeface="Inter" panose="020B0604020202020204" charset="0"/>
                <a:cs typeface="Segoe UI" panose="020B0502040204020203" pitchFamily="34" charset="0"/>
              </a:rPr>
              <a:t>: </a:t>
            </a:r>
            <a:r>
              <a:rPr lang="pt-BR" sz="3000" dirty="0">
                <a:latin typeface="Inter" panose="020B0604020202020204" charset="0"/>
                <a:ea typeface="Inter" panose="020B0604020202020204" charset="0"/>
                <a:cs typeface="Segoe UI" panose="020B0502040204020203" pitchFamily="34" charset="0"/>
              </a:rPr>
              <a:t>são tabelas de dados com linhas e colunas, como uma tabela do Excel. Como são listas, essas colunas podem ser de classes diferentes. </a:t>
            </a:r>
            <a:r>
              <a:rPr lang="pt-BR" sz="3000" b="1" dirty="0">
                <a:latin typeface="Inter" panose="020B0604020202020204" charset="0"/>
                <a:ea typeface="Inter" panose="020B0604020202020204" charset="0"/>
                <a:cs typeface="Segoe UI" panose="020B0502040204020203" pitchFamily="34" charset="0"/>
              </a:rPr>
              <a:t>+ TIBBLE</a:t>
            </a:r>
          </a:p>
        </p:txBody>
      </p:sp>
      <p:sp>
        <p:nvSpPr>
          <p:cNvPr id="5" name="Retângulo 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1489066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EBBF467C-C02E-4244-B101-A422CB9F83D7}"/>
              </a:ext>
            </a:extLst>
          </p:cNvPr>
          <p:cNvSpPr txBox="1"/>
          <p:nvPr/>
        </p:nvSpPr>
        <p:spPr>
          <a:xfrm>
            <a:off x="1035584" y="3087757"/>
            <a:ext cx="15802343" cy="5509200"/>
          </a:xfrm>
          <a:prstGeom prst="rect">
            <a:avLst/>
          </a:prstGeom>
          <a:noFill/>
        </p:spPr>
        <p:txBody>
          <a:bodyPr wrap="square">
            <a:spAutoFit/>
          </a:bodyPr>
          <a:lstStyle/>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Integer</a:t>
            </a:r>
            <a:r>
              <a:rPr lang="pt-BR" sz="3200" dirty="0">
                <a:solidFill>
                  <a:srgbClr val="000000"/>
                </a:solidFill>
                <a:latin typeface="Inter" panose="020B0604020202020204" charset="0"/>
                <a:ea typeface="Inter" panose="020B0604020202020204" charset="0"/>
              </a:rPr>
              <a:t>: números inteiros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Numeric</a:t>
            </a:r>
            <a:r>
              <a:rPr lang="pt-BR" sz="3200" dirty="0">
                <a:solidFill>
                  <a:srgbClr val="000000"/>
                </a:solidFill>
                <a:latin typeface="Inter" panose="020B0604020202020204" charset="0"/>
                <a:ea typeface="Inter" panose="020B0604020202020204" charset="0"/>
              </a:rPr>
              <a:t>: números racionais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Complex</a:t>
            </a:r>
            <a:r>
              <a:rPr lang="pt-BR" sz="3200" dirty="0">
                <a:solidFill>
                  <a:srgbClr val="000000"/>
                </a:solidFill>
                <a:latin typeface="Inter" panose="020B0604020202020204" charset="0"/>
                <a:ea typeface="Inter" panose="020B0604020202020204" charset="0"/>
              </a:rPr>
              <a:t>: números complexos (raramente usados para Análise de Dados)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Logical</a:t>
            </a:r>
            <a:r>
              <a:rPr lang="pt-BR" sz="3200" dirty="0">
                <a:solidFill>
                  <a:srgbClr val="000000"/>
                </a:solidFill>
                <a:latin typeface="Inter" panose="020B0604020202020204" charset="0"/>
                <a:ea typeface="Inter" panose="020B0604020202020204" charset="0"/>
              </a:rPr>
              <a:t>: TRUE, FALSE ou NA</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Factor</a:t>
            </a:r>
            <a:r>
              <a:rPr lang="pt-BR" sz="3200" dirty="0">
                <a:solidFill>
                  <a:srgbClr val="000000"/>
                </a:solidFill>
                <a:latin typeface="Inter" panose="020B0604020202020204" charset="0"/>
                <a:ea typeface="Inter" panose="020B0604020202020204" charset="0"/>
              </a:rPr>
              <a:t>: </a:t>
            </a:r>
            <a:r>
              <a:rPr lang="pt-BR" sz="3200" dirty="0" err="1">
                <a:solidFill>
                  <a:srgbClr val="000000"/>
                </a:solidFill>
                <a:latin typeface="Inter" panose="020B0604020202020204" charset="0"/>
                <a:ea typeface="Inter" panose="020B0604020202020204" charset="0"/>
              </a:rPr>
              <a:t>variavéis</a:t>
            </a:r>
            <a:r>
              <a:rPr lang="pt-BR" sz="3200" dirty="0">
                <a:solidFill>
                  <a:srgbClr val="000000"/>
                </a:solidFill>
                <a:latin typeface="Inter" panose="020B0604020202020204" charset="0"/>
                <a:ea typeface="Inter" panose="020B0604020202020204" charset="0"/>
              </a:rPr>
              <a:t> categóricas</a:t>
            </a:r>
            <a:br>
              <a:rPr lang="pt-BR" sz="3200" dirty="0">
                <a:solidFill>
                  <a:srgbClr val="000000"/>
                </a:solidFill>
                <a:latin typeface="Inter" panose="020B0604020202020204" charset="0"/>
                <a:ea typeface="Inter" panose="020B0604020202020204" charset="0"/>
              </a:rPr>
            </a:br>
            <a:endParaRPr lang="pt-BR" sz="3200" dirty="0">
              <a:solidFill>
                <a:srgbClr val="000000"/>
              </a:solidFill>
              <a:latin typeface="Inter" panose="020B0604020202020204" charset="0"/>
              <a:ea typeface="Inter" panose="020B0604020202020204" charset="0"/>
            </a:endParaRPr>
          </a:p>
          <a:p>
            <a:pPr algn="l">
              <a:buFont typeface="Arial" panose="020B0604020202020204" pitchFamily="34" charset="0"/>
              <a:buChar char="•"/>
            </a:pPr>
            <a:r>
              <a:rPr lang="pt-BR" sz="3200" b="1" dirty="0">
                <a:solidFill>
                  <a:srgbClr val="000000"/>
                </a:solidFill>
                <a:latin typeface="Inter" panose="020B0604020202020204" charset="0"/>
                <a:ea typeface="Inter" panose="020B0604020202020204" charset="0"/>
              </a:rPr>
              <a:t> </a:t>
            </a:r>
            <a:r>
              <a:rPr lang="pt-BR" sz="3200" b="1" dirty="0" err="1">
                <a:solidFill>
                  <a:srgbClr val="000000"/>
                </a:solidFill>
                <a:latin typeface="Inter" panose="020B0604020202020204" charset="0"/>
                <a:ea typeface="Inter" panose="020B0604020202020204" charset="0"/>
              </a:rPr>
              <a:t>Character</a:t>
            </a:r>
            <a:r>
              <a:rPr lang="pt-BR" sz="3200" dirty="0">
                <a:solidFill>
                  <a:srgbClr val="000000"/>
                </a:solidFill>
                <a:latin typeface="Inter" panose="020B0604020202020204" charset="0"/>
                <a:ea typeface="Inter" panose="020B0604020202020204" charset="0"/>
              </a:rPr>
              <a:t>: texto</a:t>
            </a: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9"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0"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1" name="Título 1"/>
          <p:cNvSpPr txBox="1">
            <a:spLocks/>
          </p:cNvSpPr>
          <p:nvPr/>
        </p:nvSpPr>
        <p:spPr>
          <a:xfrm>
            <a:off x="1035584" y="1318733"/>
            <a:ext cx="7688490"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Classes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2" name="Retângulo 11"/>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0627577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uvem 3"/>
          <p:cNvSpPr/>
          <p:nvPr/>
        </p:nvSpPr>
        <p:spPr>
          <a:xfrm rot="717778">
            <a:off x="9635910" y="2830304"/>
            <a:ext cx="7438328" cy="5963746"/>
          </a:xfrm>
          <a:prstGeom prst="cloud">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B03A5001-8906-49DD-BE28-6519AF0C0EE1}"/>
              </a:ext>
            </a:extLst>
          </p:cNvPr>
          <p:cNvSpPr txBox="1"/>
          <p:nvPr/>
        </p:nvSpPr>
        <p:spPr>
          <a:xfrm>
            <a:off x="1061710" y="3273021"/>
            <a:ext cx="7433023" cy="5078313"/>
          </a:xfrm>
          <a:prstGeom prst="rect">
            <a:avLst/>
          </a:prstGeom>
          <a:noFill/>
        </p:spPr>
        <p:txBody>
          <a:bodyPr wrap="square">
            <a:spAutoFit/>
          </a:bodyPr>
          <a:lstStyle/>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class</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o tipo de objeto</a:t>
            </a:r>
          </a:p>
          <a:p>
            <a:pPr marL="685800" indent="-685800">
              <a:buClr>
                <a:srgbClr val="C6A28D"/>
              </a:buClr>
              <a:buFontTx/>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FontTx/>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Use a função </a:t>
            </a:r>
            <a:r>
              <a:rPr lang="pt-BR" sz="3600" i="1" dirty="0" err="1">
                <a:solidFill>
                  <a:srgbClr val="000000"/>
                </a:solidFill>
                <a:latin typeface="Inter" panose="020B0604020202020204" charset="0"/>
                <a:ea typeface="Inter" panose="020B0604020202020204" charset="0"/>
                <a:cs typeface="Segoe UI" panose="020B0502040204020203" pitchFamily="34" charset="0"/>
              </a:rPr>
              <a:t>str</a:t>
            </a:r>
            <a:r>
              <a:rPr lang="pt-BR" sz="3600" i="1" dirty="0">
                <a:solidFill>
                  <a:srgbClr val="000000"/>
                </a:solidFill>
                <a:latin typeface="Inter" panose="020B0604020202020204" charset="0"/>
                <a:ea typeface="Inter" panose="020B0604020202020204" charset="0"/>
                <a:cs typeface="Segoe UI" panose="020B0502040204020203" pitchFamily="34" charset="0"/>
              </a:rPr>
              <a:t> </a:t>
            </a:r>
            <a:r>
              <a:rPr lang="pt-BR" sz="3600" dirty="0">
                <a:solidFill>
                  <a:srgbClr val="000000"/>
                </a:solidFill>
                <a:latin typeface="Inter" panose="020B0604020202020204" charset="0"/>
                <a:ea typeface="Inter" panose="020B0604020202020204" charset="0"/>
                <a:cs typeface="Segoe UI" panose="020B0502040204020203" pitchFamily="34" charset="0"/>
              </a:rPr>
              <a:t>para saber a estrutura de objeto</a:t>
            </a:r>
          </a:p>
          <a:p>
            <a:pPr marL="685800" indent="-685800">
              <a:buClr>
                <a:srgbClr val="C6A28D"/>
              </a:buClr>
              <a:buAutoNum type="arabicPeriod"/>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marL="685800" indent="-685800">
              <a:buClr>
                <a:srgbClr val="C6A28D"/>
              </a:buClr>
              <a:buAutoNum type="arabicPeriod"/>
            </a:pPr>
            <a:r>
              <a:rPr lang="pt-BR" sz="3600" dirty="0">
                <a:solidFill>
                  <a:srgbClr val="000000"/>
                </a:solidFill>
                <a:latin typeface="Inter" panose="020B0604020202020204" charset="0"/>
                <a:ea typeface="Inter" panose="020B0604020202020204" charset="0"/>
                <a:cs typeface="Segoe UI" panose="020B0502040204020203" pitchFamily="34" charset="0"/>
              </a:rPr>
              <a:t>Se precisar alterar a classe de um objeto, use as funções ao lado. </a:t>
            </a:r>
          </a:p>
        </p:txBody>
      </p:sp>
      <p:sp>
        <p:nvSpPr>
          <p:cNvPr id="7" name="CaixaDeTexto 6">
            <a:extLst>
              <a:ext uri="{FF2B5EF4-FFF2-40B4-BE49-F238E27FC236}">
                <a16:creationId xmlns:a16="http://schemas.microsoft.com/office/drawing/2014/main" id="{2AB85972-F9E5-4059-BF52-EB033ECDC0CB}"/>
              </a:ext>
            </a:extLst>
          </p:cNvPr>
          <p:cNvSpPr txBox="1"/>
          <p:nvPr/>
        </p:nvSpPr>
        <p:spPr>
          <a:xfrm>
            <a:off x="10858310" y="4501809"/>
            <a:ext cx="3172113"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as.character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as.numeric</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as.integer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as.logical</a:t>
            </a:r>
            <a:r>
              <a:rPr lang="pt-BR" sz="3000" dirty="0">
                <a:solidFill>
                  <a:schemeClr val="bg1"/>
                </a:solidFill>
                <a:latin typeface="Fira Sans" panose="020B0503050000020004" pitchFamily="34" charset="0"/>
              </a:rPr>
              <a:t>()</a:t>
            </a:r>
          </a:p>
        </p:txBody>
      </p:sp>
      <p:sp>
        <p:nvSpPr>
          <p:cNvPr id="9" name="CaixaDeTexto 8">
            <a:extLst>
              <a:ext uri="{FF2B5EF4-FFF2-40B4-BE49-F238E27FC236}">
                <a16:creationId xmlns:a16="http://schemas.microsoft.com/office/drawing/2014/main" id="{90B66279-C405-4962-B726-F1E3595CF2B7}"/>
              </a:ext>
            </a:extLst>
          </p:cNvPr>
          <p:cNvSpPr txBox="1"/>
          <p:nvPr/>
        </p:nvSpPr>
        <p:spPr>
          <a:xfrm>
            <a:off x="14062489" y="4491885"/>
            <a:ext cx="3089965" cy="2862322"/>
          </a:xfrm>
          <a:prstGeom prst="rect">
            <a:avLst/>
          </a:prstGeom>
          <a:noFill/>
        </p:spPr>
        <p:txBody>
          <a:bodyPr wrap="square">
            <a:spAutoFit/>
          </a:bodyPr>
          <a:lstStyle/>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as.vector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as.factor</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as.data.frame</a:t>
            </a:r>
            <a:r>
              <a:rPr lang="pt-BR" sz="3000" dirty="0">
                <a:solidFill>
                  <a:schemeClr val="bg1"/>
                </a:solidFill>
                <a:latin typeface="Fira Sans" panose="020B0503050000020004" pitchFamily="34" charset="0"/>
              </a:rPr>
              <a:t>()</a:t>
            </a:r>
          </a:p>
          <a:p>
            <a:pPr algn="l">
              <a:lnSpc>
                <a:spcPct val="150000"/>
              </a:lnSpc>
              <a:buClr>
                <a:srgbClr val="04A07B"/>
              </a:buClr>
            </a:pPr>
            <a:r>
              <a:rPr lang="pt-BR" sz="3000" dirty="0">
                <a:solidFill>
                  <a:schemeClr val="bg1"/>
                </a:solidFill>
                <a:latin typeface="Fira Sans" panose="020B0503050000020004" pitchFamily="34" charset="0"/>
              </a:rPr>
              <a:t> </a:t>
            </a:r>
            <a:r>
              <a:rPr lang="pt-BR" sz="3000" dirty="0" err="1">
                <a:solidFill>
                  <a:schemeClr val="bg1"/>
                </a:solidFill>
                <a:latin typeface="Fira Sans" panose="020B0503050000020004" pitchFamily="34" charset="0"/>
              </a:rPr>
              <a:t>as.tibble</a:t>
            </a:r>
            <a:r>
              <a:rPr lang="pt-BR" sz="3000" dirty="0">
                <a:solidFill>
                  <a:schemeClr val="bg1"/>
                </a:solidFill>
                <a:latin typeface="Fira Sans" panose="020B0503050000020004" pitchFamily="34" charset="0"/>
              </a:rPr>
              <a:t>()</a:t>
            </a:r>
          </a:p>
        </p:txBody>
      </p:sp>
      <p:sp>
        <p:nvSpPr>
          <p:cNvPr id="1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4"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5" name="Retângulo 14"/>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6"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Identificando classes e objetos no R</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7" name="Título 1"/>
          <p:cNvSpPr txBox="1">
            <a:spLocks/>
          </p:cNvSpPr>
          <p:nvPr/>
        </p:nvSpPr>
        <p:spPr>
          <a:xfrm>
            <a:off x="11472566" y="3225633"/>
            <a:ext cx="3765016" cy="145689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b="1" dirty="0">
                <a:solidFill>
                  <a:schemeClr val="bg1"/>
                </a:solidFill>
                <a:latin typeface="Inter" panose="020B0604020202020204" charset="0"/>
                <a:ea typeface="Inter" panose="020B0604020202020204" charset="0"/>
                <a:cs typeface="Segoe UI Semibold" panose="020B0702040204020203" pitchFamily="34" charset="0"/>
              </a:rPr>
              <a:t>Funções</a:t>
            </a:r>
            <a:endParaRPr lang="en-GB" b="1" dirty="0">
              <a:solidFill>
                <a:schemeClr val="bg1"/>
              </a:solidFill>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4294188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6740307"/>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311074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106" y="1212974"/>
            <a:ext cx="14580108" cy="1652563"/>
          </a:xfrm>
        </p:spPr>
        <p:txBody>
          <a:bodyPr>
            <a:normAutofit/>
          </a:bodyPr>
          <a:lstStyle/>
          <a:p>
            <a:pPr algn="l"/>
            <a:r>
              <a:rPr lang="pt-BR" sz="4800" b="1" dirty="0">
                <a:solidFill>
                  <a:srgbClr val="AD6237"/>
                </a:solidFill>
                <a:latin typeface="Inter" panose="020B0604020202020204" charset="0"/>
                <a:ea typeface="Inter" panose="020B0604020202020204" charset="0"/>
                <a:cs typeface="Segoe UI Semibold" panose="020B0702040204020203" pitchFamily="34" charset="0"/>
              </a:rPr>
              <a:t>Exercício rápido!</a:t>
            </a:r>
            <a:endParaRPr lang="en-GB" sz="4800" b="1" dirty="0">
              <a:solidFill>
                <a:srgbClr val="AD6237"/>
              </a:solidFill>
              <a:latin typeface="Inter" panose="020B0604020202020204" charset="0"/>
              <a:ea typeface="Inter" panose="020B0604020202020204" charset="0"/>
              <a:cs typeface="Segoe UI Semibold" panose="020B0702040204020203" pitchFamily="34" charset="0"/>
            </a:endParaRPr>
          </a:p>
        </p:txBody>
      </p:sp>
      <p:sp>
        <p:nvSpPr>
          <p:cNvPr id="10" name="CaixaDeTexto 9">
            <a:extLst>
              <a:ext uri="{FF2B5EF4-FFF2-40B4-BE49-F238E27FC236}">
                <a16:creationId xmlns:a16="http://schemas.microsoft.com/office/drawing/2014/main" id="{248AA914-D0BD-4A88-BC93-65FBD84FA289}"/>
              </a:ext>
            </a:extLst>
          </p:cNvPr>
          <p:cNvSpPr txBox="1"/>
          <p:nvPr/>
        </p:nvSpPr>
        <p:spPr>
          <a:xfrm>
            <a:off x="1037761" y="2857245"/>
            <a:ext cx="15906516" cy="7294305"/>
          </a:xfrm>
          <a:prstGeom prst="rect">
            <a:avLst/>
          </a:prstGeom>
          <a:noFill/>
        </p:spPr>
        <p:txBody>
          <a:bodyPr wrap="square">
            <a:spAutoFit/>
          </a:bodyPr>
          <a:lstStyle/>
          <a:p>
            <a:r>
              <a:rPr lang="pt-BR" sz="3600" b="1" dirty="0">
                <a:latin typeface="Inter" panose="020B0604020202020204" charset="0"/>
                <a:ea typeface="Inter" panose="020B0604020202020204" charset="0"/>
                <a:cs typeface="Segoe UI" panose="020B0502040204020203" pitchFamily="34" charset="0"/>
              </a:rPr>
              <a:t># Transformações de classes</a:t>
            </a:r>
          </a:p>
          <a:p>
            <a:r>
              <a:rPr lang="pt-BR" sz="3600" b="1" dirty="0">
                <a:latin typeface="Inter" panose="020B0604020202020204" charset="0"/>
                <a:ea typeface="Inter" panose="020B0604020202020204" charset="0"/>
                <a:cs typeface="Segoe UI" panose="020B0502040204020203" pitchFamily="34" charset="0"/>
              </a:rPr>
              <a:t># Transforme essa </a:t>
            </a:r>
            <a:r>
              <a:rPr lang="pt-BR" sz="3600" b="1" dirty="0" err="1">
                <a:latin typeface="Inter" panose="020B0604020202020204" charset="0"/>
                <a:ea typeface="Inter" panose="020B0604020202020204" charset="0"/>
                <a:cs typeface="Segoe UI" panose="020B0502040204020203" pitchFamily="34" charset="0"/>
              </a:rPr>
              <a:t>string</a:t>
            </a:r>
            <a:r>
              <a:rPr lang="pt-BR" sz="3600" b="1" dirty="0">
                <a:latin typeface="Inter" panose="020B0604020202020204" charset="0"/>
                <a:ea typeface="Inter" panose="020B0604020202020204" charset="0"/>
                <a:cs typeface="Segoe UI" panose="020B0502040204020203" pitchFamily="34" charset="0"/>
              </a:rPr>
              <a:t> em fator</a:t>
            </a:r>
            <a:endParaRPr lang="pt-BR" sz="3600" dirty="0">
              <a:latin typeface="Inter" panose="020B0604020202020204" charset="0"/>
              <a:ea typeface="Inter" panose="020B0604020202020204" charset="0"/>
              <a:cs typeface="Segoe UI" panose="020B0502040204020203" pitchFamily="34" charset="0"/>
            </a:endParaRPr>
          </a:p>
          <a:p>
            <a:r>
              <a:rPr lang="pt-BR" sz="3600" dirty="0">
                <a:latin typeface="Inter" panose="020B0604020202020204" charset="0"/>
                <a:ea typeface="Inter" panose="020B0604020202020204" charset="0"/>
                <a:cs typeface="Segoe UI" panose="020B0502040204020203" pitchFamily="34" charset="0"/>
              </a:rPr>
              <a:t>escolaridade &lt;- c(</a:t>
            </a:r>
            <a:r>
              <a:rPr lang="pt-BR" sz="3600" dirty="0">
                <a:solidFill>
                  <a:srgbClr val="AD6237"/>
                </a:solidFill>
                <a:latin typeface="Inter" panose="020B0604020202020204" charset="0"/>
                <a:ea typeface="Inter" panose="020B0604020202020204" charset="0"/>
                <a:cs typeface="Segoe UI" panose="020B0502040204020203" pitchFamily="34" charset="0"/>
              </a:rPr>
              <a:t>"Médio", "Superior", "Fundamental", "Fundamental", "Médio"</a:t>
            </a:r>
            <a:r>
              <a:rPr lang="pt-BR" sz="3600" dirty="0">
                <a:latin typeface="Inter" panose="020B0604020202020204" charset="0"/>
                <a:ea typeface="Inter" panose="020B0604020202020204" charset="0"/>
                <a:cs typeface="Segoe UI" panose="020B0502040204020203" pitchFamily="34" charset="0"/>
              </a:rPr>
              <a:t>)</a:t>
            </a:r>
          </a:p>
          <a:p>
            <a:r>
              <a:rPr lang="pt-BR" sz="3600" dirty="0">
                <a:latin typeface="Inter" panose="020B0604020202020204" charset="0"/>
                <a:ea typeface="Inter" panose="020B0604020202020204" charset="0"/>
                <a:cs typeface="Segoe UI" panose="020B0502040204020203" pitchFamily="34" charset="0"/>
              </a:rPr>
              <a:t>fator &lt;- </a:t>
            </a:r>
            <a:r>
              <a:rPr lang="pt-BR" sz="3600" dirty="0" err="1">
                <a:latin typeface="Inter" panose="020B0604020202020204" charset="0"/>
                <a:ea typeface="Inter" panose="020B0604020202020204" charset="0"/>
                <a:cs typeface="Segoe UI" panose="020B0502040204020203" pitchFamily="34" charset="0"/>
              </a:rPr>
              <a:t>as.factor</a:t>
            </a:r>
            <a:r>
              <a:rPr lang="pt-BR" sz="3600" dirty="0">
                <a:latin typeface="Inter" panose="020B0604020202020204" charset="0"/>
                <a:ea typeface="Inter" panose="020B0604020202020204" charset="0"/>
                <a:cs typeface="Segoe UI" panose="020B0502040204020203" pitchFamily="34" charset="0"/>
              </a:rPr>
              <a:t>(escolaridade)</a:t>
            </a:r>
          </a:p>
          <a:p>
            <a:r>
              <a:rPr lang="pt-BR" sz="3600" dirty="0">
                <a:latin typeface="Inter" panose="020B0604020202020204" charset="0"/>
                <a:ea typeface="Inter" panose="020B0604020202020204" charset="0"/>
                <a:cs typeface="Segoe UI" panose="020B0502040204020203" pitchFamily="34" charset="0"/>
              </a:rPr>
              <a:t>fator</a:t>
            </a:r>
          </a:p>
          <a:p>
            <a:endParaRPr lang="pt-BR" sz="3600" dirty="0">
              <a:latin typeface="Inter" panose="020B0604020202020204" charset="0"/>
              <a:ea typeface="Inter" panose="020B0604020202020204" charset="0"/>
              <a:cs typeface="Segoe UI" panose="020B0502040204020203" pitchFamily="34" charset="0"/>
            </a:endParaRPr>
          </a:p>
          <a:p>
            <a:r>
              <a:rPr lang="pt-BR" sz="3600" b="1" dirty="0">
                <a:latin typeface="Inter" panose="020B0604020202020204" charset="0"/>
                <a:ea typeface="Inter" panose="020B0604020202020204" charset="0"/>
                <a:cs typeface="Segoe UI" panose="020B0502040204020203" pitchFamily="34" charset="0"/>
              </a:rPr>
              <a:t># Transforme a matriz em um data frame</a:t>
            </a:r>
          </a:p>
          <a:p>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matrix</a:t>
            </a:r>
            <a:r>
              <a:rPr lang="pt-BR" sz="3600" dirty="0">
                <a:latin typeface="Inter" panose="020B0604020202020204" charset="0"/>
                <a:ea typeface="Inter" panose="020B0604020202020204" charset="0"/>
                <a:cs typeface="Segoe UI" panose="020B0502040204020203" pitchFamily="34" charset="0"/>
              </a:rPr>
              <a:t>(1:10,nrow=5, </a:t>
            </a:r>
            <a:r>
              <a:rPr lang="pt-BR" sz="3600" dirty="0" err="1">
                <a:latin typeface="Inter" panose="020B0604020202020204" charset="0"/>
                <a:ea typeface="Inter" panose="020B0604020202020204" charset="0"/>
                <a:cs typeface="Segoe UI" panose="020B0502040204020203" pitchFamily="34" charset="0"/>
              </a:rPr>
              <a:t>ncol</a:t>
            </a:r>
            <a:r>
              <a:rPr lang="pt-BR" sz="3600" dirty="0">
                <a:latin typeface="Inter" panose="020B0604020202020204" charset="0"/>
                <a:ea typeface="Inter" panose="020B0604020202020204" charset="0"/>
                <a:cs typeface="Segoe UI" panose="020B0502040204020203" pitchFamily="34" charset="0"/>
              </a:rPr>
              <a:t>=5)</a:t>
            </a:r>
          </a:p>
          <a:p>
            <a:r>
              <a:rPr lang="pt-BR" sz="3600" dirty="0" err="1">
                <a:latin typeface="Inter" panose="020B0604020202020204" charset="0"/>
                <a:ea typeface="Inter" panose="020B0604020202020204" charset="0"/>
                <a:cs typeface="Segoe UI" panose="020B0502040204020203" pitchFamily="34" charset="0"/>
              </a:rPr>
              <a:t>dataframe</a:t>
            </a:r>
            <a:r>
              <a:rPr lang="pt-BR" sz="3600" dirty="0">
                <a:latin typeface="Inter" panose="020B0604020202020204" charset="0"/>
                <a:ea typeface="Inter" panose="020B0604020202020204" charset="0"/>
                <a:cs typeface="Segoe UI" panose="020B0502040204020203" pitchFamily="34" charset="0"/>
              </a:rPr>
              <a:t> &lt;- </a:t>
            </a:r>
            <a:r>
              <a:rPr lang="pt-BR" sz="3600" dirty="0" err="1">
                <a:latin typeface="Inter" panose="020B0604020202020204" charset="0"/>
                <a:ea typeface="Inter" panose="020B0604020202020204" charset="0"/>
                <a:cs typeface="Segoe UI" panose="020B0502040204020203" pitchFamily="34" charset="0"/>
              </a:rPr>
              <a:t>as.data.frame</a:t>
            </a:r>
            <a:r>
              <a:rPr lang="pt-BR" sz="3600" dirty="0">
                <a:latin typeface="Inter" panose="020B0604020202020204" charset="0"/>
                <a:ea typeface="Inter" panose="020B0604020202020204" charset="0"/>
                <a:cs typeface="Segoe UI" panose="020B0502040204020203" pitchFamily="34" charset="0"/>
              </a:rPr>
              <a:t>(</a:t>
            </a:r>
            <a:r>
              <a:rPr lang="pt-BR" sz="3600" dirty="0" err="1">
                <a:latin typeface="Inter" panose="020B0604020202020204" charset="0"/>
                <a:ea typeface="Inter" panose="020B0604020202020204" charset="0"/>
                <a:cs typeface="Segoe UI" panose="020B0502040204020203" pitchFamily="34" charset="0"/>
              </a:rPr>
              <a:t>numero_frutas</a:t>
            </a:r>
            <a:r>
              <a:rPr lang="pt-BR" sz="3600" dirty="0">
                <a:latin typeface="Inter" panose="020B0604020202020204" charset="0"/>
                <a:ea typeface="Inter" panose="020B0604020202020204" charset="0"/>
                <a:cs typeface="Segoe UI" panose="020B0502040204020203" pitchFamily="34" charset="0"/>
              </a:rPr>
              <a:t>)</a:t>
            </a:r>
          </a:p>
          <a:p>
            <a:r>
              <a:rPr lang="pt-BR" sz="3600" dirty="0" err="1">
                <a:latin typeface="Inter" panose="020B0604020202020204" charset="0"/>
                <a:ea typeface="Inter" panose="020B0604020202020204" charset="0"/>
                <a:cs typeface="Segoe UI" panose="020B0502040204020203" pitchFamily="34" charset="0"/>
              </a:rPr>
              <a:t>dataframe</a:t>
            </a:r>
            <a:endParaRPr lang="pt-BR" sz="3600" dirty="0">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a:p>
            <a:endParaRPr lang="pt-BR" sz="3600" dirty="0">
              <a:solidFill>
                <a:srgbClr val="333333"/>
              </a:solidFill>
              <a:latin typeface="Inter" panose="020B0604020202020204" charset="0"/>
              <a:ea typeface="Inter" panose="020B0604020202020204" charset="0"/>
              <a:cs typeface="Segoe UI" panose="020B0502040204020203" pitchFamily="34" charset="0"/>
            </a:endParaRPr>
          </a:p>
        </p:txBody>
      </p:sp>
      <p:sp>
        <p:nvSpPr>
          <p:cNvPr id="6"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7"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Tree>
    <p:extLst>
      <p:ext uri="{BB962C8B-B14F-4D97-AF65-F5344CB8AC3E}">
        <p14:creationId xmlns:p14="http://schemas.microsoft.com/office/powerpoint/2010/main" val="26989887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70418" y="3053557"/>
            <a:ext cx="9219234" cy="5509200"/>
          </a:xfrm>
          <a:prstGeom prst="rect">
            <a:avLst/>
          </a:prstGeom>
          <a:noFill/>
        </p:spPr>
        <p:txBody>
          <a:bodyPr wrap="square">
            <a:spAutoFit/>
          </a:bodyPr>
          <a:lstStyle/>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Igual a: </a:t>
            </a:r>
            <a:r>
              <a:rPr lang="pt-BR" sz="3200" b="1" dirty="0">
                <a:solidFill>
                  <a:srgbClr val="000000"/>
                </a:solidFill>
                <a:latin typeface="Inter" panose="020B0604020202020204" charset="0"/>
                <a:ea typeface="Inter" panose="020B0604020202020204" charset="0"/>
                <a:cs typeface="Segoe UI" panose="020B0502040204020203" pitchFamily="34" charset="0"/>
              </a:rPr>
              <a:t>==</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Diferente de: </a:t>
            </a:r>
            <a:r>
              <a:rPr lang="pt-BR" sz="3200" b="1" dirty="0">
                <a:solidFill>
                  <a:srgbClr val="000000"/>
                </a:solidFill>
                <a:latin typeface="Inter" panose="020B0604020202020204" charset="0"/>
                <a:ea typeface="Inter" panose="020B0604020202020204" charset="0"/>
                <a:cs typeface="Segoe UI" panose="020B0502040204020203" pitchFamily="34" charset="0"/>
              </a:rPr>
              <a:t>!=</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que: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Maior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&gt;=</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que: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br>
              <a:rPr lang="pt-BR" sz="3200" dirty="0">
                <a:solidFill>
                  <a:srgbClr val="000000"/>
                </a:solidFill>
                <a:latin typeface="Inter" panose="020B0604020202020204" charset="0"/>
                <a:ea typeface="Inter" panose="020B0604020202020204" charset="0"/>
                <a:cs typeface="Segoe UI" panose="020B0502040204020203" pitchFamily="34" charset="0"/>
              </a:rPr>
            </a:br>
            <a:endParaRPr lang="pt-BR" sz="32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200" dirty="0">
                <a:solidFill>
                  <a:srgbClr val="000000"/>
                </a:solidFill>
                <a:latin typeface="Inter" panose="020B0604020202020204" charset="0"/>
                <a:ea typeface="Inter" panose="020B0604020202020204" charset="0"/>
                <a:cs typeface="Segoe UI" panose="020B0502040204020203" pitchFamily="34" charset="0"/>
              </a:rPr>
              <a:t> Menor ou igual: </a:t>
            </a:r>
            <a:r>
              <a:rPr lang="pt-BR" sz="3200" b="1" dirty="0">
                <a:solidFill>
                  <a:srgbClr val="000000"/>
                </a:solidFill>
                <a:latin typeface="Inter" panose="020B0604020202020204" charset="0"/>
                <a:ea typeface="Inter" panose="020B0604020202020204" charset="0"/>
                <a:cs typeface="Segoe UI" panose="020B0502040204020203" pitchFamily="34" charset="0"/>
              </a:rPr>
              <a:t>&lt;=</a:t>
            </a:r>
            <a:endParaRPr lang="pt-BR" sz="32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12" name="Retângulo 11">
            <a:extLst>
              <a:ext uri="{FF2B5EF4-FFF2-40B4-BE49-F238E27FC236}">
                <a16:creationId xmlns:a16="http://schemas.microsoft.com/office/drawing/2014/main" id="{00C65DF8-DD80-4474-80F8-0A0E581D3D04}"/>
              </a:ext>
            </a:extLst>
          </p:cNvPr>
          <p:cNvSpPr/>
          <p:nvPr/>
        </p:nvSpPr>
        <p:spPr>
          <a:xfrm>
            <a:off x="9395191" y="2975664"/>
            <a:ext cx="7064009" cy="558709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13" name="CaixaDeTexto 12">
            <a:extLst>
              <a:ext uri="{FF2B5EF4-FFF2-40B4-BE49-F238E27FC236}">
                <a16:creationId xmlns:a16="http://schemas.microsoft.com/office/drawing/2014/main" id="{8C4318C5-23ED-4615-9692-8A29354BE67A}"/>
              </a:ext>
            </a:extLst>
          </p:cNvPr>
          <p:cNvSpPr txBox="1"/>
          <p:nvPr/>
        </p:nvSpPr>
        <p:spPr>
          <a:xfrm>
            <a:off x="9581219" y="3412912"/>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4" name="CaixaDeTexto 13">
            <a:extLst>
              <a:ext uri="{FF2B5EF4-FFF2-40B4-BE49-F238E27FC236}">
                <a16:creationId xmlns:a16="http://schemas.microsoft.com/office/drawing/2014/main" id="{C6CB4330-CD8E-4335-B53B-47757E13B788}"/>
              </a:ext>
            </a:extLst>
          </p:cNvPr>
          <p:cNvSpPr txBox="1"/>
          <p:nvPr/>
        </p:nvSpPr>
        <p:spPr>
          <a:xfrm>
            <a:off x="9395192" y="4321802"/>
            <a:ext cx="6521783" cy="3970318"/>
          </a:xfrm>
          <a:prstGeom prst="rect">
            <a:avLst/>
          </a:prstGeom>
          <a:noFill/>
        </p:spPr>
        <p:txBody>
          <a:bodyPr wrap="square" rtlCol="0">
            <a:spAutoFit/>
          </a:bodyPr>
          <a:lstStyle/>
          <a:p>
            <a:pPr algn="ctr"/>
            <a:r>
              <a:rPr lang="pt-BR" sz="3600" i="1" dirty="0"/>
              <a:t>10 == 10 </a:t>
            </a:r>
          </a:p>
          <a:p>
            <a:pPr algn="ctr"/>
            <a:r>
              <a:rPr lang="pt-BR" sz="3600" i="1" dirty="0"/>
              <a:t>11 == 10 </a:t>
            </a:r>
          </a:p>
          <a:p>
            <a:pPr algn="ctr"/>
            <a:r>
              <a:rPr lang="pt-BR" sz="3600" i="1" dirty="0"/>
              <a:t>5 &gt; 6</a:t>
            </a:r>
          </a:p>
          <a:p>
            <a:pPr algn="ctr"/>
            <a:r>
              <a:rPr lang="pt-BR" sz="3600" i="1" dirty="0"/>
              <a:t>10 &lt;= 12</a:t>
            </a:r>
          </a:p>
          <a:p>
            <a:pPr algn="ctr"/>
            <a:r>
              <a:rPr lang="pt-BR" sz="3600" i="1" dirty="0"/>
              <a:t>10 != 10</a:t>
            </a:r>
          </a:p>
          <a:p>
            <a:pPr algn="ctr"/>
            <a:r>
              <a:rPr lang="pt-BR" sz="3600" i="1" dirty="0"/>
              <a:t>8 &gt; 10</a:t>
            </a:r>
          </a:p>
          <a:p>
            <a:pPr algn="ctr"/>
            <a:r>
              <a:rPr lang="pt-BR" sz="3600" i="1" dirty="0"/>
              <a:t>10 != 20</a:t>
            </a:r>
          </a:p>
        </p:txBody>
      </p:sp>
      <p:sp>
        <p:nvSpPr>
          <p:cNvPr id="9"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0"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5"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7" name="Título 1"/>
          <p:cNvSpPr txBox="1">
            <a:spLocks/>
          </p:cNvSpPr>
          <p:nvPr/>
        </p:nvSpPr>
        <p:spPr>
          <a:xfrm>
            <a:off x="1035584" y="1318733"/>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relacionais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8" name="Retângulo 17"/>
          <p:cNvSpPr/>
          <p:nvPr/>
        </p:nvSpPr>
        <p:spPr>
          <a:xfrm>
            <a:off x="15176679" y="9334633"/>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Tree>
    <p:extLst>
      <p:ext uri="{BB962C8B-B14F-4D97-AF65-F5344CB8AC3E}">
        <p14:creationId xmlns:p14="http://schemas.microsoft.com/office/powerpoint/2010/main" val="19473718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35584" y="3256616"/>
            <a:ext cx="9219234" cy="3416320"/>
          </a:xfrm>
          <a:prstGeom prst="rect">
            <a:avLst/>
          </a:prstGeom>
          <a:noFill/>
        </p:spPr>
        <p:txBody>
          <a:bodyPr wrap="square">
            <a:spAutoFit/>
          </a:bodyPr>
          <a:lstStyle/>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E: </a:t>
            </a:r>
            <a:r>
              <a:rPr lang="pt-BR" sz="3600" b="1" dirty="0">
                <a:solidFill>
                  <a:srgbClr val="000000"/>
                </a:solidFill>
                <a:latin typeface="Inter" panose="020B0604020202020204" charset="0"/>
                <a:ea typeface="Inter" panose="020B0604020202020204" charset="0"/>
                <a:cs typeface="Segoe UI" panose="020B0502040204020203" pitchFamily="34" charset="0"/>
              </a:rPr>
              <a:t>&amp;</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OU: </a:t>
            </a:r>
            <a:r>
              <a:rPr lang="pt-BR" sz="3600" b="1"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lgn="l">
              <a:buClr>
                <a:srgbClr val="C6A28D"/>
              </a:buClr>
              <a:buFont typeface="Arial" panose="020B0604020202020204" pitchFamily="34" charset="0"/>
              <a:buChar char="•"/>
            </a:pPr>
            <a:r>
              <a:rPr lang="pt-BR" sz="3600" dirty="0">
                <a:solidFill>
                  <a:srgbClr val="000000"/>
                </a:solidFill>
                <a:latin typeface="Inter" panose="020B0604020202020204" charset="0"/>
                <a:ea typeface="Inter" panose="020B0604020202020204" charset="0"/>
                <a:cs typeface="Segoe UI" panose="020B0502040204020203" pitchFamily="34" charset="0"/>
              </a:rPr>
              <a:t> Negação: </a:t>
            </a:r>
            <a:r>
              <a:rPr lang="pt-BR" sz="3600" b="1"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6" name="Retângulo 5">
            <a:extLst>
              <a:ext uri="{FF2B5EF4-FFF2-40B4-BE49-F238E27FC236}">
                <a16:creationId xmlns:a16="http://schemas.microsoft.com/office/drawing/2014/main" id="{584165D0-2717-4270-99BB-9EC6C557C076}"/>
              </a:ext>
            </a:extLst>
          </p:cNvPr>
          <p:cNvSpPr/>
          <p:nvPr/>
        </p:nvSpPr>
        <p:spPr>
          <a:xfrm>
            <a:off x="8957972" y="2366543"/>
            <a:ext cx="7396223" cy="5993943"/>
          </a:xfrm>
          <a:prstGeom prst="rect">
            <a:avLst/>
          </a:prstGeom>
          <a:solidFill>
            <a:srgbClr val="C6A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dirty="0"/>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9" name="CaixaDeTexto 8">
            <a:extLst>
              <a:ext uri="{FF2B5EF4-FFF2-40B4-BE49-F238E27FC236}">
                <a16:creationId xmlns:a16="http://schemas.microsoft.com/office/drawing/2014/main" id="{67515A1C-A6D8-4853-ACD6-9B564F5FDC1F}"/>
              </a:ext>
            </a:extLst>
          </p:cNvPr>
          <p:cNvSpPr txBox="1"/>
          <p:nvPr/>
        </p:nvSpPr>
        <p:spPr>
          <a:xfrm>
            <a:off x="9395190" y="3888259"/>
            <a:ext cx="6521783" cy="3970318"/>
          </a:xfrm>
          <a:prstGeom prst="rect">
            <a:avLst/>
          </a:prstGeom>
          <a:noFill/>
        </p:spPr>
        <p:txBody>
          <a:bodyPr wrap="square" rtlCol="0">
            <a:spAutoFit/>
          </a:bodyPr>
          <a:lstStyle/>
          <a:p>
            <a:pPr algn="l"/>
            <a:r>
              <a:rPr lang="es-ES" sz="3600" dirty="0">
                <a:latin typeface="Lucida Console" panose="020B0609040504020204" pitchFamily="49" charset="0"/>
              </a:rPr>
              <a:t>y &lt;- 2</a:t>
            </a:r>
          </a:p>
          <a:p>
            <a:pPr algn="l"/>
            <a:endParaRPr lang="es-ES" sz="3600" dirty="0">
              <a:latin typeface="Lucida Console" panose="020B0609040504020204" pitchFamily="49" charset="0"/>
            </a:endParaRPr>
          </a:p>
          <a:p>
            <a:pPr algn="l"/>
            <a:r>
              <a:rPr lang="es-ES" sz="3600" dirty="0">
                <a:latin typeface="Lucida Console" panose="020B0609040504020204" pitchFamily="49" charset="0"/>
              </a:rPr>
              <a:t>y &gt;= 3 | y &lt;=7</a:t>
            </a:r>
          </a:p>
          <a:p>
            <a:pPr algn="l"/>
            <a:r>
              <a:rPr lang="pt-BR" sz="3600" dirty="0">
                <a:latin typeface="Lucida Console" panose="020B0609040504020204" pitchFamily="49" charset="0"/>
              </a:rPr>
              <a:t>y &gt;= 3 | y == 0</a:t>
            </a:r>
          </a:p>
          <a:p>
            <a:pPr algn="l"/>
            <a:r>
              <a:rPr lang="pt-BR" sz="3600" dirty="0">
                <a:latin typeface="Lucida Console" panose="020B0609040504020204" pitchFamily="49" charset="0"/>
              </a:rPr>
              <a:t>y &gt;= 1 &amp; y &lt;=7</a:t>
            </a:r>
          </a:p>
          <a:p>
            <a:pPr algn="l"/>
            <a:r>
              <a:rPr lang="pt-BR" sz="3600" dirty="0">
                <a:latin typeface="Lucida Console" panose="020B0609040504020204" pitchFamily="49" charset="0"/>
              </a:rPr>
              <a:t>y &gt;= 3 &amp; y &lt;= 7</a:t>
            </a:r>
          </a:p>
          <a:p>
            <a:pPr algn="l"/>
            <a:r>
              <a:rPr lang="pt-BR" sz="3600" dirty="0">
                <a:latin typeface="Lucida Console" panose="020B0609040504020204" pitchFamily="49" charset="0"/>
              </a:rPr>
              <a:t>(!y &lt; 4)</a:t>
            </a:r>
            <a:endParaRPr lang="es-ES" sz="3600" dirty="0">
              <a:latin typeface="Lucida Console" panose="020B0609040504020204" pitchFamily="49" charset="0"/>
            </a:endParaRP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Operadores lógicos</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188133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normAutofit/>
          </a:bodyPr>
          <a:lstStyle/>
          <a:p>
            <a:r>
              <a:rPr lang="pt-BR" sz="5400" b="1" dirty="0">
                <a:solidFill>
                  <a:srgbClr val="C6A28D"/>
                </a:solidFill>
                <a:latin typeface="Inter" panose="020B0604020202020204" charset="0"/>
                <a:ea typeface="Inter" panose="020B0604020202020204" charset="0"/>
                <a:cs typeface="Segoe UI Semibold" panose="020B0702040204020203" pitchFamily="34" charset="0"/>
              </a:rPr>
              <a:t>Possibilidades com R</a:t>
            </a:r>
            <a:endParaRPr lang="en-GB" sz="54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1496515" y="3466616"/>
            <a:ext cx="15294969" cy="3698906"/>
          </a:xfrm>
        </p:spPr>
        <p:txBody>
          <a:bodyPr>
            <a:normAutofit/>
          </a:bodyPr>
          <a:lstStyle/>
          <a:p>
            <a:pPr marL="0" indent="0">
              <a:lnSpc>
                <a:spcPct val="120000"/>
              </a:lnSpc>
              <a:buClr>
                <a:srgbClr val="04A07B"/>
              </a:buClr>
              <a:buNone/>
            </a:pPr>
            <a:r>
              <a:rPr lang="en-GB" sz="4800" b="1" dirty="0" err="1">
                <a:latin typeface="Inter" panose="020B0604020202020204" charset="0"/>
                <a:ea typeface="Inter" panose="020B0604020202020204" charset="0"/>
                <a:cs typeface="Segoe UI" panose="020B0502040204020203" pitchFamily="34" charset="0"/>
              </a:rPr>
              <a:t>Vamos</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fazer</a:t>
            </a:r>
            <a:r>
              <a:rPr lang="en-GB" sz="4800" b="1" dirty="0">
                <a:latin typeface="Inter" panose="020B0604020202020204" charset="0"/>
                <a:ea typeface="Inter" panose="020B0604020202020204" charset="0"/>
                <a:cs typeface="Segoe UI" panose="020B0502040204020203" pitchFamily="34" charset="0"/>
              </a:rPr>
              <a:t> o R </a:t>
            </a:r>
            <a:r>
              <a:rPr lang="en-GB" sz="4800" b="1" dirty="0" err="1">
                <a:latin typeface="Inter" panose="020B0604020202020204" charset="0"/>
                <a:ea typeface="Inter" panose="020B0604020202020204" charset="0"/>
                <a:cs typeface="Segoe UI" panose="020B0502040204020203" pitchFamily="34" charset="0"/>
              </a:rPr>
              <a:t>te</a:t>
            </a:r>
            <a:r>
              <a:rPr lang="en-GB" sz="4800" b="1" dirty="0">
                <a:latin typeface="Inter" panose="020B0604020202020204" charset="0"/>
                <a:ea typeface="Inter" panose="020B0604020202020204" charset="0"/>
                <a:cs typeface="Segoe UI" panose="020B0502040204020203" pitchFamily="34" charset="0"/>
              </a:rPr>
              <a:t> </a:t>
            </a:r>
            <a:r>
              <a:rPr lang="en-GB" sz="4800" b="1" dirty="0" err="1">
                <a:latin typeface="Inter" panose="020B0604020202020204" charset="0"/>
                <a:ea typeface="Inter" panose="020B0604020202020204" charset="0"/>
                <a:cs typeface="Segoe UI" panose="020B0502040204020203" pitchFamily="34" charset="0"/>
              </a:rPr>
              <a:t>dar</a:t>
            </a:r>
            <a:r>
              <a:rPr lang="en-GB" sz="4800" b="1" dirty="0">
                <a:latin typeface="Inter" panose="020B0604020202020204" charset="0"/>
                <a:ea typeface="Inter" panose="020B0604020202020204" charset="0"/>
                <a:cs typeface="Segoe UI" panose="020B0502040204020203" pitchFamily="34" charset="0"/>
              </a:rPr>
              <a:t> oi?</a:t>
            </a:r>
          </a:p>
          <a:p>
            <a:pPr>
              <a:lnSpc>
                <a:spcPct val="120000"/>
              </a:lnSpc>
              <a:buClr>
                <a:srgbClr val="C6A28D"/>
              </a:buClr>
              <a:buFont typeface="Arial" panose="020B0604020202020204" pitchFamily="34" charset="0"/>
              <a:buChar char="•"/>
            </a:pPr>
            <a:r>
              <a:rPr lang="en-GB" sz="4800" b="1" dirty="0">
                <a:solidFill>
                  <a:srgbClr val="04A07B"/>
                </a:solidFill>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Abra</a:t>
            </a:r>
            <a:r>
              <a:rPr lang="en-GB" sz="4800" dirty="0">
                <a:latin typeface="Inter" panose="020B0604020202020204" charset="0"/>
                <a:ea typeface="Inter" panose="020B0604020202020204" charset="0"/>
                <a:cs typeface="Segoe UI" panose="020B0502040204020203" pitchFamily="34" charset="0"/>
              </a:rPr>
              <a:t> o R</a:t>
            </a:r>
          </a:p>
          <a:p>
            <a:pPr>
              <a:lnSpc>
                <a:spcPct val="120000"/>
              </a:lnSpc>
              <a:buClr>
                <a:srgbClr val="C6A28D"/>
              </a:buClr>
              <a:buFont typeface="Arial" panose="020B0604020202020204" pitchFamily="34" charset="0"/>
              <a:buChar char="•"/>
            </a:pPr>
            <a:r>
              <a:rPr lang="en-GB" sz="4800" dirty="0">
                <a:latin typeface="Inter" panose="020B0604020202020204" charset="0"/>
                <a:ea typeface="Inter" panose="020B0604020202020204" charset="0"/>
                <a:cs typeface="Segoe UI" panose="020B0502040204020203" pitchFamily="34" charset="0"/>
              </a:rPr>
              <a:t> </a:t>
            </a:r>
            <a:r>
              <a:rPr lang="en-GB" sz="4800" dirty="0" err="1">
                <a:latin typeface="Inter" panose="020B0604020202020204" charset="0"/>
                <a:ea typeface="Inter" panose="020B0604020202020204" charset="0"/>
                <a:cs typeface="Segoe UI" panose="020B0502040204020203" pitchFamily="34" charset="0"/>
              </a:rPr>
              <a:t>Digite</a:t>
            </a:r>
            <a:r>
              <a:rPr lang="en-GB" sz="4800" dirty="0">
                <a:latin typeface="Inter" panose="020B0604020202020204" charset="0"/>
                <a:ea typeface="Inter" panose="020B0604020202020204" charset="0"/>
                <a:cs typeface="Segoe UI" panose="020B0502040204020203" pitchFamily="34" charset="0"/>
              </a:rPr>
              <a:t> no console </a:t>
            </a:r>
            <a:r>
              <a:rPr lang="en-GB" sz="4800" i="1" dirty="0">
                <a:latin typeface="Inter" panose="020B0604020202020204" charset="0"/>
                <a:ea typeface="Inter" panose="020B0604020202020204" charset="0"/>
                <a:cs typeface="Segoe UI" panose="020B0502040204020203" pitchFamily="34" charset="0"/>
              </a:rPr>
              <a:t>print(‘</a:t>
            </a:r>
            <a:r>
              <a:rPr lang="en-GB" sz="4800" i="1" dirty="0" err="1">
                <a:latin typeface="Inter" panose="020B0604020202020204" charset="0"/>
                <a:ea typeface="Inter" panose="020B0604020202020204" charset="0"/>
                <a:cs typeface="Segoe UI" panose="020B0502040204020203" pitchFamily="34" charset="0"/>
              </a:rPr>
              <a:t>Olá</a:t>
            </a:r>
            <a:r>
              <a:rPr lang="en-GB" sz="4800" i="1" dirty="0">
                <a:latin typeface="Inter" panose="020B0604020202020204" charset="0"/>
                <a:ea typeface="Inter" panose="020B0604020202020204" charset="0"/>
                <a:cs typeface="Segoe UI" panose="020B0502040204020203" pitchFamily="34" charset="0"/>
              </a:rPr>
              <a:t>!’)</a:t>
            </a:r>
            <a:endParaRPr lang="en-GB" sz="4800" dirty="0">
              <a:latin typeface="Inter" panose="020B0604020202020204" charset="0"/>
              <a:ea typeface="Inter" panose="020B0604020202020204" charset="0"/>
              <a:cs typeface="Segoe UI" panose="020B0502040204020203" pitchFamily="34" charset="0"/>
            </a:endParaRPr>
          </a:p>
        </p:txBody>
      </p:sp>
      <p:sp>
        <p:nvSpPr>
          <p:cNvPr id="5"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6"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9"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a:solidFill>
                  <a:srgbClr val="000000"/>
                </a:solidFill>
                <a:latin typeface="Inter"/>
              </a:rPr>
              <a:t>O que é R?</a:t>
            </a:r>
          </a:p>
        </p:txBody>
      </p:sp>
    </p:spTree>
    <p:extLst>
      <p:ext uri="{BB962C8B-B14F-4D97-AF65-F5344CB8AC3E}">
        <p14:creationId xmlns:p14="http://schemas.microsoft.com/office/powerpoint/2010/main" val="3212952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459989" y="2724313"/>
            <a:ext cx="4716690" cy="731430"/>
          </a:xfrm>
        </p:spPr>
        <p:txBody>
          <a:bodyPr>
            <a:normAutofit/>
          </a:bodyPr>
          <a:lstStyle/>
          <a:p>
            <a:r>
              <a:rPr lang="pt-BR" sz="3600" b="1" dirty="0">
                <a:solidFill>
                  <a:srgbClr val="868668"/>
                </a:solidFill>
                <a:latin typeface="Inter" panose="020B0604020202020204" charset="0"/>
                <a:ea typeface="Inter" panose="020B0604020202020204" charset="0"/>
                <a:cs typeface="Segoe UI Semibold" panose="020B0702040204020203" pitchFamily="34" charset="0"/>
              </a:rPr>
              <a:t>TIDYVERSE</a:t>
            </a:r>
            <a:endParaRPr lang="en-GB" sz="3600" b="1" dirty="0">
              <a:solidFill>
                <a:srgbClr val="868668"/>
              </a:solidFill>
              <a:latin typeface="Inter" panose="020B0604020202020204" charset="0"/>
              <a:ea typeface="Inter" panose="020B0604020202020204" charset="0"/>
              <a:cs typeface="Segoe UI Semibold" panose="020B0702040204020203" pitchFamily="34" charset="0"/>
            </a:endParaRPr>
          </a:p>
        </p:txBody>
      </p:sp>
      <p:sp>
        <p:nvSpPr>
          <p:cNvPr id="7" name="Espaço Reservado para Conteúdo 2"/>
          <p:cNvSpPr>
            <a:spLocks noGrp="1"/>
          </p:cNvSpPr>
          <p:nvPr>
            <p:ph idx="1"/>
          </p:nvPr>
        </p:nvSpPr>
        <p:spPr>
          <a:xfrm>
            <a:off x="9276070" y="3503708"/>
            <a:ext cx="8648700" cy="5314513"/>
          </a:xfrm>
        </p:spPr>
        <p:txBody>
          <a:bodyPr>
            <a:noAutofit/>
          </a:bodyPr>
          <a:lstStyle/>
          <a:p>
            <a:r>
              <a:rPr lang="pt-BR" sz="2400" b="1" dirty="0">
                <a:solidFill>
                  <a:srgbClr val="868668"/>
                </a:solidFill>
                <a:latin typeface="Inter" panose="020B0604020202020204" charset="0"/>
                <a:ea typeface="Inter" panose="020B0604020202020204" charset="0"/>
              </a:rPr>
              <a:t>ggplot2</a:t>
            </a:r>
            <a:r>
              <a:rPr lang="pt-BR" sz="2400" dirty="0">
                <a:solidFill>
                  <a:srgbClr val="868668"/>
                </a:solidFill>
                <a:latin typeface="Inter" panose="020B0604020202020204" charset="0"/>
                <a:ea typeface="Inter" panose="020B0604020202020204" charset="0"/>
              </a:rPr>
              <a:t>: cria gráficos</a:t>
            </a:r>
          </a:p>
          <a:p>
            <a:r>
              <a:rPr lang="pt-BR" sz="2400" b="1" dirty="0" err="1">
                <a:solidFill>
                  <a:srgbClr val="868668"/>
                </a:solidFill>
                <a:latin typeface="Inter" panose="020B0604020202020204" charset="0"/>
                <a:ea typeface="Inter" panose="020B0604020202020204" charset="0"/>
              </a:rPr>
              <a:t>dplyr</a:t>
            </a:r>
            <a:r>
              <a:rPr lang="pt-BR" sz="2400" dirty="0">
                <a:solidFill>
                  <a:srgbClr val="868668"/>
                </a:solidFill>
                <a:latin typeface="Inter" panose="020B0604020202020204" charset="0"/>
                <a:ea typeface="Inter" panose="020B0604020202020204" charset="0"/>
              </a:rPr>
              <a:t>: manipulação de dados</a:t>
            </a:r>
          </a:p>
          <a:p>
            <a:r>
              <a:rPr lang="pt-BR" sz="2400" b="1" dirty="0" err="1">
                <a:latin typeface="Inter" panose="020B0604020202020204" charset="0"/>
                <a:ea typeface="Inter" panose="020B0604020202020204" charset="0"/>
              </a:rPr>
              <a:t>tidyr</a:t>
            </a:r>
            <a:r>
              <a:rPr lang="pt-BR" sz="2400" dirty="0">
                <a:latin typeface="Inter" panose="020B0604020202020204" charset="0"/>
                <a:ea typeface="Inter" panose="020B0604020202020204" charset="0"/>
              </a:rPr>
              <a:t>: arruma os dados</a:t>
            </a:r>
          </a:p>
          <a:p>
            <a:r>
              <a:rPr lang="pt-BR" sz="2400" b="1" dirty="0" err="1">
                <a:latin typeface="Inter" panose="020B0604020202020204" charset="0"/>
                <a:ea typeface="Inter" panose="020B0604020202020204" charset="0"/>
              </a:rPr>
              <a:t>readr</a:t>
            </a:r>
            <a:r>
              <a:rPr lang="pt-BR" sz="2400" dirty="0">
                <a:latin typeface="Inter" panose="020B0604020202020204" charset="0"/>
                <a:ea typeface="Inter" panose="020B0604020202020204" charset="0"/>
              </a:rPr>
              <a:t>: leitura dos dados</a:t>
            </a:r>
          </a:p>
          <a:p>
            <a:r>
              <a:rPr lang="pt-BR" sz="2400" b="1" dirty="0" err="1">
                <a:latin typeface="Inter" panose="020B0604020202020204" charset="0"/>
                <a:ea typeface="Inter" panose="020B0604020202020204" charset="0"/>
              </a:rPr>
              <a:t>purrr</a:t>
            </a:r>
            <a:r>
              <a:rPr lang="pt-BR" sz="2400" dirty="0">
                <a:latin typeface="Inter" panose="020B0604020202020204" charset="0"/>
                <a:ea typeface="Inter" panose="020B0604020202020204" charset="0"/>
              </a:rPr>
              <a:t>: ferramentas para programação funcional, trabalha com funções e vetores</a:t>
            </a:r>
          </a:p>
          <a:p>
            <a:r>
              <a:rPr lang="pt-BR" sz="2400" b="1" dirty="0" err="1">
                <a:latin typeface="Inter" panose="020B0604020202020204" charset="0"/>
                <a:ea typeface="Inter" panose="020B0604020202020204" charset="0"/>
              </a:rPr>
              <a:t>tibble</a:t>
            </a:r>
            <a:r>
              <a:rPr lang="pt-BR" sz="2400" dirty="0">
                <a:latin typeface="Inter" panose="020B0604020202020204" charset="0"/>
                <a:ea typeface="Inter" panose="020B0604020202020204" charset="0"/>
              </a:rPr>
              <a:t>: </a:t>
            </a:r>
            <a:r>
              <a:rPr lang="pt-BR" sz="2400" dirty="0" err="1">
                <a:latin typeface="Inter" panose="020B0604020202020204" charset="0"/>
                <a:ea typeface="Inter" panose="020B0604020202020204" charset="0"/>
              </a:rPr>
              <a:t>dataframes</a:t>
            </a:r>
            <a:r>
              <a:rPr lang="pt-BR" sz="2400" dirty="0">
                <a:latin typeface="Inter" panose="020B0604020202020204" charset="0"/>
                <a:ea typeface="Inter" panose="020B0604020202020204" charset="0"/>
              </a:rPr>
              <a:t> moderno, mais simples de manipular</a:t>
            </a:r>
          </a:p>
          <a:p>
            <a:r>
              <a:rPr lang="pt-BR" sz="2400" b="1" dirty="0" err="1">
                <a:latin typeface="Inter" panose="020B0604020202020204" charset="0"/>
                <a:ea typeface="Inter" panose="020B0604020202020204" charset="0"/>
              </a:rPr>
              <a:t>magrittr</a:t>
            </a:r>
            <a:r>
              <a:rPr lang="pt-BR" sz="2400" dirty="0">
                <a:latin typeface="Inter" panose="020B0604020202020204" charset="0"/>
                <a:ea typeface="Inter" panose="020B0604020202020204" charset="0"/>
              </a:rPr>
              <a:t>: facilita a escrita e leitura do código</a:t>
            </a:r>
          </a:p>
          <a:p>
            <a:r>
              <a:rPr lang="pt-BR" sz="2400" b="1" dirty="0" err="1">
                <a:latin typeface="Inter" panose="020B0604020202020204" charset="0"/>
                <a:ea typeface="Inter" panose="020B0604020202020204" charset="0"/>
              </a:rPr>
              <a:t>stringr</a:t>
            </a:r>
            <a:r>
              <a:rPr lang="pt-BR" sz="2400" dirty="0">
                <a:latin typeface="Inter" panose="020B0604020202020204" charset="0"/>
                <a:ea typeface="Inter" panose="020B0604020202020204" charset="0"/>
              </a:rPr>
              <a:t>: trabalha com </a:t>
            </a:r>
            <a:r>
              <a:rPr lang="pt-BR" sz="2400" dirty="0" err="1">
                <a:latin typeface="Inter" panose="020B0604020202020204" charset="0"/>
                <a:ea typeface="Inter" panose="020B0604020202020204" charset="0"/>
              </a:rPr>
              <a:t>strings</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forcats</a:t>
            </a:r>
            <a:r>
              <a:rPr lang="pt-BR" sz="2400" dirty="0">
                <a:latin typeface="Inter" panose="020B0604020202020204" charset="0"/>
                <a:ea typeface="Inter" panose="020B0604020202020204" charset="0"/>
              </a:rPr>
              <a:t>: trabalha com fatores</a:t>
            </a:r>
          </a:p>
          <a:p>
            <a:r>
              <a:rPr lang="pt-BR" sz="2400" dirty="0" err="1">
                <a:latin typeface="Inter" panose="020B0604020202020204" charset="0"/>
                <a:ea typeface="Inter" panose="020B0604020202020204" charset="0"/>
              </a:rPr>
              <a:t>glimpse</a:t>
            </a:r>
            <a:r>
              <a:rPr lang="pt-BR" sz="2400" dirty="0">
                <a:latin typeface="Inter" panose="020B0604020202020204" charset="0"/>
                <a:ea typeface="Inter" panose="020B0604020202020204" charset="0"/>
              </a:rPr>
              <a:t>: retorna a visualização dos dados de um data frame com o máximo de informações possíveis </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1"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2"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3" name="Retângulo 12"/>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4"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Pacotes essenciais</a:t>
            </a:r>
            <a:endParaRPr lang="en-GB" sz="5400" b="1" dirty="0">
              <a:latin typeface="Inter" panose="020B0604020202020204" charset="0"/>
              <a:ea typeface="Inter" panose="020B0604020202020204" charset="0"/>
              <a:cs typeface="Segoe UI Semibold" panose="020B0702040204020203" pitchFamily="34" charset="0"/>
            </a:endParaRPr>
          </a:p>
        </p:txBody>
      </p:sp>
      <p:sp>
        <p:nvSpPr>
          <p:cNvPr id="15" name="Título 1"/>
          <p:cNvSpPr txBox="1">
            <a:spLocks/>
          </p:cNvSpPr>
          <p:nvPr/>
        </p:nvSpPr>
        <p:spPr>
          <a:xfrm>
            <a:off x="2907819" y="2724313"/>
            <a:ext cx="4716690" cy="73143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3600" b="1" dirty="0">
                <a:solidFill>
                  <a:srgbClr val="C6A28D"/>
                </a:solidFill>
                <a:latin typeface="Inter" panose="020B0604020202020204" charset="0"/>
                <a:ea typeface="Inter" panose="020B0604020202020204" charset="0"/>
                <a:cs typeface="Segoe UI Semibold" panose="020B0702040204020203" pitchFamily="34" charset="0"/>
              </a:rPr>
              <a:t>R BASE</a:t>
            </a:r>
            <a:endParaRPr lang="en-GB" sz="3600" b="1" dirty="0">
              <a:solidFill>
                <a:srgbClr val="C6A28D"/>
              </a:solidFill>
              <a:latin typeface="Inter" panose="020B0604020202020204" charset="0"/>
              <a:ea typeface="Inter" panose="020B0604020202020204" charset="0"/>
              <a:cs typeface="Segoe UI Semibold" panose="020B0702040204020203" pitchFamily="34" charset="0"/>
            </a:endParaRPr>
          </a:p>
        </p:txBody>
      </p:sp>
      <p:sp>
        <p:nvSpPr>
          <p:cNvPr id="16" name="Espaço Reservado para Conteúdo 2"/>
          <p:cNvSpPr txBox="1">
            <a:spLocks/>
          </p:cNvSpPr>
          <p:nvPr/>
        </p:nvSpPr>
        <p:spPr>
          <a:xfrm>
            <a:off x="1257300" y="3503708"/>
            <a:ext cx="8001000" cy="53145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pt-BR" sz="2400" b="1" dirty="0" err="1">
                <a:latin typeface="Inter" panose="020B0604020202020204" charset="0"/>
                <a:ea typeface="Inter" panose="020B0604020202020204" charset="0"/>
              </a:rPr>
              <a:t>as.factor</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as.numeric</a:t>
            </a:r>
            <a:r>
              <a:rPr lang="pt-BR" sz="2400" b="1" dirty="0">
                <a:latin typeface="Inter" panose="020B0604020202020204" charset="0"/>
                <a:ea typeface="Inter" panose="020B0604020202020204" charset="0"/>
              </a:rPr>
              <a:t>, </a:t>
            </a:r>
            <a:r>
              <a:rPr lang="pt-BR" sz="2400" b="1" dirty="0" err="1">
                <a:latin typeface="Inter" panose="020B0604020202020204" charset="0"/>
                <a:ea typeface="Inter" panose="020B0604020202020204" charset="0"/>
              </a:rPr>
              <a:t>etc</a:t>
            </a:r>
            <a:r>
              <a:rPr lang="pt-BR" sz="2400" b="1" dirty="0">
                <a:latin typeface="Inter" panose="020B0604020202020204" charset="0"/>
                <a:ea typeface="Inter" panose="020B0604020202020204" charset="0"/>
              </a:rPr>
              <a:t>: </a:t>
            </a:r>
            <a:r>
              <a:rPr lang="pt-BR" sz="2400" dirty="0">
                <a:latin typeface="Inter" panose="020B0604020202020204" charset="0"/>
                <a:ea typeface="Inter" panose="020B0604020202020204" charset="0"/>
              </a:rPr>
              <a:t>converte classes ou objetos para outros tipos</a:t>
            </a:r>
          </a:p>
          <a:p>
            <a:r>
              <a:rPr lang="pt-BR" sz="2400" b="1" dirty="0" err="1">
                <a:latin typeface="Inter" panose="020B0604020202020204" charset="0"/>
                <a:ea typeface="Inter" panose="020B0604020202020204" charset="0"/>
              </a:rPr>
              <a:t>barplot</a:t>
            </a:r>
            <a:r>
              <a:rPr lang="pt-BR" sz="2400" dirty="0">
                <a:latin typeface="Inter" panose="020B0604020202020204" charset="0"/>
                <a:ea typeface="Inter" panose="020B0604020202020204" charset="0"/>
              </a:rPr>
              <a:t>: cria um gráfico de barras</a:t>
            </a:r>
          </a:p>
          <a:p>
            <a:r>
              <a:rPr lang="pt-BR" sz="2400" b="1" dirty="0" err="1">
                <a:latin typeface="Inter" panose="020B0604020202020204" charset="0"/>
                <a:ea typeface="Inter" panose="020B0604020202020204" charset="0"/>
              </a:rPr>
              <a:t>boxplot</a:t>
            </a:r>
            <a:r>
              <a:rPr lang="pt-BR" sz="2400" dirty="0">
                <a:latin typeface="Inter" panose="020B0604020202020204" charset="0"/>
                <a:ea typeface="Inter" panose="020B0604020202020204" charset="0"/>
              </a:rPr>
              <a:t>: cria um gráfico </a:t>
            </a:r>
            <a:r>
              <a:rPr lang="pt-BR" sz="2400" dirty="0" err="1">
                <a:latin typeface="Inter" panose="020B0604020202020204" charset="0"/>
                <a:ea typeface="Inter" panose="020B0604020202020204" charset="0"/>
              </a:rPr>
              <a:t>boxplot</a:t>
            </a:r>
            <a:endParaRPr lang="pt-BR" sz="2400" dirty="0">
              <a:latin typeface="Inter" panose="020B0604020202020204" charset="0"/>
              <a:ea typeface="Inter" panose="020B0604020202020204" charset="0"/>
            </a:endParaRPr>
          </a:p>
          <a:p>
            <a:r>
              <a:rPr lang="pt-BR" sz="2400" b="1" dirty="0">
                <a:latin typeface="Inter" panose="020B0604020202020204" charset="0"/>
                <a:ea typeface="Inter" panose="020B0604020202020204" charset="0"/>
              </a:rPr>
              <a:t>help (</a:t>
            </a:r>
            <a:r>
              <a:rPr lang="pt-BR" sz="2400" b="1" dirty="0" err="1">
                <a:latin typeface="Inter" panose="020B0604020202020204" charset="0"/>
                <a:ea typeface="Inter" panose="020B0604020202020204" charset="0"/>
              </a:rPr>
              <a:t>package</a:t>
            </a:r>
            <a:r>
              <a:rPr lang="pt-BR" sz="2400" b="1" dirty="0">
                <a:latin typeface="Inter" panose="020B0604020202020204" charset="0"/>
                <a:ea typeface="Inter" panose="020B0604020202020204" charset="0"/>
              </a:rPr>
              <a:t>/</a:t>
            </a:r>
            <a:r>
              <a:rPr lang="pt-BR" sz="2400" b="1" dirty="0" err="1">
                <a:latin typeface="Inter" panose="020B0604020202020204" charset="0"/>
                <a:ea typeface="Inter" panose="020B0604020202020204" charset="0"/>
              </a:rPr>
              <a:t>function</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retorna a documentação do pacote ou função na aba Help</a:t>
            </a:r>
          </a:p>
          <a:p>
            <a:r>
              <a:rPr lang="pt-BR" sz="2400" b="1" dirty="0" err="1">
                <a:latin typeface="Inter" panose="020B0604020202020204" charset="0"/>
                <a:ea typeface="Inter" panose="020B0604020202020204" charset="0"/>
              </a:rPr>
              <a:t>grepl</a:t>
            </a:r>
            <a:r>
              <a:rPr lang="pt-BR" sz="2400" dirty="0">
                <a:latin typeface="Inter" panose="020B0604020202020204" charset="0"/>
                <a:ea typeface="Inter" panose="020B0604020202020204" charset="0"/>
              </a:rPr>
              <a:t>: procura um padrão de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 retorna </a:t>
            </a:r>
            <a:r>
              <a:rPr lang="pt-BR" sz="2400" dirty="0" err="1">
                <a:latin typeface="Inter" panose="020B0604020202020204" charset="0"/>
                <a:ea typeface="Inter" panose="020B0604020202020204" charset="0"/>
              </a:rPr>
              <a:t>logical</a:t>
            </a:r>
            <a:endParaRPr lang="pt-BR" sz="2400" dirty="0">
              <a:latin typeface="Inter" panose="020B0604020202020204" charset="0"/>
              <a:ea typeface="Inter" panose="020B0604020202020204" charset="0"/>
            </a:endParaRPr>
          </a:p>
          <a:p>
            <a:r>
              <a:rPr lang="pt-BR" sz="2400" b="1" dirty="0" err="1">
                <a:latin typeface="Inter" panose="020B0604020202020204" charset="0"/>
                <a:ea typeface="Inter" panose="020B0604020202020204" charset="0"/>
              </a:rPr>
              <a:t>gsub</a:t>
            </a:r>
            <a:r>
              <a:rPr lang="pt-BR" sz="2400" b="1" dirty="0">
                <a:latin typeface="Inter" panose="020B0604020202020204" charset="0"/>
                <a:ea typeface="Inter" panose="020B0604020202020204" charset="0"/>
              </a:rPr>
              <a:t>:</a:t>
            </a:r>
            <a:r>
              <a:rPr lang="pt-BR" sz="2400" dirty="0">
                <a:latin typeface="Inter" panose="020B0604020202020204" charset="0"/>
                <a:ea typeface="Inter" panose="020B0604020202020204" charset="0"/>
              </a:rPr>
              <a:t> substitui todos os </a:t>
            </a:r>
            <a:r>
              <a:rPr lang="pt-BR" sz="2400" i="1" dirty="0">
                <a:latin typeface="Inter" panose="020B0604020202020204" charset="0"/>
                <a:ea typeface="Inter" panose="020B0604020202020204" charset="0"/>
              </a:rPr>
              <a:t>matches</a:t>
            </a:r>
            <a:r>
              <a:rPr lang="pt-BR" sz="2400" dirty="0">
                <a:latin typeface="Inter" panose="020B0604020202020204" charset="0"/>
                <a:ea typeface="Inter" panose="020B0604020202020204" charset="0"/>
              </a:rPr>
              <a:t> por outra </a:t>
            </a:r>
            <a:r>
              <a:rPr lang="pt-BR" sz="2400" dirty="0" err="1">
                <a:latin typeface="Inter" panose="020B0604020202020204" charset="0"/>
                <a:ea typeface="Inter" panose="020B0604020202020204" charset="0"/>
              </a:rPr>
              <a:t>string</a:t>
            </a:r>
            <a:r>
              <a:rPr lang="pt-BR" sz="2400" dirty="0">
                <a:latin typeface="Inter" panose="020B0604020202020204" charset="0"/>
                <a:ea typeface="Inter" panose="020B0604020202020204" charset="0"/>
              </a:rPr>
              <a:t> escolhida  </a:t>
            </a:r>
          </a:p>
          <a:p>
            <a:r>
              <a:rPr lang="pt-BR" sz="2400" b="1" dirty="0" err="1">
                <a:latin typeface="Inter" panose="020B0604020202020204" charset="0"/>
                <a:ea typeface="Inter" panose="020B0604020202020204" charset="0"/>
              </a:rPr>
              <a:t>head</a:t>
            </a:r>
            <a:r>
              <a:rPr lang="pt-BR" sz="2400" dirty="0">
                <a:latin typeface="Inter" panose="020B0604020202020204" charset="0"/>
                <a:ea typeface="Inter" panose="020B0604020202020204" charset="0"/>
              </a:rPr>
              <a:t>: retorna as primeiras linhas de um objeto</a:t>
            </a:r>
          </a:p>
          <a:p>
            <a:r>
              <a:rPr lang="pt-BR" sz="2400" b="1" dirty="0" err="1">
                <a:latin typeface="Inter" panose="020B0604020202020204" charset="0"/>
                <a:ea typeface="Inter" panose="020B0604020202020204" charset="0"/>
              </a:rPr>
              <a:t>hist</a:t>
            </a:r>
            <a:r>
              <a:rPr lang="pt-BR" sz="2400" dirty="0">
                <a:latin typeface="Inter" panose="020B0604020202020204" charset="0"/>
                <a:ea typeface="Inter" panose="020B0604020202020204" charset="0"/>
              </a:rPr>
              <a:t>: cria um gráfico histograma</a:t>
            </a:r>
          </a:p>
          <a:p>
            <a:r>
              <a:rPr lang="pt-BR" sz="2400" b="1" dirty="0" err="1">
                <a:latin typeface="Inter" panose="020B0604020202020204" charset="0"/>
                <a:ea typeface="Inter" panose="020B0604020202020204" charset="0"/>
              </a:rPr>
              <a:t>names</a:t>
            </a:r>
            <a:r>
              <a:rPr lang="pt-BR" sz="2400" dirty="0">
                <a:latin typeface="Inter" panose="020B0604020202020204" charset="0"/>
                <a:ea typeface="Inter" panose="020B0604020202020204" charset="0"/>
              </a:rPr>
              <a:t>: retorna os nomes das colunas de um objeto</a:t>
            </a:r>
          </a:p>
          <a:p>
            <a:r>
              <a:rPr lang="pt-BR" sz="2400" b="1" dirty="0" err="1">
                <a:latin typeface="Inter" panose="020B0604020202020204" charset="0"/>
                <a:ea typeface="Inter" panose="020B0604020202020204" charset="0"/>
              </a:rPr>
              <a:t>View</a:t>
            </a:r>
            <a:r>
              <a:rPr lang="pt-BR" sz="2400" dirty="0">
                <a:latin typeface="Inter" panose="020B0604020202020204" charset="0"/>
                <a:ea typeface="Inter" panose="020B0604020202020204" charset="0"/>
              </a:rPr>
              <a:t>: visualiza o objeto em outra aba</a:t>
            </a:r>
          </a:p>
        </p:txBody>
      </p:sp>
    </p:spTree>
    <p:extLst>
      <p:ext uri="{BB962C8B-B14F-4D97-AF65-F5344CB8AC3E}">
        <p14:creationId xmlns:p14="http://schemas.microsoft.com/office/powerpoint/2010/main" val="3441861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4011739" cy="5632311"/>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Transformar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em </a:t>
            </a:r>
            <a:r>
              <a:rPr lang="pt-BR" sz="3600" dirty="0" err="1">
                <a:solidFill>
                  <a:srgbClr val="000000"/>
                </a:solidFill>
                <a:latin typeface="Inter" panose="020B0604020202020204" charset="0"/>
                <a:ea typeface="Inter" panose="020B0604020202020204" charset="0"/>
                <a:cs typeface="Segoe UI" panose="020B0502040204020203" pitchFamily="34" charset="0"/>
              </a:rPr>
              <a:t>dataframe</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as.data.frame</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293104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2" y="2912168"/>
            <a:ext cx="14011739" cy="6740307"/>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Carregando os dados</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 &lt;- </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Visualizar o objeto </a:t>
            </a:r>
            <a:r>
              <a:rPr lang="pt-BR" sz="3600" dirty="0" err="1">
                <a:solidFill>
                  <a:srgbClr val="000000"/>
                </a:solidFill>
                <a:latin typeface="Inter" panose="020B0604020202020204" charset="0"/>
                <a:ea typeface="Inter" panose="020B0604020202020204" charset="0"/>
                <a:cs typeface="Segoe UI" panose="020B0502040204020203" pitchFamily="34" charset="0"/>
              </a:rPr>
              <a:t>letters</a:t>
            </a: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head</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View</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a:t>
            </a:r>
          </a:p>
          <a:p>
            <a:pPr>
              <a:buClr>
                <a:srgbClr val="C6A28D"/>
              </a:buClr>
            </a:pP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spTree>
    <p:extLst>
      <p:ext uri="{BB962C8B-B14F-4D97-AF65-F5344CB8AC3E}">
        <p14:creationId xmlns:p14="http://schemas.microsoft.com/office/powerpoint/2010/main" val="38509804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a:extLst>
              <a:ext uri="{FF2B5EF4-FFF2-40B4-BE49-F238E27FC236}">
                <a16:creationId xmlns:a16="http://schemas.microsoft.com/office/drawing/2014/main" id="{B03A5001-8906-49DD-BE28-6519AF0C0EE1}"/>
              </a:ext>
            </a:extLst>
          </p:cNvPr>
          <p:cNvSpPr txBox="1"/>
          <p:nvPr/>
        </p:nvSpPr>
        <p:spPr>
          <a:xfrm>
            <a:off x="1004753" y="2912168"/>
            <a:ext cx="7529648" cy="5078313"/>
          </a:xfrm>
          <a:prstGeom prst="rect">
            <a:avLst/>
          </a:prstGeom>
          <a:noFill/>
        </p:spPr>
        <p:txBody>
          <a:bodyPr wrap="square">
            <a:spAutoFit/>
          </a:bodyPr>
          <a:lstStyle/>
          <a:p>
            <a:pPr>
              <a:buClr>
                <a:srgbClr val="C6A28D"/>
              </a:buClr>
            </a:pPr>
            <a:r>
              <a:rPr lang="pt-BR" sz="3600" dirty="0">
                <a:solidFill>
                  <a:srgbClr val="000000"/>
                </a:solidFill>
                <a:latin typeface="Inter" panose="020B0604020202020204" charset="0"/>
                <a:ea typeface="Inter" panose="020B0604020202020204" charset="0"/>
                <a:cs typeface="Segoe UI" panose="020B0502040204020203" pitchFamily="34" charset="0"/>
              </a:rPr>
              <a:t># Escolha uma variável numérica e faça um histograma. Dica: para selecionar uma variável em um data frame, use o $. Por exemplo, para usar a variável </a:t>
            </a:r>
            <a:r>
              <a:rPr lang="pt-BR" sz="3600" dirty="0" err="1">
                <a:solidFill>
                  <a:srgbClr val="000000"/>
                </a:solidFill>
                <a:latin typeface="Inter" panose="020B0604020202020204" charset="0"/>
                <a:ea typeface="Inter" panose="020B0604020202020204" charset="0"/>
                <a:cs typeface="Segoe UI" panose="020B0502040204020203" pitchFamily="34" charset="0"/>
              </a:rPr>
              <a:t>mpg</a:t>
            </a:r>
            <a:r>
              <a:rPr lang="pt-BR" sz="3600" dirty="0">
                <a:solidFill>
                  <a:srgbClr val="000000"/>
                </a:solidFill>
                <a:latin typeface="Inter" panose="020B0604020202020204" charset="0"/>
                <a:ea typeface="Inter" panose="020B0604020202020204" charset="0"/>
                <a:cs typeface="Segoe UI" panose="020B0502040204020203" pitchFamily="34" charset="0"/>
              </a:rPr>
              <a:t> (</a:t>
            </a:r>
            <a:r>
              <a:rPr lang="pt-BR" sz="3600" dirty="0" err="1">
                <a:solidFill>
                  <a:srgbClr val="000000"/>
                </a:solidFill>
                <a:latin typeface="Inter" panose="020B0604020202020204" charset="0"/>
                <a:ea typeface="Inter" panose="020B0604020202020204" charset="0"/>
                <a:cs typeface="Segoe UI" panose="020B0502040204020203" pitchFamily="34" charset="0"/>
              </a:rPr>
              <a:t>miles</a:t>
            </a:r>
            <a:r>
              <a:rPr lang="pt-BR" sz="3600" dirty="0">
                <a:solidFill>
                  <a:srgbClr val="000000"/>
                </a:solidFill>
                <a:latin typeface="Inter" panose="020B0604020202020204" charset="0"/>
                <a:ea typeface="Inter" panose="020B0604020202020204" charset="0"/>
                <a:cs typeface="Segoe UI" panose="020B0502040204020203" pitchFamily="34" charset="0"/>
              </a:rPr>
              <a:t> per </a:t>
            </a:r>
            <a:r>
              <a:rPr lang="pt-BR" sz="3600" dirty="0" err="1">
                <a:solidFill>
                  <a:srgbClr val="000000"/>
                </a:solidFill>
                <a:latin typeface="Inter" panose="020B0604020202020204" charset="0"/>
                <a:ea typeface="Inter" panose="020B0604020202020204" charset="0"/>
                <a:cs typeface="Segoe UI" panose="020B0502040204020203" pitchFamily="34" charset="0"/>
              </a:rPr>
              <a:t>gallon</a:t>
            </a:r>
            <a:r>
              <a:rPr lang="pt-BR" sz="3600" dirty="0">
                <a:solidFill>
                  <a:srgbClr val="000000"/>
                </a:solidFill>
                <a:latin typeface="Inter" panose="020B0604020202020204" charset="0"/>
                <a:ea typeface="Inter" panose="020B0604020202020204" charset="0"/>
                <a:cs typeface="Segoe UI" panose="020B0502040204020203" pitchFamily="34" charset="0"/>
              </a:rPr>
              <a:t>):</a:t>
            </a:r>
          </a:p>
          <a:p>
            <a:pPr>
              <a:buClr>
                <a:srgbClr val="C6A28D"/>
              </a:buClr>
            </a:pPr>
            <a:endParaRPr lang="pt-BR" sz="3600" dirty="0">
              <a:solidFill>
                <a:srgbClr val="000000"/>
              </a:solidFill>
              <a:latin typeface="Inter" panose="020B0604020202020204" charset="0"/>
              <a:ea typeface="Inter" panose="020B0604020202020204" charset="0"/>
              <a:cs typeface="Segoe UI" panose="020B0502040204020203" pitchFamily="34" charset="0"/>
            </a:endParaRPr>
          </a:p>
          <a:p>
            <a:pPr>
              <a:buClr>
                <a:srgbClr val="C6A28D"/>
              </a:buClr>
            </a:pPr>
            <a:r>
              <a:rPr lang="pt-BR" sz="3600" dirty="0" err="1">
                <a:solidFill>
                  <a:srgbClr val="000000"/>
                </a:solidFill>
                <a:latin typeface="Inter" panose="020B0604020202020204" charset="0"/>
                <a:ea typeface="Inter" panose="020B0604020202020204" charset="0"/>
                <a:cs typeface="Segoe UI" panose="020B0502040204020203" pitchFamily="34" charset="0"/>
              </a:rPr>
              <a:t>hist</a:t>
            </a:r>
            <a:r>
              <a:rPr lang="pt-BR" sz="3600" dirty="0">
                <a:solidFill>
                  <a:srgbClr val="000000"/>
                </a:solidFill>
                <a:latin typeface="Inter" panose="020B0604020202020204" charset="0"/>
                <a:ea typeface="Inter" panose="020B0604020202020204" charset="0"/>
                <a:cs typeface="Segoe UI" panose="020B0502040204020203" pitchFamily="34" charset="0"/>
              </a:rPr>
              <a:t>(</a:t>
            </a:r>
            <a:r>
              <a:rPr lang="pt-BR" sz="3600" dirty="0" err="1">
                <a:solidFill>
                  <a:srgbClr val="000000"/>
                </a:solidFill>
                <a:latin typeface="Inter" panose="020B0604020202020204" charset="0"/>
                <a:ea typeface="Inter" panose="020B0604020202020204" charset="0"/>
                <a:cs typeface="Segoe UI" panose="020B0502040204020203" pitchFamily="34" charset="0"/>
              </a:rPr>
              <a:t>mtcars$mpg</a:t>
            </a:r>
            <a:r>
              <a:rPr lang="pt-BR" sz="3600" dirty="0">
                <a:solidFill>
                  <a:srgbClr val="000000"/>
                </a:solidFill>
                <a:latin typeface="Inter" panose="020B0604020202020204" charset="0"/>
                <a:ea typeface="Inter" panose="020B0604020202020204" charset="0"/>
                <a:cs typeface="Segoe UI" panose="020B0502040204020203" pitchFamily="34" charset="0"/>
              </a:rPr>
              <a:t>)</a:t>
            </a:r>
            <a:br>
              <a:rPr lang="pt-BR" sz="3600" dirty="0">
                <a:solidFill>
                  <a:srgbClr val="000000"/>
                </a:solidFill>
                <a:latin typeface="Inter" panose="020B0604020202020204" charset="0"/>
                <a:ea typeface="Inter" panose="020B0604020202020204" charset="0"/>
                <a:cs typeface="Segoe UI" panose="020B0502040204020203" pitchFamily="34" charset="0"/>
              </a:rPr>
            </a:br>
            <a:endParaRPr lang="pt-BR" sz="3600" dirty="0">
              <a:solidFill>
                <a:srgbClr val="000000"/>
              </a:solidFill>
              <a:latin typeface="Inter" panose="020B0604020202020204" charset="0"/>
              <a:ea typeface="Inter" panose="020B0604020202020204" charset="0"/>
              <a:cs typeface="Segoe UI" panose="020B0502040204020203" pitchFamily="34" charset="0"/>
            </a:endParaRPr>
          </a:p>
        </p:txBody>
      </p:sp>
      <p:sp>
        <p:nvSpPr>
          <p:cNvPr id="7" name="CaixaDeTexto 6">
            <a:extLst>
              <a:ext uri="{FF2B5EF4-FFF2-40B4-BE49-F238E27FC236}">
                <a16:creationId xmlns:a16="http://schemas.microsoft.com/office/drawing/2014/main" id="{22800C7B-401A-4048-A758-7AF2FDA4A6DB}"/>
              </a:ext>
            </a:extLst>
          </p:cNvPr>
          <p:cNvSpPr txBox="1"/>
          <p:nvPr/>
        </p:nvSpPr>
        <p:spPr>
          <a:xfrm>
            <a:off x="9588792" y="2769914"/>
            <a:ext cx="6260798" cy="830997"/>
          </a:xfrm>
          <a:prstGeom prst="rect">
            <a:avLst/>
          </a:prstGeom>
          <a:noFill/>
        </p:spPr>
        <p:txBody>
          <a:bodyPr wrap="square" rtlCol="0">
            <a:spAutoFit/>
          </a:bodyPr>
          <a:lstStyle/>
          <a:p>
            <a:pPr algn="ctr"/>
            <a:r>
              <a:rPr lang="pt-BR" sz="4800" b="1" dirty="0">
                <a:solidFill>
                  <a:schemeClr val="bg1"/>
                </a:solidFill>
              </a:rPr>
              <a:t>Pergunte para o R!</a:t>
            </a:r>
          </a:p>
        </p:txBody>
      </p:sp>
      <p:sp>
        <p:nvSpPr>
          <p:cNvPr id="10"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12"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13" name="TextBox 10"/>
          <p:cNvSpPr txBox="1"/>
          <p:nvPr/>
        </p:nvSpPr>
        <p:spPr>
          <a:xfrm>
            <a:off x="1035584" y="9354478"/>
            <a:ext cx="11620500" cy="329642"/>
          </a:xfrm>
          <a:prstGeom prst="rect">
            <a:avLst/>
          </a:prstGeom>
        </p:spPr>
        <p:txBody>
          <a:bodyPr wrap="square" lIns="0" tIns="0" rIns="0" bIns="0" rtlCol="0" anchor="t">
            <a:spAutoFit/>
          </a:bodyPr>
          <a:lstStyle/>
          <a:p>
            <a:pPr>
              <a:lnSpc>
                <a:spcPts val="2800"/>
              </a:lnSpc>
              <a:spcBef>
                <a:spcPct val="0"/>
              </a:spcBef>
            </a:pPr>
            <a:r>
              <a:rPr lang="en-US" sz="2000" spc="600" dirty="0" err="1">
                <a:solidFill>
                  <a:srgbClr val="000000"/>
                </a:solidFill>
                <a:latin typeface="Inter"/>
              </a:rPr>
              <a:t>Manipulação</a:t>
            </a:r>
            <a:r>
              <a:rPr lang="en-US" sz="2000" spc="600" dirty="0">
                <a:solidFill>
                  <a:srgbClr val="000000"/>
                </a:solidFill>
                <a:latin typeface="Inter"/>
              </a:rPr>
              <a:t> de dados </a:t>
            </a:r>
            <a:r>
              <a:rPr lang="en-US" sz="2000" spc="600" dirty="0" err="1">
                <a:solidFill>
                  <a:srgbClr val="000000"/>
                </a:solidFill>
                <a:latin typeface="Inter"/>
              </a:rPr>
              <a:t>em</a:t>
            </a:r>
            <a:r>
              <a:rPr lang="en-US" sz="2000" spc="600" dirty="0">
                <a:solidFill>
                  <a:srgbClr val="000000"/>
                </a:solidFill>
                <a:latin typeface="Inter"/>
              </a:rPr>
              <a:t> R: </a:t>
            </a:r>
            <a:r>
              <a:rPr lang="en-US" sz="2000" spc="600" dirty="0" err="1">
                <a:solidFill>
                  <a:srgbClr val="000000"/>
                </a:solidFill>
                <a:latin typeface="Inter"/>
              </a:rPr>
              <a:t>pacotes</a:t>
            </a:r>
            <a:r>
              <a:rPr lang="en-US" sz="2000" spc="600" dirty="0">
                <a:solidFill>
                  <a:srgbClr val="000000"/>
                </a:solidFill>
                <a:latin typeface="Inter"/>
              </a:rPr>
              <a:t> e </a:t>
            </a:r>
            <a:r>
              <a:rPr lang="en-US" sz="2000" spc="600" dirty="0" err="1">
                <a:solidFill>
                  <a:srgbClr val="000000"/>
                </a:solidFill>
                <a:latin typeface="Inter"/>
              </a:rPr>
              <a:t>funções</a:t>
            </a:r>
            <a:r>
              <a:rPr lang="en-US" sz="2000" spc="600" dirty="0">
                <a:solidFill>
                  <a:srgbClr val="000000"/>
                </a:solidFill>
                <a:latin typeface="Inter"/>
              </a:rPr>
              <a:t> </a:t>
            </a:r>
            <a:r>
              <a:rPr lang="en-US" sz="2000" spc="600" dirty="0" err="1">
                <a:solidFill>
                  <a:srgbClr val="000000"/>
                </a:solidFill>
                <a:latin typeface="Inter"/>
              </a:rPr>
              <a:t>essenciais</a:t>
            </a:r>
            <a:endParaRPr lang="en-US" sz="2000" spc="600" dirty="0">
              <a:solidFill>
                <a:srgbClr val="000000"/>
              </a:solidFill>
              <a:latin typeface="Inter"/>
            </a:endParaRPr>
          </a:p>
        </p:txBody>
      </p:sp>
      <p:sp>
        <p:nvSpPr>
          <p:cNvPr id="14" name="Retângulo 13"/>
          <p:cNvSpPr/>
          <p:nvPr/>
        </p:nvSpPr>
        <p:spPr>
          <a:xfrm>
            <a:off x="15176679" y="9397899"/>
            <a:ext cx="2082621" cy="369332"/>
          </a:xfrm>
          <a:prstGeom prst="rect">
            <a:avLst/>
          </a:prstGeom>
        </p:spPr>
        <p:txBody>
          <a:bodyPr wrap="none">
            <a:spAutoFit/>
          </a:bodyPr>
          <a:lstStyle/>
          <a:p>
            <a:r>
              <a:rPr lang="pt-BR" dirty="0">
                <a:latin typeface="Inter" panose="020B0604020202020204" charset="0"/>
                <a:ea typeface="Inter" panose="020B0604020202020204" charset="0"/>
              </a:rPr>
              <a:t>Fonte: </a:t>
            </a:r>
            <a:r>
              <a:rPr lang="pt-BR" dirty="0" err="1">
                <a:latin typeface="Inter" panose="020B0604020202020204" charset="0"/>
                <a:ea typeface="Inter" panose="020B0604020202020204" charset="0"/>
              </a:rPr>
              <a:t>Rladies</a:t>
            </a:r>
            <a:r>
              <a:rPr lang="pt-BR" dirty="0">
                <a:latin typeface="Inter" panose="020B0604020202020204" charset="0"/>
                <a:ea typeface="Inter" panose="020B0604020202020204" charset="0"/>
              </a:rPr>
              <a:t> SP</a:t>
            </a:r>
          </a:p>
        </p:txBody>
      </p:sp>
      <p:sp>
        <p:nvSpPr>
          <p:cNvPr id="15" name="Título 1"/>
          <p:cNvSpPr txBox="1">
            <a:spLocks/>
          </p:cNvSpPr>
          <p:nvPr/>
        </p:nvSpPr>
        <p:spPr>
          <a:xfrm>
            <a:off x="1026523" y="1239726"/>
            <a:ext cx="14585416" cy="17350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5400" b="1" dirty="0">
                <a:latin typeface="Inter" panose="020B0604020202020204" charset="0"/>
                <a:ea typeface="Inter" panose="020B0604020202020204" charset="0"/>
                <a:cs typeface="Segoe UI Semibold" panose="020B0702040204020203" pitchFamily="34" charset="0"/>
              </a:rPr>
              <a:t>Exercício!</a:t>
            </a:r>
            <a:endParaRPr lang="en-GB" sz="5400" b="1" dirty="0">
              <a:latin typeface="Inter" panose="020B0604020202020204" charset="0"/>
              <a:ea typeface="Inter" panose="020B0604020202020204" charset="0"/>
              <a:cs typeface="Segoe UI Semibold" panose="020B0702040204020203" pitchFamily="34" charset="0"/>
            </a:endParaRPr>
          </a:p>
        </p:txBody>
      </p:sp>
      <p:pic>
        <p:nvPicPr>
          <p:cNvPr id="2" name="Imagem 1"/>
          <p:cNvPicPr>
            <a:picLocks noChangeAspect="1"/>
          </p:cNvPicPr>
          <p:nvPr/>
        </p:nvPicPr>
        <p:blipFill>
          <a:blip r:embed="rId3"/>
          <a:stretch>
            <a:fillRect/>
          </a:stretch>
        </p:blipFill>
        <p:spPr>
          <a:xfrm>
            <a:off x="8929169" y="2294757"/>
            <a:ext cx="8297474" cy="5695724"/>
          </a:xfrm>
          <a:prstGeom prst="rect">
            <a:avLst/>
          </a:prstGeom>
        </p:spPr>
      </p:pic>
    </p:spTree>
    <p:extLst>
      <p:ext uri="{BB962C8B-B14F-4D97-AF65-F5344CB8AC3E}">
        <p14:creationId xmlns:p14="http://schemas.microsoft.com/office/powerpoint/2010/main" val="11968117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923925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1028700"/>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028700" y="3181354"/>
            <a:ext cx="3086100" cy="3086100"/>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FE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2571748" y="4000497"/>
            <a:ext cx="14192250" cy="2985433"/>
          </a:xfrm>
          <a:prstGeom prst="rect">
            <a:avLst/>
          </a:prstGeom>
        </p:spPr>
        <p:txBody>
          <a:bodyPr wrap="square" lIns="0" tIns="0" rIns="0" bIns="0" rtlCol="0" anchor="t">
            <a:spAutoFit/>
          </a:bodyPr>
          <a:lstStyle/>
          <a:p>
            <a:r>
              <a:rPr lang="en-US" sz="8000" dirty="0" err="1">
                <a:solidFill>
                  <a:srgbClr val="000000"/>
                </a:solidFill>
                <a:latin typeface="Inter"/>
              </a:rPr>
              <a:t>Manipulação</a:t>
            </a:r>
            <a:r>
              <a:rPr lang="en-US" sz="8000" dirty="0">
                <a:solidFill>
                  <a:srgbClr val="000000"/>
                </a:solidFill>
                <a:latin typeface="Inter"/>
              </a:rPr>
              <a:t> de dados </a:t>
            </a:r>
            <a:r>
              <a:rPr lang="en-US" sz="8000" dirty="0" err="1">
                <a:solidFill>
                  <a:srgbClr val="000000"/>
                </a:solidFill>
                <a:latin typeface="Inter"/>
              </a:rPr>
              <a:t>em</a:t>
            </a:r>
            <a:r>
              <a:rPr lang="en-US" sz="8000" dirty="0">
                <a:solidFill>
                  <a:srgbClr val="000000"/>
                </a:solidFill>
                <a:latin typeface="Inter"/>
              </a:rPr>
              <a:t> R</a:t>
            </a:r>
          </a:p>
          <a:p>
            <a:pPr>
              <a:lnSpc>
                <a:spcPct val="150000"/>
              </a:lnSpc>
            </a:pPr>
            <a:r>
              <a:rPr lang="en-US" sz="4000" dirty="0" err="1">
                <a:solidFill>
                  <a:srgbClr val="000000"/>
                </a:solidFill>
                <a:latin typeface="Inter"/>
              </a:rPr>
              <a:t>Pacotes</a:t>
            </a:r>
            <a:r>
              <a:rPr lang="en-US" sz="4000" dirty="0">
                <a:solidFill>
                  <a:srgbClr val="000000"/>
                </a:solidFill>
                <a:latin typeface="Inter"/>
              </a:rPr>
              <a:t> e </a:t>
            </a:r>
            <a:r>
              <a:rPr lang="en-US" sz="4000" dirty="0" err="1">
                <a:solidFill>
                  <a:srgbClr val="000000"/>
                </a:solidFill>
                <a:latin typeface="Inter"/>
              </a:rPr>
              <a:t>funções</a:t>
            </a:r>
            <a:r>
              <a:rPr lang="en-US" sz="4000" dirty="0">
                <a:solidFill>
                  <a:srgbClr val="000000"/>
                </a:solidFill>
                <a:latin typeface="Inter"/>
              </a:rPr>
              <a:t> </a:t>
            </a:r>
            <a:r>
              <a:rPr lang="en-US" sz="4000" dirty="0" err="1">
                <a:solidFill>
                  <a:srgbClr val="000000"/>
                </a:solidFill>
                <a:latin typeface="Inter"/>
              </a:rPr>
              <a:t>essenciais</a:t>
            </a:r>
            <a:endParaRPr lang="en-US" sz="4000" dirty="0">
              <a:solidFill>
                <a:srgbClr val="000000"/>
              </a:solidFill>
              <a:latin typeface="Inter"/>
            </a:endParaRPr>
          </a:p>
          <a:p>
            <a:pPr>
              <a:lnSpc>
                <a:spcPct val="150000"/>
              </a:lnSpc>
            </a:pPr>
            <a:r>
              <a:rPr lang="en-US" sz="3600" i="1" dirty="0" err="1">
                <a:solidFill>
                  <a:srgbClr val="000000"/>
                </a:solidFill>
                <a:latin typeface="Inter"/>
              </a:rPr>
              <a:t>Distribuição</a:t>
            </a:r>
            <a:r>
              <a:rPr lang="en-US" sz="3600" i="1" dirty="0">
                <a:solidFill>
                  <a:srgbClr val="000000"/>
                </a:solidFill>
                <a:latin typeface="Inter"/>
              </a:rPr>
              <a:t> dos dados</a:t>
            </a:r>
          </a:p>
        </p:txBody>
      </p:sp>
    </p:spTree>
    <p:extLst>
      <p:ext uri="{BB962C8B-B14F-4D97-AF65-F5344CB8AC3E}">
        <p14:creationId xmlns:p14="http://schemas.microsoft.com/office/powerpoint/2010/main" val="4267594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55510" y="958506"/>
            <a:ext cx="14580108" cy="2249424"/>
          </a:xfrm>
        </p:spPr>
        <p:txBody>
          <a:bodyPr/>
          <a:lstStyle/>
          <a:p>
            <a:r>
              <a:rPr lang="pt-BR" dirty="0">
                <a:solidFill>
                  <a:srgbClr val="04A07B"/>
                </a:solidFill>
                <a:latin typeface="Segoe UI Semibold" panose="020B0702040204020203" pitchFamily="34" charset="0"/>
                <a:cs typeface="Segoe UI Semibold" panose="020B0702040204020203" pitchFamily="34" charset="0"/>
              </a:rPr>
              <a:t>Lembrete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7" name="Espaço Reservado para Conteúdo 2"/>
          <p:cNvSpPr>
            <a:spLocks noGrp="1"/>
          </p:cNvSpPr>
          <p:nvPr>
            <p:ph idx="1"/>
          </p:nvPr>
        </p:nvSpPr>
        <p:spPr>
          <a:xfrm>
            <a:off x="1455511" y="3207930"/>
            <a:ext cx="16273691" cy="6545670"/>
          </a:xfrm>
        </p:spPr>
        <p:txBody>
          <a:bodyPr>
            <a:noAutofit/>
          </a:bodyPr>
          <a:lstStyle/>
          <a:p>
            <a:pPr>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Tem um operador chamado </a:t>
            </a:r>
            <a:r>
              <a:rPr lang="pt-BR" sz="4200" dirty="0" err="1">
                <a:latin typeface="Segoe UI" panose="020B0502040204020203" pitchFamily="34" charset="0"/>
                <a:cs typeface="Segoe UI" panose="020B0502040204020203" pitchFamily="34" charset="0"/>
              </a:rPr>
              <a:t>Pipe</a:t>
            </a:r>
            <a:r>
              <a:rPr lang="pt-BR" sz="4200" dirty="0">
                <a:latin typeface="Segoe UI" panose="020B0502040204020203" pitchFamily="34" charset="0"/>
                <a:cs typeface="Segoe UI" panose="020B0502040204020203" pitchFamily="34" charset="0"/>
              </a:rPr>
              <a:t> </a:t>
            </a:r>
            <a:r>
              <a:rPr lang="pt-BR" sz="4200" b="1" dirty="0">
                <a:solidFill>
                  <a:srgbClr val="04A07B"/>
                </a:solidFill>
                <a:latin typeface="Segoe UI" panose="020B0502040204020203" pitchFamily="34" charset="0"/>
                <a:cs typeface="Segoe UI" panose="020B0502040204020203" pitchFamily="34" charset="0"/>
              </a:rPr>
              <a:t>%&gt;% (</a:t>
            </a:r>
            <a:r>
              <a:rPr lang="pt-BR" sz="4200" b="1" dirty="0" err="1">
                <a:solidFill>
                  <a:srgbClr val="04A07B"/>
                </a:solidFill>
                <a:latin typeface="Segoe UI" panose="020B0502040204020203" pitchFamily="34" charset="0"/>
                <a:cs typeface="Segoe UI" panose="020B0502040204020203" pitchFamily="34" charset="0"/>
              </a:rPr>
              <a:t>ctrl+shift+M</a:t>
            </a:r>
            <a:r>
              <a:rPr lang="pt-BR" sz="4200" b="1" dirty="0">
                <a:solidFill>
                  <a:srgbClr val="04A07B"/>
                </a:solidFill>
                <a:latin typeface="Segoe UI" panose="020B0502040204020203" pitchFamily="34" charset="0"/>
                <a:cs typeface="Segoe UI" panose="020B0502040204020203" pitchFamily="34" charset="0"/>
              </a:rPr>
              <a:t>)</a:t>
            </a:r>
          </a:p>
          <a:p>
            <a:pPr lvl="1">
              <a:buClr>
                <a:srgbClr val="04A07B"/>
              </a:buClr>
              <a:buFont typeface="Arial" panose="020B0604020202020204" pitchFamily="34" charset="0"/>
              <a:buChar char="•"/>
            </a:pPr>
            <a:r>
              <a:rPr lang="pt-BR" sz="4200" b="1" dirty="0">
                <a:latin typeface="Segoe UI" panose="020B0502040204020203" pitchFamily="34" charset="0"/>
                <a:cs typeface="Segoe UI" panose="020B0502040204020203" pitchFamily="34" charset="0"/>
              </a:rPr>
              <a:t> </a:t>
            </a:r>
            <a:r>
              <a:rPr lang="pt-BR" sz="4200" dirty="0">
                <a:latin typeface="Segoe UI" panose="020B0502040204020203" pitchFamily="34" charset="0"/>
                <a:cs typeface="Segoe UI" panose="020B0502040204020203" pitchFamily="34" charset="0"/>
              </a:rPr>
              <a:t>É uma forma de “encanar” o código</a:t>
            </a:r>
          </a:p>
          <a:p>
            <a:pPr lvl="1">
              <a:buClr>
                <a:srgbClr val="04A07B"/>
              </a:buClr>
              <a:buFont typeface="Arial" panose="020B0604020202020204" pitchFamily="34" charset="0"/>
              <a:buChar char="•"/>
            </a:pPr>
            <a:r>
              <a:rPr lang="pt-BR" sz="4200" dirty="0">
                <a:latin typeface="Segoe UI" panose="020B0502040204020203" pitchFamily="34" charset="0"/>
                <a:cs typeface="Segoe UI" panose="020B0502040204020203" pitchFamily="34" charset="0"/>
              </a:rPr>
              <a:t> O </a:t>
            </a:r>
            <a:r>
              <a:rPr lang="pt-BR" sz="4200" dirty="0" err="1">
                <a:latin typeface="Segoe UI" panose="020B0502040204020203" pitchFamily="34" charset="0"/>
                <a:cs typeface="Segoe UI" panose="020B0502040204020203" pitchFamily="34" charset="0"/>
              </a:rPr>
              <a:t>dplyr</a:t>
            </a:r>
            <a:r>
              <a:rPr lang="pt-BR" sz="4200" dirty="0">
                <a:latin typeface="Segoe UI" panose="020B0502040204020203" pitchFamily="34" charset="0"/>
                <a:cs typeface="Segoe UI" panose="020B0502040204020203" pitchFamily="34" charset="0"/>
              </a:rPr>
              <a:t> foi desenhado para trabalhar com o </a:t>
            </a:r>
            <a:r>
              <a:rPr lang="pt-BR" sz="4200" dirty="0" err="1">
                <a:latin typeface="Segoe UI" panose="020B0502040204020203" pitchFamily="34" charset="0"/>
                <a:cs typeface="Segoe UI" panose="020B0502040204020203" pitchFamily="34" charset="0"/>
              </a:rPr>
              <a:t>operator</a:t>
            </a:r>
            <a:r>
              <a:rPr lang="pt-BR" sz="4200" dirty="0">
                <a:latin typeface="Segoe UI" panose="020B0502040204020203" pitchFamily="34" charset="0"/>
                <a:cs typeface="Segoe UI" panose="020B0502040204020203" pitchFamily="34" charset="0"/>
              </a:rPr>
              <a:t> </a:t>
            </a:r>
            <a:r>
              <a:rPr lang="pt-BR" sz="4200" dirty="0" err="1">
                <a:latin typeface="Segoe UI" panose="020B0502040204020203" pitchFamily="34" charset="0"/>
                <a:cs typeface="Segoe UI" panose="020B0502040204020203" pitchFamily="34" charset="0"/>
              </a:rPr>
              <a:t>pipe</a:t>
            </a:r>
            <a:r>
              <a:rPr lang="pt-BR" sz="4200" dirty="0">
                <a:latin typeface="Segoe UI" panose="020B0502040204020203" pitchFamily="34" charset="0"/>
                <a:cs typeface="Segoe UI" panose="020B0502040204020203" pitchFamily="34" charset="0"/>
              </a:rPr>
              <a:t> </a:t>
            </a:r>
            <a:r>
              <a:rPr lang="pt-BR" sz="4200" b="1" dirty="0">
                <a:latin typeface="Segoe UI" panose="020B0502040204020203" pitchFamily="34" charset="0"/>
                <a:cs typeface="Segoe UI" panose="020B0502040204020203" pitchFamily="34" charset="0"/>
              </a:rPr>
              <a:t>%&gt;%</a:t>
            </a:r>
            <a:r>
              <a:rPr lang="pt-BR" sz="4200" dirty="0">
                <a:latin typeface="Segoe UI" panose="020B0502040204020203" pitchFamily="34" charset="0"/>
                <a:cs typeface="Segoe UI" panose="020B0502040204020203" pitchFamily="34" charset="0"/>
              </a:rPr>
              <a:t> do pacote </a:t>
            </a:r>
            <a:r>
              <a:rPr lang="pt-BR" sz="4200" dirty="0" err="1">
                <a:latin typeface="Segoe UI" panose="020B0502040204020203" pitchFamily="34" charset="0"/>
                <a:cs typeface="Segoe UI" panose="020B0502040204020203" pitchFamily="34" charset="0"/>
              </a:rPr>
              <a:t>magritrr</a:t>
            </a:r>
            <a:endParaRPr lang="pt-BR" sz="4200" dirty="0">
              <a:latin typeface="Segoe UI" panose="020B0502040204020203" pitchFamily="34" charset="0"/>
              <a:cs typeface="Segoe UI" panose="020B0502040204020203" pitchFamily="34" charset="0"/>
            </a:endParaRPr>
          </a:p>
          <a:p>
            <a:pPr lvl="1">
              <a:buClr>
                <a:srgbClr val="04A07B"/>
              </a:buClr>
              <a:buFont typeface="Arial" panose="020B0604020202020204" pitchFamily="34" charset="0"/>
              <a:buChar char="•"/>
            </a:pPr>
            <a:endParaRPr lang="pt-BR" sz="4200" dirty="0">
              <a:latin typeface="Segoe UI" panose="020B0502040204020203" pitchFamily="34" charset="0"/>
              <a:cs typeface="Segoe UI" panose="020B0502040204020203" pitchFamily="34" charset="0"/>
            </a:endParaRPr>
          </a:p>
        </p:txBody>
      </p:sp>
      <p:sp>
        <p:nvSpPr>
          <p:cNvPr id="8" name="Retângulo 7"/>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Retângulo 4"/>
          <p:cNvSpPr/>
          <p:nvPr/>
        </p:nvSpPr>
        <p:spPr>
          <a:xfrm>
            <a:off x="16035619" y="9753601"/>
            <a:ext cx="2306209" cy="461665"/>
          </a:xfrm>
          <a:prstGeom prst="rect">
            <a:avLst/>
          </a:prstGeom>
        </p:spPr>
        <p:txBody>
          <a:bodyPr wrap="none">
            <a:spAutoFit/>
          </a:bodyPr>
          <a:lstStyle/>
          <a:p>
            <a:r>
              <a:rPr lang="pt-BR" sz="2400" dirty="0"/>
              <a:t>Fonte: </a:t>
            </a:r>
            <a:r>
              <a:rPr lang="pt-BR" sz="2400" dirty="0" err="1"/>
              <a:t>Rladies</a:t>
            </a:r>
            <a:r>
              <a:rPr lang="pt-BR" sz="2400" dirty="0"/>
              <a:t> SP</a:t>
            </a:r>
          </a:p>
        </p:txBody>
      </p:sp>
      <p:sp>
        <p:nvSpPr>
          <p:cNvPr id="3" name="Retângulo 2"/>
          <p:cNvSpPr/>
          <p:nvPr/>
        </p:nvSpPr>
        <p:spPr>
          <a:xfrm>
            <a:off x="2504771" y="6773355"/>
            <a:ext cx="13802211" cy="1892826"/>
          </a:xfrm>
          <a:prstGeom prst="rect">
            <a:avLst/>
          </a:prstGeom>
          <a:ln w="28575">
            <a:solidFill>
              <a:srgbClr val="04A07B"/>
            </a:solidFill>
          </a:ln>
        </p:spPr>
        <p:txBody>
          <a:bodyPr wrap="square">
            <a:spAutoFit/>
          </a:bodyPr>
          <a:lstStyle/>
          <a:p>
            <a:pPr marL="126207" lvl="1" algn="ctr">
              <a:buClr>
                <a:srgbClr val="04A07B"/>
              </a:buClr>
            </a:pPr>
            <a:r>
              <a:rPr lang="pt-BR" sz="3600" b="1" dirty="0">
                <a:latin typeface="Segoe UI" panose="020B0502040204020203" pitchFamily="34" charset="0"/>
                <a:cs typeface="Segoe UI" panose="020B0502040204020203" pitchFamily="34" charset="0"/>
              </a:rPr>
              <a:t>O </a:t>
            </a:r>
            <a:r>
              <a:rPr lang="pt-BR" sz="3600" b="1" dirty="0" err="1">
                <a:latin typeface="Segoe UI" panose="020B0502040204020203" pitchFamily="34" charset="0"/>
                <a:cs typeface="Segoe UI" panose="020B0502040204020203" pitchFamily="34" charset="0"/>
              </a:rPr>
              <a:t>pipe</a:t>
            </a:r>
            <a:r>
              <a:rPr lang="pt-BR" sz="3600" b="1" dirty="0">
                <a:latin typeface="Segoe UI" panose="020B0502040204020203" pitchFamily="34" charset="0"/>
                <a:cs typeface="Segoe UI" panose="020B0502040204020203" pitchFamily="34" charset="0"/>
              </a:rPr>
              <a:t> em uma receita de bolo</a:t>
            </a:r>
          </a:p>
          <a:p>
            <a:pPr marL="126207" lvl="1" algn="ctr">
              <a:buClr>
                <a:srgbClr val="04A07B"/>
              </a:buClr>
            </a:pPr>
            <a:endParaRPr lang="pt-BR" sz="2700" dirty="0">
              <a:latin typeface="Segoe UI" panose="020B0502040204020203" pitchFamily="34" charset="0"/>
              <a:cs typeface="Segoe UI" panose="020B0502040204020203" pitchFamily="34" charset="0"/>
            </a:endParaRPr>
          </a:p>
          <a:p>
            <a:pPr marL="126207" lvl="2">
              <a:buClr>
                <a:srgbClr val="04A07B"/>
              </a:buClr>
            </a:pPr>
            <a:r>
              <a:rPr lang="pt-BR" sz="2700" b="1" dirty="0">
                <a:solidFill>
                  <a:srgbClr val="04A07B"/>
                </a:solidFill>
                <a:latin typeface="Segoe UI" panose="020B0502040204020203" pitchFamily="34" charset="0"/>
                <a:cs typeface="Segoe UI" panose="020B0502040204020203" pitchFamily="34" charset="0"/>
              </a:rPr>
              <a:t>SEM: </a:t>
            </a:r>
            <a:r>
              <a:rPr lang="pt-BR" sz="2700" dirty="0">
                <a:latin typeface="Segoe UI" panose="020B0502040204020203" pitchFamily="34" charset="0"/>
                <a:cs typeface="Segoe UI" panose="020B0502040204020203" pitchFamily="34" charset="0"/>
              </a:rPr>
              <a:t>forno(misture(junte(ingredientes)))</a:t>
            </a:r>
          </a:p>
          <a:p>
            <a:pPr marL="126207" lvl="2">
              <a:buClr>
                <a:srgbClr val="04A07B"/>
              </a:buClr>
            </a:pPr>
            <a:r>
              <a:rPr lang="pt-BR" sz="2700" b="1" dirty="0">
                <a:solidFill>
                  <a:srgbClr val="04A07B"/>
                </a:solidFill>
                <a:latin typeface="Segoe UI" panose="020B0502040204020203" pitchFamily="34" charset="0"/>
                <a:cs typeface="Segoe UI" panose="020B0502040204020203" pitchFamily="34" charset="0"/>
              </a:rPr>
              <a:t>COM: </a:t>
            </a:r>
            <a:r>
              <a:rPr lang="pt-BR" sz="2700" dirty="0">
                <a:latin typeface="Segoe UI" panose="020B0502040204020203" pitchFamily="34" charset="0"/>
                <a:cs typeface="Segoe UI" panose="020B0502040204020203" pitchFamily="34" charset="0"/>
              </a:rPr>
              <a:t>ingredientes %&gt;% junte %&gt;% misture %&gt;% forno</a:t>
            </a:r>
          </a:p>
        </p:txBody>
      </p:sp>
    </p:spTree>
    <p:extLst>
      <p:ext uri="{BB962C8B-B14F-4D97-AF65-F5344CB8AC3E}">
        <p14:creationId xmlns:p14="http://schemas.microsoft.com/office/powerpoint/2010/main" val="576298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err="1">
                <a:solidFill>
                  <a:srgbClr val="04A07B"/>
                </a:solidFill>
                <a:latin typeface="Segoe UI Semibold" panose="020B0702040204020203" pitchFamily="34" charset="0"/>
                <a:cs typeface="Segoe UI Semibold" panose="020B0702040204020203" pitchFamily="34" charset="0"/>
              </a:rPr>
              <a:t>We</a:t>
            </a:r>
            <a:r>
              <a:rPr lang="pt-BR" dirty="0">
                <a:solidFill>
                  <a:srgbClr val="04A07B"/>
                </a:solidFill>
                <a:latin typeface="Segoe UI Semibold" panose="020B0702040204020203" pitchFamily="34" charset="0"/>
                <a:cs typeface="Segoe UI Semibold" panose="020B0702040204020203" pitchFamily="34" charset="0"/>
              </a:rPr>
              <a:t> </a:t>
            </a:r>
            <a:r>
              <a:rPr lang="pt-BR" dirty="0" err="1">
                <a:solidFill>
                  <a:srgbClr val="04A07B"/>
                </a:solidFill>
                <a:latin typeface="Segoe UI Semibold" panose="020B0702040204020203" pitchFamily="34" charset="0"/>
                <a:cs typeface="Segoe UI Semibold" panose="020B0702040204020203" pitchFamily="34" charset="0"/>
              </a:rPr>
              <a:t>have</a:t>
            </a:r>
            <a:r>
              <a:rPr lang="pt-BR" dirty="0">
                <a:solidFill>
                  <a:srgbClr val="04A07B"/>
                </a:solidFill>
                <a:latin typeface="Segoe UI Semibold" panose="020B0702040204020203" pitchFamily="34" charset="0"/>
                <a:cs typeface="Segoe UI Semibold" panose="020B0702040204020203" pitchFamily="34" charset="0"/>
              </a:rPr>
              <a:t> a </a:t>
            </a:r>
            <a:r>
              <a:rPr lang="pt-BR" dirty="0" err="1">
                <a:solidFill>
                  <a:srgbClr val="04A07B"/>
                </a:solidFill>
                <a:latin typeface="Segoe UI Semibold" panose="020B0702040204020203" pitchFamily="34" charset="0"/>
                <a:cs typeface="Segoe UI Semibold" panose="020B0702040204020203" pitchFamily="34" charset="0"/>
              </a:rPr>
              <a:t>pickle</a:t>
            </a:r>
            <a:r>
              <a:rPr lang="pt-BR" dirty="0">
                <a:solidFill>
                  <a:srgbClr val="04A07B"/>
                </a:solidFill>
                <a:latin typeface="Segoe UI Semibold" panose="020B0702040204020203" pitchFamily="34" charset="0"/>
                <a:cs typeface="Segoe UI Semibold" panose="020B0702040204020203" pitchFamily="34" charset="0"/>
              </a:rPr>
              <a:t> </a:t>
            </a:r>
            <a:r>
              <a:rPr lang="pt-BR" dirty="0" err="1">
                <a:solidFill>
                  <a:srgbClr val="04A07B"/>
                </a:solidFill>
                <a:latin typeface="Segoe UI Semibold" panose="020B0702040204020203" pitchFamily="34" charset="0"/>
                <a:cs typeface="Segoe UI Semibold" panose="020B0702040204020203" pitchFamily="34" charset="0"/>
              </a:rPr>
              <a:t>to</a:t>
            </a:r>
            <a:r>
              <a:rPr lang="pt-BR" dirty="0">
                <a:solidFill>
                  <a:srgbClr val="04A07B"/>
                </a:solidFill>
                <a:latin typeface="Segoe UI Semibold" panose="020B0702040204020203" pitchFamily="34" charset="0"/>
                <a:cs typeface="Segoe UI Semibold" panose="020B0702040204020203" pitchFamily="34" charset="0"/>
              </a:rPr>
              <a:t> solve!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2" y="3086907"/>
            <a:ext cx="15294969" cy="1605411"/>
          </a:xfrm>
        </p:spPr>
        <p:txBody>
          <a:bodyPr>
            <a:normAutofit fontScale="92500" lnSpcReduction="10000"/>
          </a:bodyPr>
          <a:lstStyle/>
          <a:p>
            <a:pPr>
              <a:lnSpc>
                <a:spcPct val="120000"/>
              </a:lnSpc>
              <a:buClr>
                <a:srgbClr val="04A07B"/>
              </a:buClr>
              <a:buFont typeface="Arial" panose="020B0604020202020204" pitchFamily="34" charset="0"/>
              <a:buChar char="•"/>
            </a:pP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média</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quantas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pessoas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estavam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compareceram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aos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encontros</a:t>
            </a:r>
            <a:r>
              <a:rPr lang="en-GB" sz="4800" dirty="0">
                <a:latin typeface="Segoe UI" panose="020B0502040204020203" pitchFamily="34" charset="0"/>
                <a:cs typeface="Segoe UI" panose="020B0502040204020203" pitchFamily="34" charset="0"/>
              </a:rPr>
              <a:t> de R </a:t>
            </a:r>
            <a:r>
              <a:rPr lang="en-GB" sz="4800" i="1" dirty="0" err="1">
                <a:latin typeface="Segoe UI" panose="020B0502040204020203" pitchFamily="34" charset="0"/>
                <a:cs typeface="Segoe UI" panose="020B0502040204020203" pitchFamily="34" charset="0"/>
              </a:rPr>
              <a:t>por</a:t>
            </a:r>
            <a:r>
              <a:rPr lang="en-GB" sz="4800" i="1" dirty="0">
                <a:latin typeface="Segoe UI" panose="020B0502040204020203" pitchFamily="34" charset="0"/>
                <a:cs typeface="Segoe UI" panose="020B0502040204020203" pitchFamily="34" charset="0"/>
              </a:rPr>
              <a:t> </a:t>
            </a:r>
            <a:r>
              <a:rPr lang="en-GB" sz="4800" i="1" dirty="0" err="1">
                <a:latin typeface="Segoe UI" panose="020B0502040204020203" pitchFamily="34" charset="0"/>
                <a:cs typeface="Segoe UI" panose="020B0502040204020203" pitchFamily="34" charset="0"/>
              </a:rPr>
              <a:t>ano</a:t>
            </a:r>
            <a:r>
              <a:rPr lang="en-GB" sz="4800" dirty="0">
                <a:latin typeface="Segoe UI" panose="020B0502040204020203" pitchFamily="34" charset="0"/>
                <a:cs typeface="Segoe UI" panose="020B0502040204020203" pitchFamily="34" charset="0"/>
              </a:rPr>
              <a:t>? E </a:t>
            </a:r>
            <a:r>
              <a:rPr lang="en-GB" sz="4800" dirty="0" err="1">
                <a:latin typeface="Segoe UI" panose="020B0502040204020203" pitchFamily="34" charset="0"/>
                <a:cs typeface="Segoe UI" panose="020B0502040204020203" pitchFamily="34" charset="0"/>
              </a:rPr>
              <a:t>qual</a:t>
            </a:r>
            <a:r>
              <a:rPr lang="en-GB" sz="4800" dirty="0">
                <a:latin typeface="Segoe UI" panose="020B0502040204020203" pitchFamily="34" charset="0"/>
                <a:cs typeface="Segoe UI" panose="020B0502040204020203" pitchFamily="34" charset="0"/>
              </a:rPr>
              <a:t> o DP?</a:t>
            </a:r>
          </a:p>
          <a:p>
            <a:pP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Espaço Reservado para Conteúdo 2"/>
          <p:cNvSpPr txBox="1">
            <a:spLocks/>
          </p:cNvSpPr>
          <p:nvPr/>
        </p:nvSpPr>
        <p:spPr>
          <a:xfrm>
            <a:off x="4046645"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2019</a:t>
            </a:r>
          </a:p>
        </p:txBody>
      </p:sp>
      <p:sp>
        <p:nvSpPr>
          <p:cNvPr id="6" name="Espaço Reservado para Conteúdo 2"/>
          <p:cNvSpPr txBox="1">
            <a:spLocks/>
          </p:cNvSpPr>
          <p:nvPr/>
        </p:nvSpPr>
        <p:spPr>
          <a:xfrm>
            <a:off x="7807062"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2020</a:t>
            </a:r>
          </a:p>
          <a:p>
            <a:pPr marL="0" indent="0" algn="ctr">
              <a:lnSpc>
                <a:spcPct val="120000"/>
              </a:lnSpc>
              <a:buClr>
                <a:srgbClr val="04A07B"/>
              </a:buClr>
              <a:buNone/>
            </a:pPr>
            <a:endParaRPr lang="en-GB" sz="4800" b="1" dirty="0">
              <a:solidFill>
                <a:srgbClr val="04A07B"/>
              </a:solidFill>
              <a:latin typeface="Segoe UI" panose="020B0502040204020203" pitchFamily="34" charset="0"/>
              <a:cs typeface="Segoe UI" panose="020B0502040204020203" pitchFamily="34" charset="0"/>
            </a:endParaRPr>
          </a:p>
          <a:p>
            <a:pPr algn="ct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7" name="Espaço Reservado para Conteúdo 2"/>
          <p:cNvSpPr txBox="1">
            <a:spLocks/>
          </p:cNvSpPr>
          <p:nvPr/>
        </p:nvSpPr>
        <p:spPr>
          <a:xfrm>
            <a:off x="4046645" y="6401128"/>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150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401198"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2018</a:t>
            </a:r>
          </a:p>
        </p:txBody>
      </p:sp>
      <p:sp>
        <p:nvSpPr>
          <p:cNvPr id="10" name="Espaço Reservado para Conteúdo 2"/>
          <p:cNvSpPr txBox="1">
            <a:spLocks/>
          </p:cNvSpPr>
          <p:nvPr/>
        </p:nvSpPr>
        <p:spPr>
          <a:xfrm>
            <a:off x="401198" y="6401128"/>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150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11" name="Espaço Reservado para Conteúdo 2"/>
          <p:cNvSpPr txBox="1">
            <a:spLocks/>
          </p:cNvSpPr>
          <p:nvPr/>
        </p:nvSpPr>
        <p:spPr>
          <a:xfrm>
            <a:off x="7704460" y="6419666"/>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210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12" name="Espaço Reservado para Conteúdo 2"/>
          <p:cNvSpPr txBox="1">
            <a:spLocks/>
          </p:cNvSpPr>
          <p:nvPr/>
        </p:nvSpPr>
        <p:spPr>
          <a:xfrm>
            <a:off x="11440664"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2021</a:t>
            </a:r>
          </a:p>
          <a:p>
            <a:pPr marL="0" indent="0" algn="ctr">
              <a:lnSpc>
                <a:spcPct val="120000"/>
              </a:lnSpc>
              <a:buClr>
                <a:srgbClr val="04A07B"/>
              </a:buClr>
              <a:buNone/>
            </a:pPr>
            <a:endParaRPr lang="en-GB" sz="4800" b="1" dirty="0">
              <a:solidFill>
                <a:srgbClr val="04A07B"/>
              </a:solidFill>
              <a:latin typeface="Segoe UI" panose="020B0502040204020203" pitchFamily="34" charset="0"/>
              <a:cs typeface="Segoe UI" panose="020B0502040204020203" pitchFamily="34" charset="0"/>
            </a:endParaRPr>
          </a:p>
          <a:p>
            <a:pPr algn="ct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13" name="Espaço Reservado para Conteúdo 2"/>
          <p:cNvSpPr txBox="1">
            <a:spLocks/>
          </p:cNvSpPr>
          <p:nvPr/>
        </p:nvSpPr>
        <p:spPr>
          <a:xfrm>
            <a:off x="11338061" y="6419666"/>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360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30263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837483"/>
            <a:ext cx="14580108" cy="2249424"/>
          </a:xfrm>
        </p:spPr>
        <p:txBody>
          <a:bodyPr/>
          <a:lstStyle/>
          <a:p>
            <a:r>
              <a:rPr lang="pt-BR" dirty="0" err="1">
                <a:solidFill>
                  <a:srgbClr val="04A07B"/>
                </a:solidFill>
                <a:latin typeface="Segoe UI Semibold" panose="020B0702040204020203" pitchFamily="34" charset="0"/>
                <a:cs typeface="Segoe UI Semibold" panose="020B0702040204020203" pitchFamily="34" charset="0"/>
              </a:rPr>
              <a:t>We</a:t>
            </a:r>
            <a:r>
              <a:rPr lang="pt-BR" dirty="0">
                <a:solidFill>
                  <a:srgbClr val="04A07B"/>
                </a:solidFill>
                <a:latin typeface="Segoe UI Semibold" panose="020B0702040204020203" pitchFamily="34" charset="0"/>
                <a:cs typeface="Segoe UI Semibold" panose="020B0702040204020203" pitchFamily="34" charset="0"/>
              </a:rPr>
              <a:t> </a:t>
            </a:r>
            <a:r>
              <a:rPr lang="pt-BR" dirty="0" err="1">
                <a:solidFill>
                  <a:srgbClr val="04A07B"/>
                </a:solidFill>
                <a:latin typeface="Segoe UI Semibold" panose="020B0702040204020203" pitchFamily="34" charset="0"/>
                <a:cs typeface="Segoe UI Semibold" panose="020B0702040204020203" pitchFamily="34" charset="0"/>
              </a:rPr>
              <a:t>have</a:t>
            </a:r>
            <a:r>
              <a:rPr lang="pt-BR" dirty="0">
                <a:solidFill>
                  <a:srgbClr val="04A07B"/>
                </a:solidFill>
                <a:latin typeface="Segoe UI Semibold" panose="020B0702040204020203" pitchFamily="34" charset="0"/>
                <a:cs typeface="Segoe UI Semibold" panose="020B0702040204020203" pitchFamily="34" charset="0"/>
              </a:rPr>
              <a:t> a </a:t>
            </a:r>
            <a:r>
              <a:rPr lang="pt-BR" dirty="0" err="1">
                <a:solidFill>
                  <a:srgbClr val="04A07B"/>
                </a:solidFill>
                <a:latin typeface="Segoe UI Semibold" panose="020B0702040204020203" pitchFamily="34" charset="0"/>
                <a:cs typeface="Segoe UI Semibold" panose="020B0702040204020203" pitchFamily="34" charset="0"/>
              </a:rPr>
              <a:t>pickle</a:t>
            </a:r>
            <a:r>
              <a:rPr lang="pt-BR" dirty="0">
                <a:solidFill>
                  <a:srgbClr val="04A07B"/>
                </a:solidFill>
                <a:latin typeface="Segoe UI Semibold" panose="020B0702040204020203" pitchFamily="34" charset="0"/>
                <a:cs typeface="Segoe UI Semibold" panose="020B0702040204020203" pitchFamily="34" charset="0"/>
              </a:rPr>
              <a:t> </a:t>
            </a:r>
            <a:r>
              <a:rPr lang="pt-BR" dirty="0" err="1">
                <a:solidFill>
                  <a:srgbClr val="04A07B"/>
                </a:solidFill>
                <a:latin typeface="Segoe UI Semibold" panose="020B0702040204020203" pitchFamily="34" charset="0"/>
                <a:cs typeface="Segoe UI Semibold" panose="020B0702040204020203" pitchFamily="34" charset="0"/>
              </a:rPr>
              <a:t>to</a:t>
            </a:r>
            <a:r>
              <a:rPr lang="pt-BR" dirty="0">
                <a:solidFill>
                  <a:srgbClr val="04A07B"/>
                </a:solidFill>
                <a:latin typeface="Segoe UI Semibold" panose="020B0702040204020203" pitchFamily="34" charset="0"/>
                <a:cs typeface="Segoe UI Semibold" panose="020B0702040204020203" pitchFamily="34" charset="0"/>
              </a:rPr>
              <a:t> solve!</a:t>
            </a:r>
            <a:endParaRPr lang="en-GB" dirty="0">
              <a:solidFill>
                <a:srgbClr val="04A07B"/>
              </a:solidFill>
              <a:latin typeface="Segoe UI Semibold" panose="020B0702040204020203" pitchFamily="34" charset="0"/>
              <a:cs typeface="Segoe UI Semibold" panose="020B0702040204020203" pitchFamily="34" charset="0"/>
            </a:endParaRPr>
          </a:p>
        </p:txBody>
      </p:sp>
      <p:sp>
        <p:nvSpPr>
          <p:cNvPr id="3" name="Espaço Reservado para Conteúdo 2"/>
          <p:cNvSpPr>
            <a:spLocks noGrp="1"/>
          </p:cNvSpPr>
          <p:nvPr>
            <p:ph idx="1"/>
          </p:nvPr>
        </p:nvSpPr>
        <p:spPr>
          <a:xfrm>
            <a:off x="1536192" y="3086907"/>
            <a:ext cx="15294969" cy="1605411"/>
          </a:xfrm>
        </p:spPr>
        <p:txBody>
          <a:bodyPr>
            <a:normAutofit fontScale="92500" lnSpcReduction="10000"/>
          </a:bodyPr>
          <a:lstStyle/>
          <a:p>
            <a:pPr>
              <a:lnSpc>
                <a:spcPct val="120000"/>
              </a:lnSpc>
              <a:buClr>
                <a:srgbClr val="04A07B"/>
              </a:buClr>
              <a:buFont typeface="Arial" panose="020B0604020202020204" pitchFamily="34" charset="0"/>
              <a:buChar char="•"/>
            </a:pP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média</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quantas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pessoas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estavam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compareceram</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aos</a:t>
            </a:r>
            <a:r>
              <a:rPr lang="en-GB" sz="4800" dirty="0">
                <a:latin typeface="Segoe UI" panose="020B0502040204020203" pitchFamily="34" charset="0"/>
                <a:cs typeface="Segoe UI" panose="020B0502040204020203" pitchFamily="34" charset="0"/>
              </a:rPr>
              <a:t> </a:t>
            </a:r>
            <a:r>
              <a:rPr lang="en-GB" sz="4800" dirty="0" err="1">
                <a:latin typeface="Segoe UI" panose="020B0502040204020203" pitchFamily="34" charset="0"/>
                <a:cs typeface="Segoe UI" panose="020B0502040204020203" pitchFamily="34" charset="0"/>
              </a:rPr>
              <a:t>encontros</a:t>
            </a:r>
            <a:r>
              <a:rPr lang="en-GB" sz="4800" dirty="0">
                <a:latin typeface="Segoe UI" panose="020B0502040204020203" pitchFamily="34" charset="0"/>
                <a:cs typeface="Segoe UI" panose="020B0502040204020203" pitchFamily="34" charset="0"/>
              </a:rPr>
              <a:t> de R </a:t>
            </a:r>
            <a:r>
              <a:rPr lang="en-GB" sz="4800" i="1" dirty="0" err="1">
                <a:latin typeface="Segoe UI" panose="020B0502040204020203" pitchFamily="34" charset="0"/>
                <a:cs typeface="Segoe UI" panose="020B0502040204020203" pitchFamily="34" charset="0"/>
              </a:rPr>
              <a:t>por</a:t>
            </a:r>
            <a:r>
              <a:rPr lang="en-GB" sz="4800" i="1" dirty="0">
                <a:latin typeface="Segoe UI" panose="020B0502040204020203" pitchFamily="34" charset="0"/>
                <a:cs typeface="Segoe UI" panose="020B0502040204020203" pitchFamily="34" charset="0"/>
              </a:rPr>
              <a:t> </a:t>
            </a:r>
            <a:r>
              <a:rPr lang="en-GB" sz="4800" i="1" dirty="0" err="1">
                <a:latin typeface="Segoe UI" panose="020B0502040204020203" pitchFamily="34" charset="0"/>
                <a:cs typeface="Segoe UI" panose="020B0502040204020203" pitchFamily="34" charset="0"/>
              </a:rPr>
              <a:t>ano</a:t>
            </a:r>
            <a:r>
              <a:rPr lang="en-GB" sz="4800" dirty="0">
                <a:latin typeface="Segoe UI" panose="020B0502040204020203" pitchFamily="34" charset="0"/>
                <a:cs typeface="Segoe UI" panose="020B0502040204020203" pitchFamily="34" charset="0"/>
              </a:rPr>
              <a:t>? E </a:t>
            </a:r>
            <a:r>
              <a:rPr lang="en-GB" sz="4800" dirty="0" err="1">
                <a:latin typeface="Segoe UI" panose="020B0502040204020203" pitchFamily="34" charset="0"/>
                <a:cs typeface="Segoe UI" panose="020B0502040204020203" pitchFamily="34" charset="0"/>
              </a:rPr>
              <a:t>qual</a:t>
            </a:r>
            <a:r>
              <a:rPr lang="en-GB" sz="4800" dirty="0">
                <a:latin typeface="Segoe UI" panose="020B0502040204020203" pitchFamily="34" charset="0"/>
                <a:cs typeface="Segoe UI" panose="020B0502040204020203" pitchFamily="34" charset="0"/>
              </a:rPr>
              <a:t> o DP?</a:t>
            </a:r>
          </a:p>
          <a:p>
            <a:pP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5" name="Espaço Reservado para Conteúdo 2"/>
          <p:cNvSpPr txBox="1">
            <a:spLocks/>
          </p:cNvSpPr>
          <p:nvPr/>
        </p:nvSpPr>
        <p:spPr>
          <a:xfrm>
            <a:off x="4046645"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2019</a:t>
            </a:r>
          </a:p>
        </p:txBody>
      </p:sp>
      <p:sp>
        <p:nvSpPr>
          <p:cNvPr id="6" name="Espaço Reservado para Conteúdo 2"/>
          <p:cNvSpPr txBox="1">
            <a:spLocks/>
          </p:cNvSpPr>
          <p:nvPr/>
        </p:nvSpPr>
        <p:spPr>
          <a:xfrm>
            <a:off x="7807062"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2020</a:t>
            </a:r>
          </a:p>
          <a:p>
            <a:pPr marL="0" indent="0" algn="ctr">
              <a:lnSpc>
                <a:spcPct val="120000"/>
              </a:lnSpc>
              <a:buClr>
                <a:srgbClr val="04A07B"/>
              </a:buClr>
              <a:buNone/>
            </a:pPr>
            <a:endParaRPr lang="en-GB" sz="4800" b="1" dirty="0">
              <a:solidFill>
                <a:srgbClr val="04A07B"/>
              </a:solidFill>
              <a:latin typeface="Segoe UI" panose="020B0502040204020203" pitchFamily="34" charset="0"/>
              <a:cs typeface="Segoe UI" panose="020B0502040204020203" pitchFamily="34" charset="0"/>
            </a:endParaRPr>
          </a:p>
          <a:p>
            <a:pPr algn="ct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7" name="Espaço Reservado para Conteúdo 2"/>
          <p:cNvSpPr txBox="1">
            <a:spLocks/>
          </p:cNvSpPr>
          <p:nvPr/>
        </p:nvSpPr>
        <p:spPr>
          <a:xfrm>
            <a:off x="4046645" y="6401128"/>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150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9" name="Espaço Reservado para Conteúdo 2"/>
          <p:cNvSpPr txBox="1">
            <a:spLocks/>
          </p:cNvSpPr>
          <p:nvPr/>
        </p:nvSpPr>
        <p:spPr>
          <a:xfrm>
            <a:off x="401198"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2018</a:t>
            </a:r>
          </a:p>
        </p:txBody>
      </p:sp>
      <p:sp>
        <p:nvSpPr>
          <p:cNvPr id="10" name="Espaço Reservado para Conteúdo 2"/>
          <p:cNvSpPr txBox="1">
            <a:spLocks/>
          </p:cNvSpPr>
          <p:nvPr/>
        </p:nvSpPr>
        <p:spPr>
          <a:xfrm>
            <a:off x="401198" y="6401128"/>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150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11" name="Espaço Reservado para Conteúdo 2"/>
          <p:cNvSpPr txBox="1">
            <a:spLocks/>
          </p:cNvSpPr>
          <p:nvPr/>
        </p:nvSpPr>
        <p:spPr>
          <a:xfrm>
            <a:off x="7704460" y="6419666"/>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210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12" name="Espaço Reservado para Conteúdo 2"/>
          <p:cNvSpPr txBox="1">
            <a:spLocks/>
          </p:cNvSpPr>
          <p:nvPr/>
        </p:nvSpPr>
        <p:spPr>
          <a:xfrm>
            <a:off x="11440664" y="5336331"/>
            <a:ext cx="5141334" cy="1064796"/>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4800" b="1" dirty="0">
                <a:solidFill>
                  <a:srgbClr val="04A07B"/>
                </a:solidFill>
                <a:latin typeface="Segoe UI" panose="020B0502040204020203" pitchFamily="34" charset="0"/>
                <a:cs typeface="Segoe UI" panose="020B0502040204020203" pitchFamily="34" charset="0"/>
              </a:rPr>
              <a:t>2021</a:t>
            </a:r>
          </a:p>
          <a:p>
            <a:pPr marL="0" indent="0" algn="ctr">
              <a:lnSpc>
                <a:spcPct val="120000"/>
              </a:lnSpc>
              <a:buClr>
                <a:srgbClr val="04A07B"/>
              </a:buClr>
              <a:buNone/>
            </a:pPr>
            <a:endParaRPr lang="en-GB" sz="4800" b="1" dirty="0">
              <a:solidFill>
                <a:srgbClr val="04A07B"/>
              </a:solidFill>
              <a:latin typeface="Segoe UI" panose="020B0502040204020203" pitchFamily="34" charset="0"/>
              <a:cs typeface="Segoe UI" panose="020B0502040204020203" pitchFamily="34" charset="0"/>
            </a:endParaRPr>
          </a:p>
          <a:p>
            <a:pPr algn="ctr">
              <a:lnSpc>
                <a:spcPct val="120000"/>
              </a:lnSpc>
              <a:buClr>
                <a:srgbClr val="04A07B"/>
              </a:buClr>
              <a:buFont typeface="Arial" panose="020B0604020202020204" pitchFamily="34" charset="0"/>
              <a:buChar char="•"/>
            </a:pPr>
            <a:endParaRPr lang="en-GB" sz="4800" b="1" dirty="0">
              <a:solidFill>
                <a:srgbClr val="04A07B"/>
              </a:solidFill>
              <a:latin typeface="Segoe UI" panose="020B0502040204020203" pitchFamily="34" charset="0"/>
              <a:cs typeface="Segoe UI" panose="020B0502040204020203" pitchFamily="34" charset="0"/>
            </a:endParaRPr>
          </a:p>
        </p:txBody>
      </p:sp>
      <p:sp>
        <p:nvSpPr>
          <p:cNvPr id="13" name="Espaço Reservado para Conteúdo 2"/>
          <p:cNvSpPr txBox="1">
            <a:spLocks/>
          </p:cNvSpPr>
          <p:nvPr/>
        </p:nvSpPr>
        <p:spPr>
          <a:xfrm>
            <a:off x="11338061" y="6419666"/>
            <a:ext cx="4981076" cy="926105"/>
          </a:xfrm>
          <a:prstGeom prst="rect">
            <a:avLst/>
          </a:prstGeom>
        </p:spPr>
        <p:txBody>
          <a:bodyPr vert="horz" lIns="68580" tIns="68580" rIns="68580" bIns="6858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lnSpc>
                <a:spcPct val="120000"/>
              </a:lnSpc>
              <a:buClr>
                <a:srgbClr val="04A07B"/>
              </a:buClr>
              <a:buNone/>
            </a:pPr>
            <a:r>
              <a:rPr lang="en-GB" sz="3600" dirty="0">
                <a:latin typeface="Segoe UI" panose="020B0502040204020203" pitchFamily="34" charset="0"/>
                <a:cs typeface="Segoe UI" panose="020B0502040204020203" pitchFamily="34" charset="0"/>
              </a:rPr>
              <a:t>360 </a:t>
            </a:r>
            <a:r>
              <a:rPr lang="en-GB" sz="3600" dirty="0" err="1">
                <a:latin typeface="Segoe UI" panose="020B0502040204020203" pitchFamily="34" charset="0"/>
                <a:cs typeface="Segoe UI" panose="020B0502040204020203" pitchFamily="34" charset="0"/>
              </a:rPr>
              <a:t>pessoas</a:t>
            </a:r>
            <a:endParaRPr lang="en-GB" sz="3600" dirty="0">
              <a:latin typeface="Segoe UI" panose="020B0502040204020203" pitchFamily="34" charset="0"/>
              <a:cs typeface="Segoe UI" panose="020B0502040204020203" pitchFamily="34" charset="0"/>
            </a:endParaRPr>
          </a:p>
        </p:txBody>
      </p:sp>
      <p:sp>
        <p:nvSpPr>
          <p:cNvPr id="14" name="CaixaDeTexto 13"/>
          <p:cNvSpPr txBox="1"/>
          <p:nvPr/>
        </p:nvSpPr>
        <p:spPr>
          <a:xfrm>
            <a:off x="1536193" y="8013032"/>
            <a:ext cx="15045806" cy="1384995"/>
          </a:xfrm>
          <a:prstGeom prst="rect">
            <a:avLst/>
          </a:prstGeom>
          <a:noFill/>
        </p:spPr>
        <p:txBody>
          <a:bodyPr wrap="square" rtlCol="0">
            <a:spAutoFit/>
          </a:bodyPr>
          <a:lstStyle/>
          <a:p>
            <a:r>
              <a:rPr lang="pt-BR" sz="4200" b="1" dirty="0">
                <a:latin typeface="Segoe UI" panose="020B0502040204020203" pitchFamily="34" charset="0"/>
                <a:cs typeface="Segoe UI" panose="020B0502040204020203" pitchFamily="34" charset="0"/>
              </a:rPr>
              <a:t>Média: </a:t>
            </a:r>
            <a:r>
              <a:rPr lang="pt-BR" sz="4200" dirty="0">
                <a:latin typeface="Segoe UI" panose="020B0502040204020203" pitchFamily="34" charset="0"/>
                <a:cs typeface="Segoe UI" panose="020B0502040204020203" pitchFamily="34" charset="0"/>
              </a:rPr>
              <a:t>217.5 pessoas</a:t>
            </a:r>
          </a:p>
          <a:p>
            <a:r>
              <a:rPr lang="pt-BR" sz="4200" b="1" dirty="0">
                <a:latin typeface="Segoe UI" panose="020B0502040204020203" pitchFamily="34" charset="0"/>
                <a:cs typeface="Segoe UI" panose="020B0502040204020203" pitchFamily="34" charset="0"/>
              </a:rPr>
              <a:t>Desvio Padrão: </a:t>
            </a:r>
            <a:r>
              <a:rPr lang="pt-BR" sz="4200" dirty="0">
                <a:latin typeface="Segoe UI" panose="020B0502040204020203" pitchFamily="34" charset="0"/>
                <a:cs typeface="Segoe UI" panose="020B0502040204020203" pitchFamily="34" charset="0"/>
              </a:rPr>
              <a:t>± 99.1 pessoas</a:t>
            </a:r>
          </a:p>
        </p:txBody>
      </p:sp>
    </p:spTree>
    <p:extLst>
      <p:ext uri="{BB962C8B-B14F-4D97-AF65-F5344CB8AC3E}">
        <p14:creationId xmlns:p14="http://schemas.microsoft.com/office/powerpoint/2010/main" val="3575281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Segoe UI" panose="020B0502040204020203" pitchFamily="34" charset="0"/>
                <a:cs typeface="Segoe UI" panose="020B0502040204020203" pitchFamily="34" charset="0"/>
              </a:rPr>
              <a:t>Descritiva no R</a:t>
            </a:r>
          </a:p>
        </p:txBody>
      </p:sp>
      <p:sp>
        <p:nvSpPr>
          <p:cNvPr id="3" name="Espaço Reservado para Conteúdo 2"/>
          <p:cNvSpPr>
            <a:spLocks noGrp="1"/>
          </p:cNvSpPr>
          <p:nvPr>
            <p:ph idx="1"/>
          </p:nvPr>
        </p:nvSpPr>
        <p:spPr>
          <a:xfrm>
            <a:off x="1536192" y="3127248"/>
            <a:ext cx="16294608" cy="6931152"/>
          </a:xfrm>
        </p:spPr>
        <p:txBody>
          <a:bodyPr>
            <a:normAutofit/>
          </a:bodyPr>
          <a:lstStyle/>
          <a:p>
            <a:r>
              <a:rPr lang="pt-BR" sz="2700" b="1" dirty="0">
                <a:latin typeface="Segoe UI" panose="020B0502040204020203" pitchFamily="34" charset="0"/>
                <a:cs typeface="Segoe UI" panose="020B0502040204020203" pitchFamily="34" charset="0"/>
              </a:rPr>
              <a:t>Média</a:t>
            </a:r>
          </a:p>
          <a:p>
            <a:r>
              <a:rPr lang="en-US" sz="2700" dirty="0" err="1">
                <a:latin typeface="Segoe UI" panose="020B0502040204020203" pitchFamily="34" charset="0"/>
                <a:cs typeface="Segoe UI" panose="020B0502040204020203" pitchFamily="34" charset="0"/>
              </a:rPr>
              <a:t>Representa</a:t>
            </a:r>
            <a:r>
              <a:rPr lang="en-US" sz="2700" dirty="0">
                <a:latin typeface="Segoe UI" panose="020B0502040204020203" pitchFamily="34" charset="0"/>
                <a:cs typeface="Segoe UI" panose="020B0502040204020203" pitchFamily="34" charset="0"/>
              </a:rPr>
              <a:t> o valor </a:t>
            </a:r>
            <a:r>
              <a:rPr lang="en-US" sz="2700" dirty="0" err="1">
                <a:latin typeface="Segoe UI" panose="020B0502040204020203" pitchFamily="34" charset="0"/>
                <a:cs typeface="Segoe UI" panose="020B0502040204020203" pitchFamily="34" charset="0"/>
              </a:rPr>
              <a:t>derivado</a:t>
            </a:r>
            <a:r>
              <a:rPr lang="en-US" sz="2700" dirty="0">
                <a:latin typeface="Segoe UI" panose="020B0502040204020203" pitchFamily="34" charset="0"/>
                <a:cs typeface="Segoe UI" panose="020B0502040204020203" pitchFamily="34" charset="0"/>
              </a:rPr>
              <a:t> do </a:t>
            </a:r>
            <a:r>
              <a:rPr lang="en-US" sz="2700" dirty="0" err="1">
                <a:latin typeface="Segoe UI" panose="020B0502040204020203" pitchFamily="34" charset="0"/>
                <a:cs typeface="Segoe UI" panose="020B0502040204020203" pitchFamily="34" charset="0"/>
              </a:rPr>
              <a:t>cálculo</a:t>
            </a:r>
            <a:r>
              <a:rPr lang="en-US" sz="2700" dirty="0">
                <a:latin typeface="Segoe UI" panose="020B0502040204020203" pitchFamily="34" charset="0"/>
                <a:cs typeface="Segoe UI" panose="020B0502040204020203" pitchFamily="34" charset="0"/>
              </a:rPr>
              <a:t> da soma de </a:t>
            </a:r>
            <a:r>
              <a:rPr lang="en-US" sz="2700" dirty="0" err="1">
                <a:latin typeface="Segoe UI" panose="020B0502040204020203" pitchFamily="34" charset="0"/>
                <a:cs typeface="Segoe UI" panose="020B0502040204020203" pitchFamily="34" charset="0"/>
              </a:rPr>
              <a:t>todos</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os</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valores</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dividido</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pelo</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número</a:t>
            </a:r>
            <a:r>
              <a:rPr lang="en-US" sz="2700" dirty="0">
                <a:latin typeface="Segoe UI" panose="020B0502040204020203" pitchFamily="34" charset="0"/>
                <a:cs typeface="Segoe UI" panose="020B0502040204020203" pitchFamily="34" charset="0"/>
              </a:rPr>
              <a:t> de </a:t>
            </a:r>
            <a:r>
              <a:rPr lang="en-US" sz="2700" dirty="0" err="1">
                <a:latin typeface="Segoe UI" panose="020B0502040204020203" pitchFamily="34" charset="0"/>
                <a:cs typeface="Segoe UI" panose="020B0502040204020203" pitchFamily="34" charset="0"/>
              </a:rPr>
              <a:t>valores</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04A07B"/>
                </a:solidFill>
                <a:latin typeface="Segoe UI" panose="020B0502040204020203" pitchFamily="34" charset="0"/>
                <a:cs typeface="Segoe UI" panose="020B0502040204020203" pitchFamily="34" charset="0"/>
              </a:rPr>
              <a:t>mean()</a:t>
            </a: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Mediana</a:t>
            </a:r>
          </a:p>
          <a:p>
            <a:r>
              <a:rPr lang="pt-BR" sz="2700" dirty="0">
                <a:latin typeface="Segoe UI" panose="020B0502040204020203" pitchFamily="34" charset="0"/>
                <a:cs typeface="Segoe UI" panose="020B0502040204020203" pitchFamily="34" charset="0"/>
              </a:rPr>
              <a:t>Representa o valor central de um conjunto de dados. Para encontrar o valor da </a:t>
            </a:r>
            <a:r>
              <a:rPr lang="pt-BR" sz="2700" b="1" dirty="0">
                <a:latin typeface="Segoe UI" panose="020B0502040204020203" pitchFamily="34" charset="0"/>
                <a:cs typeface="Segoe UI" panose="020B0502040204020203" pitchFamily="34" charset="0"/>
              </a:rPr>
              <a:t>mediana</a:t>
            </a:r>
            <a:r>
              <a:rPr lang="pt-BR" sz="2700" dirty="0">
                <a:latin typeface="Segoe UI" panose="020B0502040204020203" pitchFamily="34" charset="0"/>
                <a:cs typeface="Segoe UI" panose="020B0502040204020203" pitchFamily="34" charset="0"/>
              </a:rPr>
              <a:t> é necessário colocar os valores em ordem crescente ou decrescente. Quando o número elementos de um conjunto é par, a </a:t>
            </a:r>
            <a:r>
              <a:rPr lang="pt-BR" sz="2700" b="1" dirty="0">
                <a:latin typeface="Segoe UI" panose="020B0502040204020203" pitchFamily="34" charset="0"/>
                <a:cs typeface="Segoe UI" panose="020B0502040204020203" pitchFamily="34" charset="0"/>
              </a:rPr>
              <a:t>mediana</a:t>
            </a:r>
            <a:r>
              <a:rPr lang="pt-BR" sz="2700" dirty="0">
                <a:latin typeface="Segoe UI" panose="020B0502040204020203" pitchFamily="34" charset="0"/>
                <a:cs typeface="Segoe UI" panose="020B0502040204020203" pitchFamily="34" charset="0"/>
              </a:rPr>
              <a:t> é encontrada pela média dos dois valores centrais.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04A07B"/>
                </a:solidFill>
                <a:latin typeface="Segoe UI" panose="020B0502040204020203" pitchFamily="34" charset="0"/>
                <a:cs typeface="Segoe UI" panose="020B0502040204020203" pitchFamily="34" charset="0"/>
              </a:rPr>
              <a:t>median()</a:t>
            </a:r>
            <a:endParaRPr lang="pt-BR" sz="2700" dirty="0">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Moda</a:t>
            </a:r>
          </a:p>
          <a:p>
            <a:r>
              <a:rPr lang="en-US" sz="2700" dirty="0">
                <a:latin typeface="Segoe UI" panose="020B0502040204020203" pitchFamily="34" charset="0"/>
                <a:cs typeface="Segoe UI" panose="020B0502040204020203" pitchFamily="34" charset="0"/>
              </a:rPr>
              <a:t>O valor que </a:t>
            </a:r>
            <a:r>
              <a:rPr lang="en-US" sz="2700" dirty="0" err="1">
                <a:latin typeface="Segoe UI" panose="020B0502040204020203" pitchFamily="34" charset="0"/>
                <a:cs typeface="Segoe UI" panose="020B0502040204020203" pitchFamily="34" charset="0"/>
              </a:rPr>
              <a:t>apresenta</a:t>
            </a:r>
            <a:r>
              <a:rPr lang="en-US" sz="2700" dirty="0">
                <a:latin typeface="Segoe UI" panose="020B0502040204020203" pitchFamily="34" charset="0"/>
                <a:cs typeface="Segoe UI" panose="020B0502040204020203" pitchFamily="34" charset="0"/>
              </a:rPr>
              <a:t> o </a:t>
            </a:r>
            <a:r>
              <a:rPr lang="en-US" sz="2700" dirty="0" err="1">
                <a:latin typeface="Segoe UI" panose="020B0502040204020203" pitchFamily="34" charset="0"/>
                <a:cs typeface="Segoe UI" panose="020B0502040204020203" pitchFamily="34" charset="0"/>
              </a:rPr>
              <a:t>maior</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número</a:t>
            </a:r>
            <a:r>
              <a:rPr lang="en-US" sz="2700" dirty="0">
                <a:latin typeface="Segoe UI" panose="020B0502040204020203" pitchFamily="34" charset="0"/>
                <a:cs typeface="Segoe UI" panose="020B0502040204020203" pitchFamily="34" charset="0"/>
              </a:rPr>
              <a:t> de </a:t>
            </a:r>
            <a:r>
              <a:rPr lang="en-US" sz="2700" dirty="0" err="1">
                <a:latin typeface="Segoe UI" panose="020B0502040204020203" pitchFamily="34" charset="0"/>
                <a:cs typeface="Segoe UI" panose="020B0502040204020203" pitchFamily="34" charset="0"/>
              </a:rPr>
              <a:t>ocorrências</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em</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uma</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distribuição</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04A07B"/>
                </a:solidFill>
                <a:latin typeface="Segoe UI" panose="020B0502040204020203" pitchFamily="34" charset="0"/>
                <a:cs typeface="Segoe UI" panose="020B0502040204020203" pitchFamily="34" charset="0"/>
              </a:rPr>
              <a:t>mode()</a:t>
            </a:r>
            <a:endParaRPr lang="pt-BR" sz="2700" dirty="0">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240518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6192" y="700025"/>
            <a:ext cx="14580108" cy="2249424"/>
          </a:xfrm>
        </p:spPr>
        <p:txBody>
          <a:bodyPr/>
          <a:lstStyle/>
          <a:p>
            <a:r>
              <a:rPr lang="pt-BR" dirty="0">
                <a:latin typeface="Segoe UI" panose="020B0502040204020203" pitchFamily="34" charset="0"/>
                <a:cs typeface="Segoe UI" panose="020B0502040204020203" pitchFamily="34" charset="0"/>
              </a:rPr>
              <a:t>Descritiva no R</a:t>
            </a:r>
          </a:p>
        </p:txBody>
      </p:sp>
      <p:sp>
        <p:nvSpPr>
          <p:cNvPr id="3" name="Espaço Reservado para Conteúdo 2"/>
          <p:cNvSpPr>
            <a:spLocks noGrp="1"/>
          </p:cNvSpPr>
          <p:nvPr>
            <p:ph idx="1"/>
          </p:nvPr>
        </p:nvSpPr>
        <p:spPr>
          <a:xfrm>
            <a:off x="1307592" y="2949449"/>
            <a:ext cx="16751808" cy="6629400"/>
          </a:xfrm>
        </p:spPr>
        <p:txBody>
          <a:bodyPr>
            <a:noAutofit/>
          </a:bodyPr>
          <a:lstStyle/>
          <a:p>
            <a:r>
              <a:rPr lang="pt-BR" sz="2700" b="1" dirty="0">
                <a:latin typeface="Segoe UI" panose="020B0502040204020203" pitchFamily="34" charset="0"/>
                <a:cs typeface="Segoe UI" panose="020B0502040204020203" pitchFamily="34" charset="0"/>
              </a:rPr>
              <a:t>Desvio padrão (DP) </a:t>
            </a:r>
            <a:r>
              <a:rPr lang="el-GR" sz="2700" b="1" dirty="0">
                <a:latin typeface="Segoe UI" panose="020B0502040204020203" pitchFamily="34" charset="0"/>
                <a:cs typeface="Segoe UI" panose="020B0502040204020203" pitchFamily="34" charset="0"/>
              </a:rPr>
              <a:t>σ</a:t>
            </a:r>
            <a:endParaRPr lang="pt-BR" sz="2700" b="1" dirty="0">
              <a:latin typeface="Segoe UI" panose="020B0502040204020203" pitchFamily="34" charset="0"/>
              <a:cs typeface="Segoe UI" panose="020B0502040204020203" pitchFamily="34" charset="0"/>
            </a:endParaRPr>
          </a:p>
          <a:p>
            <a:r>
              <a:rPr lang="en-US" sz="2700" dirty="0" err="1">
                <a:latin typeface="Segoe UI" panose="020B0502040204020203" pitchFamily="34" charset="0"/>
                <a:cs typeface="Segoe UI" panose="020B0502040204020203" pitchFamily="34" charset="0"/>
              </a:rPr>
              <a:t>Expressa</a:t>
            </a:r>
            <a:r>
              <a:rPr lang="en-US" sz="2700" dirty="0">
                <a:latin typeface="Segoe UI" panose="020B0502040204020203" pitchFamily="34" charset="0"/>
                <a:cs typeface="Segoe UI" panose="020B0502040204020203" pitchFamily="34" charset="0"/>
              </a:rPr>
              <a:t> o </a:t>
            </a:r>
            <a:r>
              <a:rPr lang="en-US" sz="2700" dirty="0" err="1">
                <a:latin typeface="Segoe UI" panose="020B0502040204020203" pitchFamily="34" charset="0"/>
                <a:cs typeface="Segoe UI" panose="020B0502040204020203" pitchFamily="34" charset="0"/>
              </a:rPr>
              <a:t>grau</a:t>
            </a:r>
            <a:r>
              <a:rPr lang="en-US" sz="2700" dirty="0">
                <a:latin typeface="Segoe UI" panose="020B0502040204020203" pitchFamily="34" charset="0"/>
                <a:cs typeface="Segoe UI" panose="020B0502040204020203" pitchFamily="34" charset="0"/>
              </a:rPr>
              <a:t> de </a:t>
            </a:r>
            <a:r>
              <a:rPr lang="en-US" sz="2700" dirty="0" err="1">
                <a:latin typeface="Segoe UI" panose="020B0502040204020203" pitchFamily="34" charset="0"/>
                <a:cs typeface="Segoe UI" panose="020B0502040204020203" pitchFamily="34" charset="0"/>
              </a:rPr>
              <a:t>dispersão</a:t>
            </a:r>
            <a:r>
              <a:rPr lang="en-US" sz="2700" dirty="0">
                <a:latin typeface="Segoe UI" panose="020B0502040204020203" pitchFamily="34" charset="0"/>
                <a:cs typeface="Segoe UI" panose="020B0502040204020203" pitchFamily="34" charset="0"/>
              </a:rPr>
              <a:t> de um </a:t>
            </a:r>
            <a:r>
              <a:rPr lang="en-US" sz="2700" dirty="0" err="1">
                <a:latin typeface="Segoe UI" panose="020B0502040204020203" pitchFamily="34" charset="0"/>
                <a:cs typeface="Segoe UI" panose="020B0502040204020203" pitchFamily="34" charset="0"/>
              </a:rPr>
              <a:t>conjunto</a:t>
            </a:r>
            <a:r>
              <a:rPr lang="en-US" sz="2700" dirty="0">
                <a:latin typeface="Segoe UI" panose="020B0502040204020203" pitchFamily="34" charset="0"/>
                <a:cs typeface="Segoe UI" panose="020B0502040204020203" pitchFamily="34" charset="0"/>
              </a:rPr>
              <a:t> de dados. É o equivalence à </a:t>
            </a:r>
            <a:r>
              <a:rPr lang="en-US" sz="2700" dirty="0" err="1">
                <a:latin typeface="Segoe UI" panose="020B0502040204020203" pitchFamily="34" charset="0"/>
                <a:cs typeface="Segoe UI" panose="020B0502040204020203" pitchFamily="34" charset="0"/>
              </a:rPr>
              <a:t>raiz</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quadrada</a:t>
            </a:r>
            <a:r>
              <a:rPr lang="en-US" sz="2700" dirty="0">
                <a:latin typeface="Segoe UI" panose="020B0502040204020203" pitchFamily="34" charset="0"/>
                <a:cs typeface="Segoe UI" panose="020B0502040204020203" pitchFamily="34" charset="0"/>
              </a:rPr>
              <a:t> da </a:t>
            </a:r>
            <a:r>
              <a:rPr lang="en-US" sz="2700" dirty="0" err="1">
                <a:latin typeface="Segoe UI" panose="020B0502040204020203" pitchFamily="34" charset="0"/>
                <a:cs typeface="Segoe UI" panose="020B0502040204020203" pitchFamily="34" charset="0"/>
              </a:rPr>
              <a:t>variância</a:t>
            </a:r>
            <a:r>
              <a:rPr lang="en-US" sz="2700" dirty="0">
                <a:latin typeface="Segoe UI" panose="020B0502040204020203" pitchFamily="34" charset="0"/>
                <a:cs typeface="Segoe UI" panose="020B0502040204020203" pitchFamily="34" charset="0"/>
              </a:rPr>
              <a:t>.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err="1">
                <a:solidFill>
                  <a:srgbClr val="04A07B"/>
                </a:solidFill>
                <a:latin typeface="Segoe UI" panose="020B0502040204020203" pitchFamily="34" charset="0"/>
                <a:cs typeface="Segoe UI" panose="020B0502040204020203" pitchFamily="34" charset="0"/>
              </a:rPr>
              <a:t>sd</a:t>
            </a:r>
            <a:r>
              <a:rPr lang="en-US" sz="2700" b="1" dirty="0">
                <a:solidFill>
                  <a:srgbClr val="04A07B"/>
                </a:solidFill>
                <a:latin typeface="Segoe UI" panose="020B0502040204020203" pitchFamily="34" charset="0"/>
                <a:cs typeface="Segoe UI" panose="020B0502040204020203" pitchFamily="34" charset="0"/>
              </a:rPr>
              <a:t>()</a:t>
            </a:r>
            <a:endParaRPr lang="en-US" sz="2700" dirty="0">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Variância </a:t>
            </a:r>
            <a:r>
              <a:rPr lang="el-GR" sz="2700" b="1" dirty="0">
                <a:latin typeface="Segoe UI" panose="020B0502040204020203" pitchFamily="34" charset="0"/>
                <a:cs typeface="Segoe UI" panose="020B0502040204020203" pitchFamily="34" charset="0"/>
              </a:rPr>
              <a:t>σ</a:t>
            </a:r>
            <a:r>
              <a:rPr lang="pt-BR" sz="2700" b="1" baseline="30000" dirty="0">
                <a:latin typeface="Segoe UI" panose="020B0502040204020203" pitchFamily="34" charset="0"/>
                <a:cs typeface="Segoe UI" panose="020B0502040204020203" pitchFamily="34" charset="0"/>
              </a:rPr>
              <a:t>2</a:t>
            </a:r>
          </a:p>
          <a:p>
            <a:r>
              <a:rPr lang="pt-BR" sz="2700" dirty="0">
                <a:latin typeface="Segoe UI" panose="020B0502040204020203" pitchFamily="34" charset="0"/>
                <a:cs typeface="Segoe UI" panose="020B0502040204020203" pitchFamily="34" charset="0"/>
              </a:rPr>
              <a:t>É uma medida de dispersão que mostra o quão distante cada valor desse conjunto está do valor central (médio). Ou seja, variância é o DP ao quadrado.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err="1">
                <a:solidFill>
                  <a:srgbClr val="04A07B"/>
                </a:solidFill>
                <a:latin typeface="Segoe UI" panose="020B0502040204020203" pitchFamily="34" charset="0"/>
                <a:cs typeface="Segoe UI" panose="020B0502040204020203" pitchFamily="34" charset="0"/>
              </a:rPr>
              <a:t>var</a:t>
            </a:r>
            <a:r>
              <a:rPr lang="en-US" sz="2700" b="1" dirty="0">
                <a:solidFill>
                  <a:srgbClr val="04A07B"/>
                </a:solidFill>
                <a:latin typeface="Segoe UI" panose="020B0502040204020203" pitchFamily="34" charset="0"/>
                <a:cs typeface="Segoe UI" panose="020B0502040204020203" pitchFamily="34" charset="0"/>
              </a:rPr>
              <a:t>()</a:t>
            </a:r>
            <a:endParaRPr lang="en-US" sz="2700" dirty="0">
              <a:latin typeface="Segoe UI" panose="020B0502040204020203" pitchFamily="34" charset="0"/>
              <a:cs typeface="Segoe UI" panose="020B0502040204020203" pitchFamily="34" charset="0"/>
            </a:endParaRPr>
          </a:p>
          <a:p>
            <a:endParaRPr lang="pt-BR" sz="2700" dirty="0">
              <a:latin typeface="Segoe UI" panose="020B0502040204020203" pitchFamily="34" charset="0"/>
              <a:cs typeface="Segoe UI" panose="020B0502040204020203" pitchFamily="34" charset="0"/>
            </a:endParaRPr>
          </a:p>
          <a:p>
            <a:r>
              <a:rPr lang="pt-BR" sz="2700" b="1" dirty="0">
                <a:latin typeface="Segoe UI" panose="020B0502040204020203" pitchFamily="34" charset="0"/>
                <a:cs typeface="Segoe UI" panose="020B0502040204020203" pitchFamily="34" charset="0"/>
              </a:rPr>
              <a:t>Quartis</a:t>
            </a:r>
          </a:p>
          <a:p>
            <a:r>
              <a:rPr lang="pt-BR" sz="2700" dirty="0">
                <a:latin typeface="Segoe UI" panose="020B0502040204020203" pitchFamily="34" charset="0"/>
                <a:cs typeface="Segoe UI" panose="020B0502040204020203" pitchFamily="34" charset="0"/>
              </a:rPr>
              <a:t>Os quartis dividem um conjunto de dados ordenados em quatro partes iguais. Os valores que separam partes são chamados de primeiro, segundo e terceiro quartis, e são denotados por Q1, Q2 e Q3, respectivamente. O primeiro quartil (Q1) é o valor abaixo do qual estão 25% dos dados, o segundo quartil (Q2) é o valor abaixo do qual estão 50% do dados e o terceiro quartil (Q3) é o valor abaixo do qual estão 75% dos dados. </a:t>
            </a:r>
            <a:r>
              <a:rPr lang="en-US" sz="2700" dirty="0" err="1">
                <a:latin typeface="Segoe UI" panose="020B0502040204020203" pitchFamily="34" charset="0"/>
                <a:cs typeface="Segoe UI" panose="020B0502040204020203" pitchFamily="34" charset="0"/>
              </a:rPr>
              <a:t>Função</a:t>
            </a:r>
            <a:r>
              <a:rPr lang="en-US" sz="2700" dirty="0">
                <a:latin typeface="Segoe UI" panose="020B0502040204020203" pitchFamily="34" charset="0"/>
                <a:cs typeface="Segoe UI" panose="020B0502040204020203" pitchFamily="34" charset="0"/>
              </a:rPr>
              <a:t> </a:t>
            </a:r>
            <a:r>
              <a:rPr lang="en-US" sz="2700" b="1" dirty="0">
                <a:solidFill>
                  <a:srgbClr val="04A07B"/>
                </a:solidFill>
                <a:latin typeface="Segoe UI" panose="020B0502040204020203" pitchFamily="34" charset="0"/>
                <a:cs typeface="Segoe UI" panose="020B0502040204020203" pitchFamily="34" charset="0"/>
              </a:rPr>
              <a:t>quantile()</a:t>
            </a:r>
            <a:endParaRPr lang="en-US" sz="2700" dirty="0">
              <a:latin typeface="Segoe UI" panose="020B0502040204020203" pitchFamily="34" charset="0"/>
              <a:cs typeface="Segoe UI" panose="020B0502040204020203" pitchFamily="34" charset="0"/>
            </a:endParaRPr>
          </a:p>
        </p:txBody>
      </p:sp>
      <p:sp>
        <p:nvSpPr>
          <p:cNvPr id="4" name="Retângulo 3"/>
          <p:cNvSpPr/>
          <p:nvPr/>
        </p:nvSpPr>
        <p:spPr>
          <a:xfrm>
            <a:off x="1" y="-1"/>
            <a:ext cx="401198" cy="10287002"/>
          </a:xfrm>
          <a:prstGeom prst="rect">
            <a:avLst/>
          </a:prstGeom>
          <a:solidFill>
            <a:srgbClr val="04A07B"/>
          </a:solidFill>
          <a:ln>
            <a:solidFill>
              <a:srgbClr val="04A0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700"/>
          </a:p>
        </p:txBody>
      </p:sp>
    </p:spTree>
    <p:extLst>
      <p:ext uri="{BB962C8B-B14F-4D97-AF65-F5344CB8AC3E}">
        <p14:creationId xmlns:p14="http://schemas.microsoft.com/office/powerpoint/2010/main" val="2023676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6609</TotalTime>
  <Words>14667</Words>
  <Application>Microsoft Office PowerPoint</Application>
  <PresentationFormat>Personalizar</PresentationFormat>
  <Paragraphs>2249</Paragraphs>
  <Slides>221</Slides>
  <Notes>166</Notes>
  <HiddenSlides>10</HiddenSlides>
  <MMClips>0</MMClips>
  <ScaleCrop>false</ScaleCrop>
  <HeadingPairs>
    <vt:vector size="6" baseType="variant">
      <vt:variant>
        <vt:lpstr>Fontes usadas</vt:lpstr>
      </vt:variant>
      <vt:variant>
        <vt:i4>20</vt:i4>
      </vt:variant>
      <vt:variant>
        <vt:lpstr>Tema</vt:lpstr>
      </vt:variant>
      <vt:variant>
        <vt:i4>1</vt:i4>
      </vt:variant>
      <vt:variant>
        <vt:lpstr>Títulos de slides</vt:lpstr>
      </vt:variant>
      <vt:variant>
        <vt:i4>221</vt:i4>
      </vt:variant>
    </vt:vector>
  </HeadingPairs>
  <TitlesOfParts>
    <vt:vector size="242" baseType="lpstr">
      <vt:lpstr>Gadugi</vt:lpstr>
      <vt:lpstr>MathJax_Main</vt:lpstr>
      <vt:lpstr>Fira Sans</vt:lpstr>
      <vt:lpstr>MathJax_Math-italic</vt:lpstr>
      <vt:lpstr>TAN Twinkle</vt:lpstr>
      <vt:lpstr>MathJax_Size2</vt:lpstr>
      <vt:lpstr>Wingdings 3</vt:lpstr>
      <vt:lpstr>Tw Cen MT</vt:lpstr>
      <vt:lpstr>Lucida Console</vt:lpstr>
      <vt:lpstr>Open Sans</vt:lpstr>
      <vt:lpstr>Segoe UI Semibold</vt:lpstr>
      <vt:lpstr>Varela Round</vt:lpstr>
      <vt:lpstr>Segoe UI</vt:lpstr>
      <vt:lpstr>Calibri</vt:lpstr>
      <vt:lpstr>Arial</vt:lpstr>
      <vt:lpstr>Courier New</vt:lpstr>
      <vt:lpstr>Inter</vt:lpstr>
      <vt:lpstr>Wingdings</vt:lpstr>
      <vt:lpstr>Barlow</vt:lpstr>
      <vt:lpstr>Poppins</vt:lpstr>
      <vt:lpstr>Office Theme</vt:lpstr>
      <vt:lpstr>Apresentação do PowerPoint</vt:lpstr>
      <vt:lpstr>Antes de falar de r...</vt:lpstr>
      <vt:lpstr>Apresentação do PowerPoint</vt:lpstr>
      <vt:lpstr>Apresentação do PowerPoint</vt:lpstr>
      <vt:lpstr>Apresentação do PowerPoint</vt:lpstr>
      <vt:lpstr>O que é R?</vt:lpstr>
      <vt:lpstr>O que é R?</vt:lpstr>
      <vt:lpstr>Possibilidades com R</vt:lpstr>
      <vt:lpstr>Possibilidades com R</vt:lpstr>
      <vt:lpstr>Possibilidades com R</vt:lpstr>
      <vt:lpstr>Apresentação do PowerPoint</vt:lpstr>
      <vt:lpstr>Apresentação do PowerPoint</vt:lpstr>
      <vt:lpstr>Apresentação do PowerPoint</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COMO TUDO ISSO FUNCIONA?</vt:lpstr>
      <vt:lpstr>Apresentação do PowerPoint</vt:lpstr>
      <vt:lpstr>Apresentação do PowerPoint</vt:lpstr>
      <vt:lpstr>Apresentação do PowerPoint</vt:lpstr>
      <vt:lpstr>Apresentação do PowerPoint</vt:lpstr>
      <vt:lpstr>Componentes de um script</vt:lpstr>
      <vt:lpstr>Componentes de um script</vt:lpstr>
      <vt:lpstr>Componentes de um script</vt:lpstr>
      <vt:lpstr>Componentes de um script</vt:lpstr>
      <vt:lpstr>Componentes de um script</vt:lpstr>
      <vt:lpstr>Componentes de um script</vt:lpstr>
      <vt:lpstr>OBJETOS NO R</vt:lpstr>
      <vt:lpstr>OBJETOS NO R</vt:lpstr>
      <vt:lpstr>OBJETOS NO R</vt:lpstr>
      <vt:lpstr>OBJETOS NO R</vt:lpstr>
      <vt:lpstr>OBJETOS NO R</vt:lpstr>
      <vt:lpstr>OBJETOS NO R</vt:lpstr>
      <vt:lpstr>OBJETOS NO R</vt:lpstr>
      <vt:lpstr>Apresentação do PowerPoint</vt:lpstr>
      <vt:lpstr>Boas práticas no R</vt:lpstr>
      <vt:lpstr>Boas práticas no R</vt:lpstr>
      <vt:lpstr>Boas práticas no 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Propriedades das escalas</vt:lpstr>
      <vt:lpstr>Propriedades das escalas</vt:lpstr>
      <vt:lpstr>Hora de pensar sobre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Objetos no R</vt:lpstr>
      <vt:lpstr>Apresentação do PowerPoint</vt:lpstr>
      <vt:lpstr>Apresentação do PowerPoint</vt:lpstr>
      <vt:lpstr>Exercício rápido!</vt:lpstr>
      <vt:lpstr>Exercício rápido!</vt:lpstr>
      <vt:lpstr>Apresentação do PowerPoint</vt:lpstr>
      <vt:lpstr>Apresentação do PowerPoint</vt:lpstr>
      <vt:lpstr>TIDYVERSE</vt:lpstr>
      <vt:lpstr>Apresentação do PowerPoint</vt:lpstr>
      <vt:lpstr>Apresentação do PowerPoint</vt:lpstr>
      <vt:lpstr>Apresentação do PowerPoint</vt:lpstr>
      <vt:lpstr>Apresentação do PowerPoint</vt:lpstr>
      <vt:lpstr>Lembrete</vt:lpstr>
      <vt:lpstr>We have a pickle to solve!</vt:lpstr>
      <vt:lpstr>We have a pickle to solve!</vt:lpstr>
      <vt:lpstr>Descritiva no R</vt:lpstr>
      <vt:lpstr>Descritiva no R</vt:lpstr>
      <vt:lpstr>Descritiva no R Relação entre média, dp e variÂNCIA</vt:lpstr>
      <vt:lpstr>Descritiva no R</vt:lpstr>
      <vt:lpstr>Descritiva no R</vt:lpstr>
      <vt:lpstr>Descritiva no R</vt:lpstr>
      <vt:lpstr>Apresentação do PowerPoint</vt:lpstr>
      <vt:lpstr>TIDYVERSE</vt:lpstr>
      <vt:lpstr>DPLYR</vt:lpstr>
      <vt:lpstr>DPLYR</vt:lpstr>
      <vt:lpstr>DPLYR</vt:lpstr>
      <vt:lpstr>Apresentação do PowerPoint</vt:lpstr>
      <vt:lpstr>DPLYR::FILTER</vt:lpstr>
      <vt:lpstr>DPLYR::FILTER</vt:lpstr>
      <vt:lpstr>DPLYR::FILTER</vt:lpstr>
      <vt:lpstr>DPLYR::FILTER</vt:lpstr>
      <vt:lpstr>DPLYR::FILTER</vt:lpstr>
      <vt:lpstr>DPLYR::FILTER</vt:lpstr>
      <vt:lpstr>Apresentação do PowerPoint</vt:lpstr>
      <vt:lpstr>DPLYR::select</vt:lpstr>
      <vt:lpstr>DPLYR::SELECT</vt:lpstr>
      <vt:lpstr>DPLYR::SELECT</vt:lpstr>
      <vt:lpstr>DPLYR::select</vt:lpstr>
      <vt:lpstr>DPLYR::select</vt:lpstr>
      <vt:lpstr>Apresentação do PowerPoint</vt:lpstr>
      <vt:lpstr>BIG FIVE TIME!</vt:lpstr>
      <vt:lpstr>BIG FIVE TIME!</vt:lpstr>
      <vt:lpstr>BIG FIVE TIME!</vt:lpstr>
      <vt:lpstr>BIG FIVE TIME!</vt:lpstr>
      <vt:lpstr>BIG FIVE TIME!</vt:lpstr>
      <vt:lpstr>BIG FIVE TIME!</vt:lpstr>
      <vt:lpstr>Apresentação do PowerPoint</vt:lpstr>
      <vt:lpstr>DPLYR::arrange</vt:lpstr>
      <vt:lpstr>DPLYR::arrange</vt:lpstr>
      <vt:lpstr>DPLYR::FILTER + DPLYR::arrange</vt:lpstr>
      <vt:lpstr>Verbos do DPLYR</vt:lpstr>
      <vt:lpstr>Apresentação do PowerPoint</vt:lpstr>
      <vt:lpstr>DPLYR::MUTATE</vt:lpstr>
      <vt:lpstr>DPLYR::MUTATE</vt:lpstr>
      <vt:lpstr>Apresentação do PowerPoint</vt:lpstr>
      <vt:lpstr>DPLYR::summarise</vt:lpstr>
      <vt:lpstr>DPLYR::summarise</vt:lpstr>
      <vt:lpstr>DPLYR::summarise</vt:lpstr>
      <vt:lpstr>DPLYR::summarise + FILTER</vt:lpstr>
      <vt:lpstr>Apresentação do PowerPoint</vt:lpstr>
      <vt:lpstr>DPLYR::GROUP_BY</vt:lpstr>
      <vt:lpstr>DPLYR::GROUP_BY</vt:lpstr>
      <vt:lpstr>Apresentação do PowerPoint</vt:lpstr>
      <vt:lpstr>BIG FIVE TIME!</vt:lpstr>
      <vt:lpstr>BIG FIVE TIME!</vt:lpstr>
      <vt:lpstr>BIG FIVE TIME!</vt:lpstr>
      <vt:lpstr>BIG FIVE TIME!</vt:lpstr>
      <vt:lpstr>BIG FIVE TIME!</vt:lpstr>
      <vt:lpstr>Apresentação do PowerPoint</vt:lpstr>
      <vt:lpstr>Apresentação do PowerPoint</vt:lpstr>
      <vt:lpstr>TIPOS DE ANÁLISES</vt:lpstr>
      <vt:lpstr>Análises </vt:lpstr>
      <vt:lpstr>Apresentação do PowerPoint</vt:lpstr>
      <vt:lpstr>Comparando MÉDIAS Dois grupos</vt:lpstr>
      <vt:lpstr>Comparando MÉDIAS Dois grupos</vt:lpstr>
      <vt:lpstr>Comparando MÉDIAS Dois grupos</vt:lpstr>
      <vt:lpstr>Comparando MÉDIAS Dois grupos</vt:lpstr>
      <vt:lpstr>Comparando MÉDIAS Dois grupos</vt:lpstr>
      <vt:lpstr>Comparando MÉDIAS Dois grupos</vt:lpstr>
      <vt:lpstr>Comparando MÉDIAS Dois grupos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Comparando MÉDIAS Três grupos ou mais</vt:lpstr>
      <vt:lpstr>Apresentação do PowerPoint</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ANÁLISE DO QUI-QUADRADO χ2 Relação entre duas variáveis categóricas</vt:lpstr>
      <vt:lpstr>Apresentação do PowerPoint</vt:lpstr>
      <vt:lpstr>CORRELAÇÕES Relação entre duas variáveis contínuas</vt:lpstr>
      <vt:lpstr>Primeiro, vamos dar um passo para trás...</vt:lpstr>
      <vt:lpstr>bem-estar x estresse – O que sabemos?</vt:lpstr>
      <vt:lpstr>bem-estar x estresse </vt:lpstr>
      <vt:lpstr>bem-estar x estresse </vt:lpstr>
      <vt:lpstr>bem-estar x estresse </vt:lpstr>
      <vt:lpstr>bem-estar x estresse </vt:lpstr>
      <vt:lpstr>E se essa informação fosse contínua?</vt:lpstr>
      <vt:lpstr>Correlação de Pearson - scatterplot</vt:lpstr>
      <vt:lpstr>Correlação de Pearson - scatterplot</vt:lpstr>
      <vt:lpstr>Correlação de Pearson</vt:lpstr>
      <vt:lpstr>Considerações</vt:lpstr>
      <vt:lpstr>Apresentação do PowerPoint</vt:lpstr>
      <vt:lpstr>REGRESSÃO LINEAR predizendo uma variável dependente</vt:lpstr>
      <vt:lpstr>REGRESSÃO LINEAR predizendo uma variável dependente</vt:lpstr>
      <vt:lpstr>Como funciona?</vt:lpstr>
      <vt:lpstr>Como encontrar a linha de regressão?</vt:lpstr>
      <vt:lpstr>Como encontrar a linha de regressão?</vt:lpstr>
      <vt:lpstr>Como descrever a linha de regressão?</vt:lpstr>
      <vt:lpstr>Como descrever a linha de regressão?</vt:lpstr>
      <vt:lpstr>Como descrever a linha de regressão?</vt:lpstr>
      <vt:lpstr>Quiz: O que esses gráficos representam?</vt:lpstr>
      <vt:lpstr>Quiz: O que esses gráficos representam?</vt:lpstr>
      <vt:lpstr>Predizendo bem-estar </vt:lpstr>
      <vt:lpstr>QUIz: Predizendo bem-estar </vt:lpstr>
      <vt:lpstr>QUIz: Predizendo bem-estar </vt:lpstr>
      <vt:lpstr>QUIz: Predizendo bem-estar </vt:lpstr>
      <vt:lpstr>Curiosidade sobre interceptos e slopes</vt:lpstr>
      <vt:lpstr>O quão boa é a linha de regressão?</vt:lpstr>
      <vt:lpstr>Considerações</vt:lpstr>
      <vt:lpstr>Apresentação do PowerPoint</vt:lpstr>
      <vt:lpstr>Relação causa-efeito</vt:lpstr>
      <vt:lpstr>O valor p</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Carla Crispim</dc:creator>
  <cp:lastModifiedBy>Ana Crispim</cp:lastModifiedBy>
  <cp:revision>49</cp:revision>
  <dcterms:created xsi:type="dcterms:W3CDTF">2006-08-16T00:00:00Z</dcterms:created>
  <dcterms:modified xsi:type="dcterms:W3CDTF">2023-06-25T16:47:23Z</dcterms:modified>
  <dc:identifier>DAFiVDXQZRQ</dc:identifier>
</cp:coreProperties>
</file>